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0.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31.xml" ContentType="application/vnd.openxmlformats-officedocument.presentationml.notesSlide+xml"/>
  <Override PartName="/ppt/charts/chart19.xml" ContentType="application/vnd.openxmlformats-officedocument.drawingml.chart+xml"/>
  <Override PartName="/ppt/notesSlides/notesSlide32.xml" ContentType="application/vnd.openxmlformats-officedocument.presentationml.notesSlide+xml"/>
  <Override PartName="/ppt/charts/chart20.xml" ContentType="application/vnd.openxmlformats-officedocument.drawingml.chart+xml"/>
  <Override PartName="/ppt/notesSlides/notesSlide3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82" r:id="rId2"/>
    <p:sldId id="383" r:id="rId3"/>
    <p:sldId id="384" r:id="rId4"/>
    <p:sldId id="388" r:id="rId5"/>
    <p:sldId id="385" r:id="rId6"/>
    <p:sldId id="386" r:id="rId7"/>
    <p:sldId id="428" r:id="rId8"/>
    <p:sldId id="429" r:id="rId9"/>
    <p:sldId id="430" r:id="rId10"/>
    <p:sldId id="399" r:id="rId11"/>
    <p:sldId id="395" r:id="rId12"/>
    <p:sldId id="396" r:id="rId13"/>
    <p:sldId id="397" r:id="rId14"/>
    <p:sldId id="400" r:id="rId15"/>
    <p:sldId id="440" r:id="rId16"/>
    <p:sldId id="402" r:id="rId17"/>
    <p:sldId id="403" r:id="rId18"/>
    <p:sldId id="404" r:id="rId19"/>
    <p:sldId id="405" r:id="rId20"/>
    <p:sldId id="406" r:id="rId21"/>
    <p:sldId id="407" r:id="rId22"/>
    <p:sldId id="441" r:id="rId23"/>
    <p:sldId id="409" r:id="rId24"/>
    <p:sldId id="410" r:id="rId25"/>
    <p:sldId id="411" r:id="rId26"/>
    <p:sldId id="442" r:id="rId27"/>
    <p:sldId id="443" r:id="rId28"/>
    <p:sldId id="444" r:id="rId29"/>
    <p:sldId id="415" r:id="rId30"/>
    <p:sldId id="416" r:id="rId31"/>
    <p:sldId id="431" r:id="rId32"/>
    <p:sldId id="432" r:id="rId33"/>
    <p:sldId id="434" r:id="rId34"/>
    <p:sldId id="435" r:id="rId35"/>
    <p:sldId id="436" r:id="rId36"/>
    <p:sldId id="437" r:id="rId37"/>
    <p:sldId id="438" r:id="rId38"/>
    <p:sldId id="439" r:id="rId39"/>
    <p:sldId id="445" r:id="rId40"/>
    <p:sldId id="447" r:id="rId41"/>
    <p:sldId id="448" r:id="rId42"/>
    <p:sldId id="427" r:id="rId43"/>
  </p:sldIdLst>
  <p:sldSz cx="12192000" cy="6858000"/>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na Balasanyan" initials="S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5" autoAdjust="0"/>
    <p:restoredTop sz="93428" autoAdjust="0"/>
  </p:normalViewPr>
  <p:slideViewPr>
    <p:cSldViewPr>
      <p:cViewPr>
        <p:scale>
          <a:sx n="80" d="100"/>
          <a:sy n="80" d="100"/>
        </p:scale>
        <p:origin x="-180"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ile-server\scan\_Irina%20Yesayan\CSO%20DePo\CSoDepo_Presentation%20for%20USAID%20November%202019_TM's_work_for_translation\Copy%20of%20Copy%20of%20Copy%20of%20infographics.Translation%20some%20hits.%20IY.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le-server\scan\_Irina%20Yesayan\CSO%20DePo\CSoDepo_Presentation%20for%20USAID%20November%202019_TM's_work_for_translation\Copy%20of%20Copy%20of%20Copy%20of%20infographics.Translation%20some%20hits.%20IY.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ile-server\scan\_Irina%20Yesayan\CSO%20DePo\CSoDepo_Presentation%20for%20USAID%20November%202019_TM's_work_for_translation\Copy%20of%20Copy%20of%20Copy%20of%20infographics.Translation%20some%20hits.%20I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Tigran.Matosyan\Desktop\ENDLINE%20SURVEYS%202019\CSO-DEPO\Focus%20Group%20Analysis\usaid%20presentation\Very%20Final\New%20slid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infographics%20(Autosaved)%20(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ile-server\scan\_Irina%20Yesayan\CSO%20DePo\Copy%20of%20Copy%20of%20Copy%20of%20infographics.Translation%20some%20hits.%20IY.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ile-server\scan\_Irina%20Yesayan\CSO%20DePo\CSoDepo_Presentation%20for%20USAID%20November%202019_TM's_work_for_translation\Copy%20of%20Copy%20of%20Copy%20of%20infographics.Translation%20some%20hits.%20I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01060093036692E-2"/>
          <c:y val="8.1360090873455845E-2"/>
          <c:w val="0.97076976271094217"/>
          <c:h val="0.56916348453417565"/>
        </c:manualLayout>
      </c:layout>
      <c:barChart>
        <c:barDir val="col"/>
        <c:grouping val="clustered"/>
        <c:varyColors val="0"/>
        <c:ser>
          <c:idx val="0"/>
          <c:order val="0"/>
          <c:tx>
            <c:strRef>
              <c:f>'Completed 4'!$E$5</c:f>
              <c:strCache>
                <c:ptCount val="1"/>
                <c:pt idx="0">
                  <c:v>2015</c:v>
                </c:pt>
              </c:strCache>
            </c:strRef>
          </c:tx>
          <c:spPr>
            <a:solidFill>
              <a:schemeClr val="bg1">
                <a:lumMod val="65000"/>
              </a:schemeClr>
            </a:solidFill>
            <a:ln>
              <a:noFill/>
            </a:ln>
            <a:effectLst/>
          </c:spPr>
          <c:invertIfNegative val="0"/>
          <c:dLbls>
            <c:dLbl>
              <c:idx val="0"/>
              <c:layout/>
              <c:tx>
                <c:rich>
                  <a:bodyPr/>
                  <a:lstStyle/>
                  <a:p>
                    <a:r>
                      <a:rPr lang="en-US" sz="1400" b="1" dirty="0" smtClean="0">
                        <a:latin typeface="GHEA Grapalat" pitchFamily="50" charset="0"/>
                      </a:rPr>
                      <a:t>31</a:t>
                    </a:r>
                    <a:endParaRPr lang="en-US" sz="1400" b="1" dirty="0">
                      <a:latin typeface="GHEA Grapalat" pitchFamily="50" charset="0"/>
                    </a:endParaRPr>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4'!$B$7:$B$10</c:f>
              <c:strCache>
                <c:ptCount val="4"/>
                <c:pt idx="0">
                  <c:v>Implementing a joint project/program</c:v>
                </c:pt>
                <c:pt idx="1">
                  <c:v>Training the staff of state bodies</c:v>
                </c:pt>
                <c:pt idx="2">
                  <c:v>Financing by any state department</c:v>
                </c:pt>
                <c:pt idx="3">
                  <c:v>Advocacy</c:v>
                </c:pt>
              </c:strCache>
            </c:strRef>
          </c:cat>
          <c:val>
            <c:numRef>
              <c:f>'Completed 4'!$E$7:$E$10</c:f>
              <c:numCache>
                <c:formatCode>###0</c:formatCode>
                <c:ptCount val="4"/>
                <c:pt idx="0">
                  <c:v>31</c:v>
                </c:pt>
                <c:pt idx="1">
                  <c:v>7</c:v>
                </c:pt>
                <c:pt idx="2">
                  <c:v>12</c:v>
                </c:pt>
                <c:pt idx="3">
                  <c:v>15</c:v>
                </c:pt>
              </c:numCache>
            </c:numRef>
          </c:val>
        </c:ser>
        <c:ser>
          <c:idx val="1"/>
          <c:order val="1"/>
          <c:tx>
            <c:strRef>
              <c:f>'Completed 4'!$F$5</c:f>
              <c:strCache>
                <c:ptCount val="1"/>
                <c:pt idx="0">
                  <c:v>2019</c:v>
                </c:pt>
              </c:strCache>
            </c:strRef>
          </c:tx>
          <c:spPr>
            <a:solidFill>
              <a:schemeClr val="accent5">
                <a:lumMod val="60000"/>
                <a:lumOff val="40000"/>
              </a:schemeClr>
            </a:solidFill>
            <a:ln>
              <a:noFill/>
            </a:ln>
            <a:effectLst/>
          </c:spPr>
          <c:invertIfNegative val="0"/>
          <c:dPt>
            <c:idx val="0"/>
            <c:invertIfNegative val="0"/>
            <c:bubble3D val="0"/>
            <c:spPr>
              <a:solidFill>
                <a:srgbClr val="56C5D0"/>
              </a:solidFill>
              <a:ln>
                <a:noFill/>
              </a:ln>
              <a:effectLst/>
            </c:spPr>
          </c:dPt>
          <c:dPt>
            <c:idx val="1"/>
            <c:invertIfNegative val="0"/>
            <c:bubble3D val="0"/>
            <c:spPr>
              <a:solidFill>
                <a:srgbClr val="56C5D0"/>
              </a:solidFill>
              <a:ln>
                <a:noFill/>
              </a:ln>
              <a:effectLst/>
            </c:spPr>
          </c:dPt>
          <c:dPt>
            <c:idx val="2"/>
            <c:invertIfNegative val="0"/>
            <c:bubble3D val="0"/>
            <c:spPr>
              <a:solidFill>
                <a:srgbClr val="56C5D0"/>
              </a:solidFill>
              <a:ln>
                <a:noFill/>
              </a:ln>
              <a:effectLst/>
            </c:spPr>
          </c:dPt>
          <c:dPt>
            <c:idx val="3"/>
            <c:invertIfNegative val="0"/>
            <c:bubble3D val="0"/>
            <c:spPr>
              <a:solidFill>
                <a:srgbClr val="56C5D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4'!$B$7:$B$10</c:f>
              <c:strCache>
                <c:ptCount val="4"/>
                <c:pt idx="0">
                  <c:v>Implementing a joint project/program</c:v>
                </c:pt>
                <c:pt idx="1">
                  <c:v>Training the staff of state bodies</c:v>
                </c:pt>
                <c:pt idx="2">
                  <c:v>Financing by any state department</c:v>
                </c:pt>
                <c:pt idx="3">
                  <c:v>Advocacy</c:v>
                </c:pt>
              </c:strCache>
            </c:strRef>
          </c:cat>
          <c:val>
            <c:numRef>
              <c:f>'Completed 4'!$F$7:$F$10</c:f>
              <c:numCache>
                <c:formatCode>###0</c:formatCode>
                <c:ptCount val="4"/>
                <c:pt idx="0">
                  <c:v>40</c:v>
                </c:pt>
                <c:pt idx="1">
                  <c:v>19</c:v>
                </c:pt>
                <c:pt idx="2">
                  <c:v>28</c:v>
                </c:pt>
                <c:pt idx="3">
                  <c:v>23</c:v>
                </c:pt>
              </c:numCache>
            </c:numRef>
          </c:val>
        </c:ser>
        <c:dLbls>
          <c:showLegendKey val="0"/>
          <c:showVal val="1"/>
          <c:showCatName val="0"/>
          <c:showSerName val="0"/>
          <c:showPercent val="0"/>
          <c:showBubbleSize val="0"/>
        </c:dLbls>
        <c:gapWidth val="219"/>
        <c:overlap val="-27"/>
        <c:axId val="67333632"/>
        <c:axId val="42746432"/>
      </c:barChart>
      <c:catAx>
        <c:axId val="6733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42746432"/>
        <c:crosses val="autoZero"/>
        <c:auto val="1"/>
        <c:lblAlgn val="ctr"/>
        <c:lblOffset val="100"/>
        <c:noMultiLvlLbl val="0"/>
      </c:catAx>
      <c:valAx>
        <c:axId val="42746432"/>
        <c:scaling>
          <c:orientation val="minMax"/>
        </c:scaling>
        <c:delete val="1"/>
        <c:axPos val="l"/>
        <c:numFmt formatCode="###0" sourceLinked="1"/>
        <c:majorTickMark val="none"/>
        <c:minorTickMark val="none"/>
        <c:tickLblPos val="nextTo"/>
        <c:crossAx val="67333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GHEA Grapalat" pitchFamily="50" charset="0"/>
                <a:ea typeface="+mn-ea"/>
                <a:cs typeface="+mn-cs"/>
              </a:defRPr>
            </a:pPr>
            <a:r>
              <a:rPr lang="en-US" sz="1200" b="1" i="0" u="none" strike="noStrike" baseline="0" dirty="0" smtClean="0">
                <a:effectLst/>
                <a:latin typeface="GHEA Grapalat" pitchFamily="50" charset="0"/>
              </a:rPr>
              <a:t>2019</a:t>
            </a:r>
            <a:endParaRPr lang="en-US" sz="1200" b="1" baseline="0" dirty="0">
              <a:latin typeface="GHEA Grapalat" pitchFamily="50" charset="0"/>
            </a:endParaRPr>
          </a:p>
        </c:rich>
      </c:tx>
      <c:layout/>
      <c:overlay val="0"/>
      <c:spPr>
        <a:noFill/>
        <a:ln>
          <a:noFill/>
        </a:ln>
        <a:effectLst/>
      </c:spPr>
    </c:title>
    <c:autoTitleDeleted val="0"/>
    <c:plotArea>
      <c:layout/>
      <c:barChart>
        <c:barDir val="bar"/>
        <c:grouping val="percentStacked"/>
        <c:varyColors val="0"/>
        <c:ser>
          <c:idx val="0"/>
          <c:order val="0"/>
          <c:tx>
            <c:strRef>
              <c:f>'Completed 1'!$B$4</c:f>
              <c:strCache>
                <c:ptCount val="1"/>
                <c:pt idx="0">
                  <c:v>Always</c:v>
                </c:pt>
              </c:strCache>
            </c:strRef>
          </c:tx>
          <c:spPr>
            <a:solidFill>
              <a:srgbClr val="56C5D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1'!$A$10:$A$13</c:f>
              <c:strCache>
                <c:ptCount val="4"/>
                <c:pt idx="0">
                  <c:v>Other staff members</c:v>
                </c:pt>
                <c:pt idx="1">
                  <c:v>Members</c:v>
                </c:pt>
                <c:pt idx="2">
                  <c:v>Volunteers</c:v>
                </c:pt>
                <c:pt idx="3">
                  <c:v>Stakeholder</c:v>
                </c:pt>
              </c:strCache>
            </c:strRef>
          </c:cat>
          <c:val>
            <c:numRef>
              <c:f>'Completed 1'!$B$10:$B$13</c:f>
              <c:numCache>
                <c:formatCode>0%</c:formatCode>
                <c:ptCount val="4"/>
                <c:pt idx="0">
                  <c:v>0.37362637362637385</c:v>
                </c:pt>
                <c:pt idx="1">
                  <c:v>0.29896907216494867</c:v>
                </c:pt>
                <c:pt idx="2">
                  <c:v>0.17</c:v>
                </c:pt>
                <c:pt idx="3">
                  <c:v>0.14705882352941183</c:v>
                </c:pt>
              </c:numCache>
            </c:numRef>
          </c:val>
        </c:ser>
        <c:ser>
          <c:idx val="1"/>
          <c:order val="1"/>
          <c:tx>
            <c:strRef>
              <c:f>'Completed 1'!$C$4</c:f>
              <c:strCache>
                <c:ptCount val="1"/>
                <c:pt idx="0">
                  <c:v>Frequently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1'!$A$10:$A$13</c:f>
              <c:strCache>
                <c:ptCount val="4"/>
                <c:pt idx="0">
                  <c:v>Other staff members</c:v>
                </c:pt>
                <c:pt idx="1">
                  <c:v>Members</c:v>
                </c:pt>
                <c:pt idx="2">
                  <c:v>Volunteers</c:v>
                </c:pt>
                <c:pt idx="3">
                  <c:v>Stakeholder</c:v>
                </c:pt>
              </c:strCache>
            </c:strRef>
          </c:cat>
          <c:val>
            <c:numRef>
              <c:f>'Completed 1'!$C$10:$C$13</c:f>
              <c:numCache>
                <c:formatCode>0%</c:formatCode>
                <c:ptCount val="4"/>
                <c:pt idx="0">
                  <c:v>0.36263736263736268</c:v>
                </c:pt>
                <c:pt idx="1">
                  <c:v>0.35051546391752592</c:v>
                </c:pt>
                <c:pt idx="2">
                  <c:v>0.17</c:v>
                </c:pt>
                <c:pt idx="3">
                  <c:v>0.13725490196078433</c:v>
                </c:pt>
              </c:numCache>
            </c:numRef>
          </c:val>
        </c:ser>
        <c:ser>
          <c:idx val="2"/>
          <c:order val="2"/>
          <c:tx>
            <c:strRef>
              <c:f>'Completed 1'!$D$4</c:f>
              <c:strCache>
                <c:ptCount val="1"/>
                <c:pt idx="0">
                  <c:v>Sometimes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1'!$A$10:$A$13</c:f>
              <c:strCache>
                <c:ptCount val="4"/>
                <c:pt idx="0">
                  <c:v>Other staff members</c:v>
                </c:pt>
                <c:pt idx="1">
                  <c:v>Members</c:v>
                </c:pt>
                <c:pt idx="2">
                  <c:v>Volunteers</c:v>
                </c:pt>
                <c:pt idx="3">
                  <c:v>Stakeholder</c:v>
                </c:pt>
              </c:strCache>
            </c:strRef>
          </c:cat>
          <c:val>
            <c:numRef>
              <c:f>'Completed 1'!$D$10:$D$13</c:f>
              <c:numCache>
                <c:formatCode>0%</c:formatCode>
                <c:ptCount val="4"/>
                <c:pt idx="0">
                  <c:v>0.18681318681318693</c:v>
                </c:pt>
                <c:pt idx="1">
                  <c:v>0.27835051546391765</c:v>
                </c:pt>
                <c:pt idx="2">
                  <c:v>0.33000000000000013</c:v>
                </c:pt>
                <c:pt idx="3">
                  <c:v>0.26470588235294135</c:v>
                </c:pt>
              </c:numCache>
            </c:numRef>
          </c:val>
        </c:ser>
        <c:ser>
          <c:idx val="3"/>
          <c:order val="3"/>
          <c:tx>
            <c:strRef>
              <c:f>'Completed 1'!$E$4</c:f>
              <c:strCache>
                <c:ptCount val="1"/>
                <c:pt idx="0">
                  <c:v>Rarely</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1'!$A$10:$A$13</c:f>
              <c:strCache>
                <c:ptCount val="4"/>
                <c:pt idx="0">
                  <c:v>Other staff members</c:v>
                </c:pt>
                <c:pt idx="1">
                  <c:v>Members</c:v>
                </c:pt>
                <c:pt idx="2">
                  <c:v>Volunteers</c:v>
                </c:pt>
                <c:pt idx="3">
                  <c:v>Stakeholder</c:v>
                </c:pt>
              </c:strCache>
            </c:strRef>
          </c:cat>
          <c:val>
            <c:numRef>
              <c:f>'Completed 1'!$E$10:$E$13</c:f>
              <c:numCache>
                <c:formatCode>0%</c:formatCode>
                <c:ptCount val="4"/>
                <c:pt idx="0">
                  <c:v>4.395604395604398E-2</c:v>
                </c:pt>
                <c:pt idx="1">
                  <c:v>4.1237113402061855E-2</c:v>
                </c:pt>
                <c:pt idx="2">
                  <c:v>0.22</c:v>
                </c:pt>
                <c:pt idx="3">
                  <c:v>0.27450980392156876</c:v>
                </c:pt>
              </c:numCache>
            </c:numRef>
          </c:val>
        </c:ser>
        <c:ser>
          <c:idx val="4"/>
          <c:order val="4"/>
          <c:tx>
            <c:strRef>
              <c:f>'Completed 1'!$F$4</c:f>
              <c:strCache>
                <c:ptCount val="1"/>
                <c:pt idx="0">
                  <c:v>Never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1'!$A$10:$A$13</c:f>
              <c:strCache>
                <c:ptCount val="4"/>
                <c:pt idx="0">
                  <c:v>Other staff members</c:v>
                </c:pt>
                <c:pt idx="1">
                  <c:v>Members</c:v>
                </c:pt>
                <c:pt idx="2">
                  <c:v>Volunteers</c:v>
                </c:pt>
                <c:pt idx="3">
                  <c:v>Stakeholder</c:v>
                </c:pt>
              </c:strCache>
            </c:strRef>
          </c:cat>
          <c:val>
            <c:numRef>
              <c:f>'Completed 1'!$F$10:$F$13</c:f>
              <c:numCache>
                <c:formatCode>0%</c:formatCode>
                <c:ptCount val="4"/>
                <c:pt idx="0">
                  <c:v>3.2967032967032975E-2</c:v>
                </c:pt>
                <c:pt idx="1">
                  <c:v>3.0927835051546396E-2</c:v>
                </c:pt>
                <c:pt idx="2">
                  <c:v>0.11</c:v>
                </c:pt>
                <c:pt idx="3">
                  <c:v>0.17647058823529418</c:v>
                </c:pt>
              </c:numCache>
            </c:numRef>
          </c:val>
        </c:ser>
        <c:dLbls>
          <c:showLegendKey val="0"/>
          <c:showVal val="1"/>
          <c:showCatName val="0"/>
          <c:showSerName val="0"/>
          <c:showPercent val="0"/>
          <c:showBubbleSize val="0"/>
        </c:dLbls>
        <c:gapWidth val="150"/>
        <c:overlap val="100"/>
        <c:axId val="102106112"/>
        <c:axId val="99448448"/>
      </c:barChart>
      <c:catAx>
        <c:axId val="1021061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99448448"/>
        <c:crosses val="autoZero"/>
        <c:auto val="1"/>
        <c:lblAlgn val="ctr"/>
        <c:lblOffset val="100"/>
        <c:noMultiLvlLbl val="0"/>
      </c:catAx>
      <c:valAx>
        <c:axId val="99448448"/>
        <c:scaling>
          <c:orientation val="minMax"/>
        </c:scaling>
        <c:delete val="1"/>
        <c:axPos val="b"/>
        <c:numFmt formatCode="0%" sourceLinked="1"/>
        <c:majorTickMark val="none"/>
        <c:minorTickMark val="none"/>
        <c:tickLblPos val="nextTo"/>
        <c:crossAx val="102106112"/>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57188467113244"/>
          <c:y val="6.6215183705661415E-2"/>
          <c:w val="0.49632859325420159"/>
          <c:h val="0.75319795164253489"/>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1">
                  <a:lumMod val="75000"/>
                </a:schemeClr>
              </a:solidFill>
              <a:ln>
                <a:noFill/>
              </a:ln>
              <a:effectLst/>
            </c:spPr>
          </c:dPt>
          <c:dPt>
            <c:idx val="1"/>
            <c:invertIfNegative val="0"/>
            <c:bubble3D val="0"/>
            <c:spPr>
              <a:solidFill>
                <a:srgbClr val="FFC000"/>
              </a:solidFill>
              <a:ln>
                <a:noFill/>
              </a:ln>
              <a:effectLst/>
            </c:spPr>
          </c:dPt>
          <c:dPt>
            <c:idx val="2"/>
            <c:invertIfNegative val="0"/>
            <c:bubble3D val="0"/>
            <c:spPr>
              <a:solidFill>
                <a:schemeClr val="bg1">
                  <a:lumMod val="75000"/>
                </a:schemeClr>
              </a:solidFill>
              <a:ln>
                <a:noFill/>
              </a:ln>
              <a:effectLst/>
            </c:spPr>
          </c:dPt>
          <c:dPt>
            <c:idx val="3"/>
            <c:invertIfNegative val="0"/>
            <c:bubble3D val="0"/>
            <c:spPr>
              <a:solidFill>
                <a:schemeClr val="bg1">
                  <a:lumMod val="75000"/>
                </a:schemeClr>
              </a:solidFill>
              <a:ln>
                <a:noFill/>
              </a:ln>
              <a:effectLst/>
            </c:spPr>
          </c:dPt>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3'!$A$3:$A$6</c:f>
              <c:strCache>
                <c:ptCount val="4"/>
                <c:pt idx="0">
                  <c:v>A new director (president) will be selected through an open competition</c:v>
                </c:pt>
                <c:pt idx="1">
                  <c:v>A new director (president) will be internally appointed by the organization’s governing body</c:v>
                </c:pt>
                <c:pt idx="2">
                  <c:v>A new director will be externally appointed by the organization’s governing body</c:v>
                </c:pt>
                <c:pt idx="3">
                  <c:v>The organization will be on the verge of collapse</c:v>
                </c:pt>
              </c:strCache>
            </c:strRef>
          </c:cat>
          <c:val>
            <c:numRef>
              <c:f>'Completed 3'!$B$3:$B$6</c:f>
              <c:numCache>
                <c:formatCode>###0%</c:formatCode>
                <c:ptCount val="4"/>
                <c:pt idx="0">
                  <c:v>0.21000000000000005</c:v>
                </c:pt>
                <c:pt idx="1">
                  <c:v>0.7200000000000002</c:v>
                </c:pt>
                <c:pt idx="2">
                  <c:v>9.0000000000000024E-2</c:v>
                </c:pt>
                <c:pt idx="3">
                  <c:v>9.0000000000000024E-2</c:v>
                </c:pt>
              </c:numCache>
            </c:numRef>
          </c:val>
        </c:ser>
        <c:dLbls>
          <c:showLegendKey val="0"/>
          <c:showVal val="1"/>
          <c:showCatName val="0"/>
          <c:showSerName val="0"/>
          <c:showPercent val="0"/>
          <c:showBubbleSize val="0"/>
        </c:dLbls>
        <c:gapWidth val="182"/>
        <c:axId val="102020608"/>
        <c:axId val="102055936"/>
      </c:barChart>
      <c:catAx>
        <c:axId val="102020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lgn="just">
              <a:defRPr sz="1000">
                <a:latin typeface="GHEA Grapalat" pitchFamily="50" charset="0"/>
              </a:defRPr>
            </a:pPr>
            <a:endParaRPr lang="en-US"/>
          </a:p>
        </c:txPr>
        <c:crossAx val="102055936"/>
        <c:crosses val="autoZero"/>
        <c:auto val="1"/>
        <c:lblAlgn val="ctr"/>
        <c:lblOffset val="100"/>
        <c:noMultiLvlLbl val="0"/>
      </c:catAx>
      <c:valAx>
        <c:axId val="102055936"/>
        <c:scaling>
          <c:orientation val="minMax"/>
        </c:scaling>
        <c:delete val="1"/>
        <c:axPos val="b"/>
        <c:numFmt formatCode="###0%" sourceLinked="1"/>
        <c:majorTickMark val="none"/>
        <c:minorTickMark val="none"/>
        <c:tickLblPos val="nextTo"/>
        <c:crossAx val="102020608"/>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9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16708187427301E-2"/>
          <c:y val="0.12804088705113445"/>
          <c:w val="0.96456658362514536"/>
          <c:h val="0.67531653992523188"/>
        </c:manualLayout>
      </c:layout>
      <c:barChart>
        <c:barDir val="col"/>
        <c:grouping val="clustered"/>
        <c:varyColors val="0"/>
        <c:ser>
          <c:idx val="0"/>
          <c:order val="0"/>
          <c:tx>
            <c:strRef>
              <c:f>Sheet4!$H$22</c:f>
              <c:strCache>
                <c:ptCount val="1"/>
                <c:pt idx="0">
                  <c:v>2015</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Sheet4!$G$23:$G$28</c:f>
              <c:strCache>
                <c:ptCount val="6"/>
                <c:pt idx="0">
                  <c:v>No member</c:v>
                </c:pt>
                <c:pt idx="1">
                  <c:v>1-10</c:v>
                </c:pt>
                <c:pt idx="2">
                  <c:v>11-30</c:v>
                </c:pt>
                <c:pt idx="3">
                  <c:v>31-50</c:v>
                </c:pt>
                <c:pt idx="4">
                  <c:v>51-100</c:v>
                </c:pt>
                <c:pt idx="5">
                  <c:v>More than 100</c:v>
                </c:pt>
              </c:strCache>
            </c:strRef>
          </c:cat>
          <c:val>
            <c:numRef>
              <c:f>Sheet4!$H$23:$H$28</c:f>
              <c:numCache>
                <c:formatCode>0%</c:formatCode>
                <c:ptCount val="6"/>
                <c:pt idx="0">
                  <c:v>9.7826086956521729E-2</c:v>
                </c:pt>
                <c:pt idx="1">
                  <c:v>0.21739130434782611</c:v>
                </c:pt>
                <c:pt idx="2">
                  <c:v>0.282608695652174</c:v>
                </c:pt>
                <c:pt idx="3">
                  <c:v>0.11956521739130438</c:v>
                </c:pt>
                <c:pt idx="4">
                  <c:v>7.6086956521739135E-2</c:v>
                </c:pt>
                <c:pt idx="5">
                  <c:v>0.20652173913043484</c:v>
                </c:pt>
              </c:numCache>
            </c:numRef>
          </c:val>
        </c:ser>
        <c:ser>
          <c:idx val="1"/>
          <c:order val="1"/>
          <c:tx>
            <c:strRef>
              <c:f>Sheet4!$I$22</c:f>
              <c:strCache>
                <c:ptCount val="1"/>
                <c:pt idx="0">
                  <c:v>2019․</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Sheet4!$G$23:$G$28</c:f>
              <c:strCache>
                <c:ptCount val="6"/>
                <c:pt idx="0">
                  <c:v>No member</c:v>
                </c:pt>
                <c:pt idx="1">
                  <c:v>1-10</c:v>
                </c:pt>
                <c:pt idx="2">
                  <c:v>11-30</c:v>
                </c:pt>
                <c:pt idx="3">
                  <c:v>31-50</c:v>
                </c:pt>
                <c:pt idx="4">
                  <c:v>51-100</c:v>
                </c:pt>
                <c:pt idx="5">
                  <c:v>More than 100</c:v>
                </c:pt>
              </c:strCache>
            </c:strRef>
          </c:cat>
          <c:val>
            <c:numRef>
              <c:f>Sheet4!$I$23:$I$28</c:f>
              <c:numCache>
                <c:formatCode>0%</c:formatCode>
                <c:ptCount val="6"/>
                <c:pt idx="0">
                  <c:v>2.8301886792452827E-2</c:v>
                </c:pt>
                <c:pt idx="1">
                  <c:v>0.42452830188679264</c:v>
                </c:pt>
                <c:pt idx="2">
                  <c:v>0.33018867924528333</c:v>
                </c:pt>
                <c:pt idx="3">
                  <c:v>0.11320754716981132</c:v>
                </c:pt>
                <c:pt idx="4">
                  <c:v>5.6603773584905662E-2</c:v>
                </c:pt>
                <c:pt idx="5">
                  <c:v>4.7169811320754707E-2</c:v>
                </c:pt>
              </c:numCache>
            </c:numRef>
          </c:val>
        </c:ser>
        <c:dLbls>
          <c:showLegendKey val="0"/>
          <c:showVal val="1"/>
          <c:showCatName val="0"/>
          <c:showSerName val="0"/>
          <c:showPercent val="0"/>
          <c:showBubbleSize val="0"/>
        </c:dLbls>
        <c:gapWidth val="219"/>
        <c:overlap val="-27"/>
        <c:axId val="102021120"/>
        <c:axId val="102057664"/>
      </c:barChart>
      <c:catAx>
        <c:axId val="10202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02057664"/>
        <c:crosses val="autoZero"/>
        <c:auto val="1"/>
        <c:lblAlgn val="ctr"/>
        <c:lblOffset val="100"/>
        <c:noMultiLvlLbl val="0"/>
      </c:catAx>
      <c:valAx>
        <c:axId val="102057664"/>
        <c:scaling>
          <c:orientation val="minMax"/>
        </c:scaling>
        <c:delete val="1"/>
        <c:axPos val="l"/>
        <c:numFmt formatCode="0%" sourceLinked="1"/>
        <c:majorTickMark val="none"/>
        <c:minorTickMark val="none"/>
        <c:tickLblPos val="nextTo"/>
        <c:crossAx val="102021120"/>
        <c:crosses val="autoZero"/>
        <c:crossBetween val="between"/>
      </c:valAx>
      <c:spPr>
        <a:noFill/>
        <a:ln>
          <a:noFill/>
        </a:ln>
        <a:effectLst/>
      </c:spPr>
    </c:plotArea>
    <c:legend>
      <c:legendPos val="b"/>
      <c:layout>
        <c:manualLayout>
          <c:xMode val="edge"/>
          <c:yMode val="edge"/>
          <c:x val="0.4207358202748771"/>
          <c:y val="0.91040886665515552"/>
          <c:w val="0.15852824067491941"/>
          <c:h val="8.959113334484476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8016129335298"/>
          <c:y val="8.899257845588196E-2"/>
          <c:w val="0.73012185747197011"/>
          <c:h val="0.70802272835005109"/>
        </c:manualLayout>
      </c:layout>
      <c:barChart>
        <c:barDir val="bar"/>
        <c:grouping val="clustered"/>
        <c:varyColors val="0"/>
        <c:ser>
          <c:idx val="0"/>
          <c:order val="0"/>
          <c:tx>
            <c:strRef>
              <c:f>'Completed 7'!$B$3</c:f>
              <c:strCache>
                <c:ptCount val="1"/>
                <c:pt idx="0">
                  <c:v>2015</c:v>
                </c:pt>
              </c:strCache>
            </c:strRef>
          </c:tx>
          <c:spPr>
            <a:solidFill>
              <a:srgbClr val="56C5D0"/>
            </a:solidFill>
            <a:ln>
              <a:noFill/>
            </a:ln>
            <a:effectLst/>
          </c:spPr>
          <c:invertIfNegative val="0"/>
          <c:dLbls>
            <c:dLbl>
              <c:idx val="0"/>
              <c:layout/>
              <c:tx>
                <c:rich>
                  <a:bodyPr/>
                  <a:lstStyle/>
                  <a:p>
                    <a:r>
                      <a:rPr lang="en-US" smtClean="0"/>
                      <a:t>48</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30</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10</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12</a:t>
                    </a:r>
                    <a:r>
                      <a:rPr lang="en-US" sz="11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7'!$A$4:$A$7</c:f>
              <c:strCache>
                <c:ptCount val="4"/>
                <c:pt idx="0">
                  <c:v>Less than a year</c:v>
                </c:pt>
                <c:pt idx="1">
                  <c:v>1 year</c:v>
                </c:pt>
                <c:pt idx="2">
                  <c:v>2 years</c:v>
                </c:pt>
                <c:pt idx="3">
                  <c:v>3 years and more</c:v>
                </c:pt>
              </c:strCache>
            </c:strRef>
          </c:cat>
          <c:val>
            <c:numRef>
              <c:f>'Completed 7'!$B$4:$B$7</c:f>
              <c:numCache>
                <c:formatCode>###0</c:formatCode>
                <c:ptCount val="4"/>
                <c:pt idx="0">
                  <c:v>48.351648351648308</c:v>
                </c:pt>
                <c:pt idx="1">
                  <c:v>29.670329670329661</c:v>
                </c:pt>
                <c:pt idx="2">
                  <c:v>9.8901098901098941</c:v>
                </c:pt>
                <c:pt idx="3">
                  <c:v>12.087912087912088</c:v>
                </c:pt>
              </c:numCache>
            </c:numRef>
          </c:val>
        </c:ser>
        <c:ser>
          <c:idx val="1"/>
          <c:order val="1"/>
          <c:tx>
            <c:strRef>
              <c:f>'Completed 7'!$C$3</c:f>
              <c:strCache>
                <c:ptCount val="1"/>
                <c:pt idx="0">
                  <c:v>2019</c:v>
                </c:pt>
              </c:strCache>
            </c:strRef>
          </c:tx>
          <c:spPr>
            <a:solidFill>
              <a:schemeClr val="tx2"/>
            </a:solidFill>
            <a:ln>
              <a:noFill/>
            </a:ln>
            <a:effectLst/>
          </c:spPr>
          <c:invertIfNegative val="0"/>
          <c:dLbls>
            <c:dLbl>
              <c:idx val="0"/>
              <c:layout/>
              <c:tx>
                <c:rich>
                  <a:bodyPr/>
                  <a:lstStyle/>
                  <a:p>
                    <a:r>
                      <a:rPr lang="en-US" smtClean="0"/>
                      <a:t>48</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29</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12</a:t>
                    </a:r>
                    <a:r>
                      <a:rPr lang="en-US" sz="11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11</a:t>
                    </a:r>
                    <a:r>
                      <a:rPr lang="en-US" sz="11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7'!$A$4:$A$7</c:f>
              <c:strCache>
                <c:ptCount val="4"/>
                <c:pt idx="0">
                  <c:v>Less than a year</c:v>
                </c:pt>
                <c:pt idx="1">
                  <c:v>1 year</c:v>
                </c:pt>
                <c:pt idx="2">
                  <c:v>2 years</c:v>
                </c:pt>
                <c:pt idx="3">
                  <c:v>3 years and more</c:v>
                </c:pt>
              </c:strCache>
            </c:strRef>
          </c:cat>
          <c:val>
            <c:numRef>
              <c:f>'Completed 7'!$C$4:$C$7</c:f>
              <c:numCache>
                <c:formatCode>###0</c:formatCode>
                <c:ptCount val="4"/>
                <c:pt idx="0">
                  <c:v>48.148148148148167</c:v>
                </c:pt>
                <c:pt idx="1">
                  <c:v>28.703703703703695</c:v>
                </c:pt>
                <c:pt idx="2">
                  <c:v>12.037037037037036</c:v>
                </c:pt>
                <c:pt idx="3">
                  <c:v>11.111111111111105</c:v>
                </c:pt>
              </c:numCache>
            </c:numRef>
          </c:val>
        </c:ser>
        <c:dLbls>
          <c:showLegendKey val="0"/>
          <c:showVal val="1"/>
          <c:showCatName val="0"/>
          <c:showSerName val="0"/>
          <c:showPercent val="0"/>
          <c:showBubbleSize val="0"/>
        </c:dLbls>
        <c:gapWidth val="182"/>
        <c:axId val="124218368"/>
        <c:axId val="122781696"/>
      </c:barChart>
      <c:catAx>
        <c:axId val="124218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2781696"/>
        <c:crosses val="autoZero"/>
        <c:auto val="1"/>
        <c:lblAlgn val="ctr"/>
        <c:lblOffset val="100"/>
        <c:noMultiLvlLbl val="0"/>
      </c:catAx>
      <c:valAx>
        <c:axId val="122781696"/>
        <c:scaling>
          <c:orientation val="minMax"/>
        </c:scaling>
        <c:delete val="1"/>
        <c:axPos val="b"/>
        <c:numFmt formatCode="###0" sourceLinked="1"/>
        <c:majorTickMark val="none"/>
        <c:minorTickMark val="none"/>
        <c:tickLblPos val="nextTo"/>
        <c:crossAx val="124218368"/>
        <c:crosses val="max"/>
        <c:crossBetween val="between"/>
      </c:valAx>
      <c:spPr>
        <a:noFill/>
        <a:ln>
          <a:noFill/>
        </a:ln>
        <a:effectLst/>
      </c:spPr>
    </c:plotArea>
    <c:legend>
      <c:legendPos val="b"/>
      <c:layout>
        <c:manualLayout>
          <c:xMode val="edge"/>
          <c:yMode val="edge"/>
          <c:x val="0.41639681758530195"/>
          <c:y val="0.85371747020356203"/>
          <c:w val="0.19845636482939644"/>
          <c:h val="0.1148733844590681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52522985721027"/>
          <c:y val="6.1699414760955619E-2"/>
          <c:w val="0.61724596953635424"/>
          <c:h val="0.720806835782834"/>
        </c:manualLayout>
      </c:layout>
      <c:barChart>
        <c:barDir val="bar"/>
        <c:grouping val="clustered"/>
        <c:varyColors val="0"/>
        <c:ser>
          <c:idx val="0"/>
          <c:order val="0"/>
          <c:tx>
            <c:strRef>
              <c:f>'Completed 7'!$B$8</c:f>
              <c:strCache>
                <c:ptCount val="1"/>
                <c:pt idx="0">
                  <c:v>2015</c:v>
                </c:pt>
              </c:strCache>
            </c:strRef>
          </c:tx>
          <c:spPr>
            <a:solidFill>
              <a:srgbClr val="56C5D0"/>
            </a:solidFill>
            <a:ln>
              <a:noFill/>
            </a:ln>
            <a:effectLst/>
          </c:spPr>
          <c:invertIfNegative val="0"/>
          <c:dLbls>
            <c:dLbl>
              <c:idx val="0"/>
              <c:layout/>
              <c:tx>
                <c:rich>
                  <a:bodyPr/>
                  <a:lstStyle/>
                  <a:p>
                    <a:r>
                      <a:rPr lang="en-US" smtClean="0"/>
                      <a:t>40</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18</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7'!$A$9:$A$10</c:f>
              <c:strCache>
                <c:ptCount val="2"/>
                <c:pt idx="0">
                  <c:v>International grant/s</c:v>
                </c:pt>
                <c:pt idx="1">
                  <c:v>Individual donation </c:v>
                </c:pt>
              </c:strCache>
            </c:strRef>
          </c:cat>
          <c:val>
            <c:numRef>
              <c:f>'Completed 7'!$B$9:$B$10</c:f>
              <c:numCache>
                <c:formatCode>0</c:formatCode>
                <c:ptCount val="2"/>
                <c:pt idx="0">
                  <c:v>40.220704151339994</c:v>
                </c:pt>
                <c:pt idx="1">
                  <c:v>17.572254335260116</c:v>
                </c:pt>
              </c:numCache>
            </c:numRef>
          </c:val>
        </c:ser>
        <c:ser>
          <c:idx val="1"/>
          <c:order val="1"/>
          <c:tx>
            <c:strRef>
              <c:f>'Completed 7'!$C$8</c:f>
              <c:strCache>
                <c:ptCount val="1"/>
                <c:pt idx="0">
                  <c:v>2019</c:v>
                </c:pt>
              </c:strCache>
            </c:strRef>
          </c:tx>
          <c:spPr>
            <a:solidFill>
              <a:schemeClr val="tx2"/>
            </a:solidFill>
            <a:ln>
              <a:noFill/>
            </a:ln>
            <a:effectLst/>
          </c:spPr>
          <c:invertIfNegative val="0"/>
          <c:dLbls>
            <c:dLbl>
              <c:idx val="0"/>
              <c:layout/>
              <c:tx>
                <c:rich>
                  <a:bodyPr/>
                  <a:lstStyle/>
                  <a:p>
                    <a:r>
                      <a:rPr lang="en-US" smtClean="0"/>
                      <a:t>43</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13</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7'!$A$9:$A$10</c:f>
              <c:strCache>
                <c:ptCount val="2"/>
                <c:pt idx="0">
                  <c:v>International grant/s</c:v>
                </c:pt>
                <c:pt idx="1">
                  <c:v>Individual donation </c:v>
                </c:pt>
              </c:strCache>
            </c:strRef>
          </c:cat>
          <c:val>
            <c:numRef>
              <c:f>'Completed 7'!$C$9:$C$10</c:f>
              <c:numCache>
                <c:formatCode>0</c:formatCode>
                <c:ptCount val="2"/>
                <c:pt idx="0">
                  <c:v>42.607355442176889</c:v>
                </c:pt>
                <c:pt idx="1">
                  <c:v>12.733843537414966</c:v>
                </c:pt>
              </c:numCache>
            </c:numRef>
          </c:val>
        </c:ser>
        <c:dLbls>
          <c:showLegendKey val="0"/>
          <c:showVal val="1"/>
          <c:showCatName val="0"/>
          <c:showSerName val="0"/>
          <c:showPercent val="0"/>
          <c:showBubbleSize val="0"/>
        </c:dLbls>
        <c:gapWidth val="182"/>
        <c:axId val="124218880"/>
        <c:axId val="122783424"/>
      </c:barChart>
      <c:catAx>
        <c:axId val="124218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2783424"/>
        <c:crosses val="autoZero"/>
        <c:auto val="1"/>
        <c:lblAlgn val="ctr"/>
        <c:lblOffset val="100"/>
        <c:noMultiLvlLbl val="0"/>
      </c:catAx>
      <c:valAx>
        <c:axId val="122783424"/>
        <c:scaling>
          <c:orientation val="minMax"/>
        </c:scaling>
        <c:delete val="1"/>
        <c:axPos val="b"/>
        <c:numFmt formatCode="0" sourceLinked="1"/>
        <c:majorTickMark val="none"/>
        <c:minorTickMark val="none"/>
        <c:tickLblPos val="nextTo"/>
        <c:crossAx val="12421888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43758417377894E-2"/>
          <c:y val="0.12868483545474477"/>
          <c:w val="0.74552006427878381"/>
          <c:h val="0.59795357441959995"/>
        </c:manualLayout>
      </c:layout>
      <c:barChart>
        <c:barDir val="col"/>
        <c:grouping val="clustered"/>
        <c:varyColors val="0"/>
        <c:ser>
          <c:idx val="0"/>
          <c:order val="0"/>
          <c:tx>
            <c:strRef>
              <c:f>'Completed 8'!$A$4</c:f>
              <c:strCache>
                <c:ptCount val="1"/>
                <c:pt idx="0">
                  <c:v>Apply to competitions</c:v>
                </c:pt>
              </c:strCache>
            </c:strRef>
          </c:tx>
          <c:spPr>
            <a:solidFill>
              <a:srgbClr val="FFC000"/>
            </a:solidFill>
            <a:ln>
              <a:noFill/>
            </a:ln>
            <a:effectLst/>
          </c:spPr>
          <c:invertIfNegative val="0"/>
          <c:dLbls>
            <c:dLbl>
              <c:idx val="0"/>
              <c:layout/>
              <c:tx>
                <c:rich>
                  <a:bodyPr/>
                  <a:lstStyle/>
                  <a:p>
                    <a:r>
                      <a:rPr lang="en-US" smtClean="0"/>
                      <a:t>84</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manualLayout>
                  <c:x val="-6.6666666666667885E-3"/>
                  <c:y val="2.3238983669581888E-2"/>
                </c:manualLayout>
              </c:layout>
              <c:tx>
                <c:rich>
                  <a:bodyPr/>
                  <a:lstStyle/>
                  <a:p>
                    <a:r>
                      <a:rPr lang="en-US" dirty="0" smtClean="0"/>
                      <a:t>91</a:t>
                    </a:r>
                    <a:r>
                      <a:rPr lang="en-US" sz="1200" b="1" i="0" u="none" strike="noStrike" baseline="0" dirty="0" smtClean="0">
                        <a:effectLst/>
                      </a:rPr>
                      <a:t>%</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'Completed 8'!$B$3:$C$3</c:f>
              <c:numCache>
                <c:formatCode>General</c:formatCode>
                <c:ptCount val="2"/>
                <c:pt idx="0">
                  <c:v>2015</c:v>
                </c:pt>
                <c:pt idx="1">
                  <c:v>2019</c:v>
                </c:pt>
              </c:numCache>
            </c:numRef>
          </c:cat>
          <c:val>
            <c:numRef>
              <c:f>'Completed 8'!$B$4:$C$4</c:f>
              <c:numCache>
                <c:formatCode>###0</c:formatCode>
                <c:ptCount val="2"/>
                <c:pt idx="0">
                  <c:v>84</c:v>
                </c:pt>
                <c:pt idx="1">
                  <c:v>90.990990990990994</c:v>
                </c:pt>
              </c:numCache>
            </c:numRef>
          </c:val>
          <c:extLst xmlns:c16r2="http://schemas.microsoft.com/office/drawing/2015/06/chart">
            <c:ext xmlns:c16="http://schemas.microsoft.com/office/drawing/2014/chart" uri="{C3380CC4-5D6E-409C-BE32-E72D297353CC}">
              <c16:uniqueId val="{00000000-5D21-4F0E-BA04-5F46D8BA0DE3}"/>
            </c:ext>
          </c:extLst>
        </c:ser>
        <c:ser>
          <c:idx val="1"/>
          <c:order val="1"/>
          <c:tx>
            <c:strRef>
              <c:f>'Completed 8'!$A$5</c:f>
              <c:strCache>
                <c:ptCount val="1"/>
                <c:pt idx="0">
                  <c:v>Participate by invitation</c:v>
                </c:pt>
              </c:strCache>
            </c:strRef>
          </c:tx>
          <c:spPr>
            <a:solidFill>
              <a:srgbClr val="56C5D0"/>
            </a:solidFill>
            <a:ln>
              <a:noFill/>
            </a:ln>
            <a:effectLst/>
          </c:spPr>
          <c:invertIfNegative val="0"/>
          <c:dLbls>
            <c:dLbl>
              <c:idx val="0"/>
              <c:layout/>
              <c:tx>
                <c:rich>
                  <a:bodyPr/>
                  <a:lstStyle/>
                  <a:p>
                    <a:r>
                      <a:rPr lang="en-US" smtClean="0"/>
                      <a:t>86</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73</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'Completed 8'!$B$3:$C$3</c:f>
              <c:numCache>
                <c:formatCode>General</c:formatCode>
                <c:ptCount val="2"/>
                <c:pt idx="0">
                  <c:v>2015</c:v>
                </c:pt>
                <c:pt idx="1">
                  <c:v>2019</c:v>
                </c:pt>
              </c:numCache>
            </c:numRef>
          </c:cat>
          <c:val>
            <c:numRef>
              <c:f>'Completed 8'!$B$5:$C$5</c:f>
              <c:numCache>
                <c:formatCode>###0</c:formatCode>
                <c:ptCount val="2"/>
                <c:pt idx="0">
                  <c:v>85.858585858585784</c:v>
                </c:pt>
                <c:pt idx="1">
                  <c:v>72.97297297297294</c:v>
                </c:pt>
              </c:numCache>
            </c:numRef>
          </c:val>
          <c:extLst xmlns:c16r2="http://schemas.microsoft.com/office/drawing/2015/06/chart">
            <c:ext xmlns:c16="http://schemas.microsoft.com/office/drawing/2014/chart" uri="{C3380CC4-5D6E-409C-BE32-E72D297353CC}">
              <c16:uniqueId val="{00000001-5D21-4F0E-BA04-5F46D8BA0DE3}"/>
            </c:ext>
          </c:extLst>
        </c:ser>
        <c:dLbls>
          <c:showLegendKey val="0"/>
          <c:showVal val="1"/>
          <c:showCatName val="0"/>
          <c:showSerName val="0"/>
          <c:showPercent val="0"/>
          <c:showBubbleSize val="0"/>
        </c:dLbls>
        <c:gapWidth val="219"/>
        <c:overlap val="-27"/>
        <c:axId val="122363904"/>
        <c:axId val="122785152"/>
      </c:barChart>
      <c:catAx>
        <c:axId val="12236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2785152"/>
        <c:crosses val="autoZero"/>
        <c:auto val="1"/>
        <c:lblAlgn val="ctr"/>
        <c:lblOffset val="100"/>
        <c:noMultiLvlLbl val="0"/>
      </c:catAx>
      <c:valAx>
        <c:axId val="122785152"/>
        <c:scaling>
          <c:orientation val="minMax"/>
        </c:scaling>
        <c:delete val="1"/>
        <c:axPos val="l"/>
        <c:numFmt formatCode="###0" sourceLinked="1"/>
        <c:majorTickMark val="none"/>
        <c:minorTickMark val="none"/>
        <c:tickLblPos val="nextTo"/>
        <c:crossAx val="122363904"/>
        <c:crosses val="autoZero"/>
        <c:crossBetween val="between"/>
      </c:valAx>
      <c:spPr>
        <a:noFill/>
        <a:ln>
          <a:noFill/>
        </a:ln>
        <a:effectLst/>
      </c:spPr>
    </c:plotArea>
    <c:legend>
      <c:legendPos val="r"/>
      <c:layout>
        <c:manualLayout>
          <c:xMode val="edge"/>
          <c:yMode val="edge"/>
          <c:x val="0.73920052493438315"/>
          <c:y val="0.38110972551466588"/>
          <c:w val="0.25079947506561684"/>
          <c:h val="0.2726390244750412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17347933659939E-2"/>
          <c:y val="0.12408678962267067"/>
          <c:w val="0.94036530413268016"/>
          <c:h val="0.6567387180167696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dPt>
          <c:dPt>
            <c:idx val="1"/>
            <c:invertIfNegative val="0"/>
            <c:bubble3D val="0"/>
            <c:spPr>
              <a:solidFill>
                <a:srgbClr val="FFC000"/>
              </a:solidFill>
              <a:ln>
                <a:noFill/>
              </a:ln>
              <a:effectLst/>
            </c:spPr>
          </c:dPt>
          <c:dPt>
            <c:idx val="2"/>
            <c:invertIfNegative val="0"/>
            <c:bubble3D val="0"/>
            <c:spPr>
              <a:solidFill>
                <a:schemeClr val="bg1">
                  <a:lumMod val="65000"/>
                </a:schemeClr>
              </a:solidFill>
              <a:ln>
                <a:noFill/>
              </a:ln>
              <a:effectLst/>
            </c:spPr>
          </c:dPt>
          <c:dPt>
            <c:idx val="3"/>
            <c:invertIfNegative val="0"/>
            <c:bubble3D val="0"/>
            <c:spPr>
              <a:solidFill>
                <a:schemeClr val="bg1">
                  <a:lumMod val="65000"/>
                </a:schemeClr>
              </a:solidFill>
              <a:ln>
                <a:noFill/>
              </a:ln>
              <a:effectLst/>
            </c:spPr>
          </c:dPt>
          <c:dLbls>
            <c:dLbl>
              <c:idx val="0"/>
              <c:layout/>
              <c:tx>
                <c:rich>
                  <a:bodyPr/>
                  <a:lstStyle/>
                  <a:p>
                    <a:r>
                      <a:rPr lang="en-US" smtClean="0"/>
                      <a:t>32</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47</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7</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14</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10'!$A$3:$A$6</c:f>
              <c:strCache>
                <c:ptCount val="4"/>
                <c:pt idx="0">
                  <c:v>None</c:v>
                </c:pt>
                <c:pt idx="1">
                  <c:v>1-3</c:v>
                </c:pt>
                <c:pt idx="2">
                  <c:v>4-5</c:v>
                </c:pt>
                <c:pt idx="3">
                  <c:v>More than 5</c:v>
                </c:pt>
              </c:strCache>
            </c:strRef>
          </c:cat>
          <c:val>
            <c:numRef>
              <c:f>'Completed 10'!$B$3:$B$6</c:f>
              <c:numCache>
                <c:formatCode>###0</c:formatCode>
                <c:ptCount val="4"/>
                <c:pt idx="0">
                  <c:v>32.432432432432435</c:v>
                </c:pt>
                <c:pt idx="1">
                  <c:v>46.846846846846844</c:v>
                </c:pt>
                <c:pt idx="2">
                  <c:v>7.2072072072072055</c:v>
                </c:pt>
                <c:pt idx="3">
                  <c:v>13.513513513513514</c:v>
                </c:pt>
              </c:numCache>
            </c:numRef>
          </c:val>
        </c:ser>
        <c:dLbls>
          <c:showLegendKey val="0"/>
          <c:showVal val="1"/>
          <c:showCatName val="0"/>
          <c:showSerName val="0"/>
          <c:showPercent val="0"/>
          <c:showBubbleSize val="0"/>
        </c:dLbls>
        <c:gapWidth val="219"/>
        <c:overlap val="-27"/>
        <c:axId val="122364416"/>
        <c:axId val="122786880"/>
      </c:barChart>
      <c:catAx>
        <c:axId val="12236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2786880"/>
        <c:crosses val="autoZero"/>
        <c:auto val="1"/>
        <c:lblAlgn val="ctr"/>
        <c:lblOffset val="100"/>
        <c:noMultiLvlLbl val="0"/>
      </c:catAx>
      <c:valAx>
        <c:axId val="122786880"/>
        <c:scaling>
          <c:orientation val="minMax"/>
        </c:scaling>
        <c:delete val="1"/>
        <c:axPos val="l"/>
        <c:numFmt formatCode="###0" sourceLinked="1"/>
        <c:majorTickMark val="none"/>
        <c:minorTickMark val="none"/>
        <c:tickLblPos val="nextTo"/>
        <c:crossAx val="122364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'Completed 5'!$A$6</c:f>
              <c:strCache>
                <c:ptCount val="1"/>
                <c:pt idx="0">
                  <c:v>Yes</c:v>
                </c:pt>
              </c:strCache>
            </c:strRef>
          </c:tx>
          <c:spPr>
            <a:solidFill>
              <a:srgbClr val="FFC000"/>
            </a:solidFill>
            <a:ln>
              <a:noFill/>
            </a:ln>
            <a:effectLst/>
          </c:spPr>
          <c:invertIfNegative val="0"/>
          <c:dLbls>
            <c:dLbl>
              <c:idx val="0"/>
              <c:layout/>
              <c:tx>
                <c:rich>
                  <a:bodyPr/>
                  <a:lstStyle/>
                  <a:p>
                    <a:r>
                      <a:rPr lang="en-US"/>
                      <a:t> </a:t>
                    </a:r>
                    <a:r>
                      <a:rPr lang="en-US" smtClean="0"/>
                      <a:t>55</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dLbl>
              <c:idx val="1"/>
              <c:layout/>
              <c:tx>
                <c:rich>
                  <a:bodyPr/>
                  <a:lstStyle/>
                  <a:p>
                    <a:r>
                      <a:rPr lang="en-US"/>
                      <a:t> </a:t>
                    </a:r>
                    <a:r>
                      <a:rPr lang="en-US" smtClean="0"/>
                      <a:t>67</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dLbl>
              <c:idx val="2"/>
              <c:layout/>
              <c:tx>
                <c:rich>
                  <a:bodyPr/>
                  <a:lstStyle/>
                  <a:p>
                    <a:r>
                      <a:rPr lang="en-US"/>
                      <a:t> </a:t>
                    </a:r>
                    <a:r>
                      <a:rPr lang="en-US" smtClean="0"/>
                      <a:t>37</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dLbl>
              <c:idx val="3"/>
              <c:layout/>
              <c:tx>
                <c:rich>
                  <a:bodyPr/>
                  <a:lstStyle/>
                  <a:p>
                    <a:r>
                      <a:rPr lang="en-US"/>
                      <a:t> </a:t>
                    </a:r>
                    <a:r>
                      <a:rPr lang="en-US" smtClean="0"/>
                      <a:t>35</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'Completed 5'!$B$4:$E$5</c:f>
              <c:multiLvlStrCache>
                <c:ptCount val="4"/>
                <c:lvl>
                  <c:pt idx="0">
                    <c:v>2015</c:v>
                  </c:pt>
                  <c:pt idx="1">
                    <c:v>2019</c:v>
                  </c:pt>
                  <c:pt idx="2">
                    <c:v>2015</c:v>
                  </c:pt>
                  <c:pt idx="3">
                    <c:v>2019</c:v>
                  </c:pt>
                </c:lvl>
                <c:lvl>
                  <c:pt idx="0">
                    <c:v>Local</c:v>
                  </c:pt>
                  <c:pt idx="2">
                    <c:v>International</c:v>
                  </c:pt>
                </c:lvl>
              </c:multiLvlStrCache>
            </c:multiLvlStrRef>
          </c:cat>
          <c:val>
            <c:numRef>
              <c:f>'Completed 5'!$B$6:$E$6</c:f>
              <c:numCache>
                <c:formatCode>_(* #,##0_);_(* \(#,##0\);_(* "-"??_);_(@_)</c:formatCode>
                <c:ptCount val="4"/>
                <c:pt idx="0">
                  <c:v>55.445544554455445</c:v>
                </c:pt>
                <c:pt idx="1">
                  <c:v>66.666666666666657</c:v>
                </c:pt>
                <c:pt idx="2">
                  <c:v>36.63366336633662</c:v>
                </c:pt>
                <c:pt idx="3">
                  <c:v>35.185185185185183</c:v>
                </c:pt>
              </c:numCache>
            </c:numRef>
          </c:val>
          <c:extLst xmlns:c16r2="http://schemas.microsoft.com/office/drawing/2015/06/chart">
            <c:ext xmlns:c16="http://schemas.microsoft.com/office/drawing/2014/chart" uri="{C3380CC4-5D6E-409C-BE32-E72D297353CC}">
              <c16:uniqueId val="{00000000-ED66-43E6-9FFA-5D7198E8258C}"/>
            </c:ext>
          </c:extLst>
        </c:ser>
        <c:ser>
          <c:idx val="1"/>
          <c:order val="1"/>
          <c:tx>
            <c:strRef>
              <c:f>'Completed 5'!$A$7</c:f>
              <c:strCache>
                <c:ptCount val="1"/>
                <c:pt idx="0">
                  <c:v>No</c:v>
                </c:pt>
              </c:strCache>
            </c:strRef>
          </c:tx>
          <c:spPr>
            <a:solidFill>
              <a:schemeClr val="accent1">
                <a:lumMod val="75000"/>
              </a:schemeClr>
            </a:solidFill>
            <a:ln>
              <a:noFill/>
            </a:ln>
            <a:effectLst/>
          </c:spPr>
          <c:invertIfNegative val="0"/>
          <c:dLbls>
            <c:dLbl>
              <c:idx val="0"/>
              <c:layout/>
              <c:tx>
                <c:rich>
                  <a:bodyPr/>
                  <a:lstStyle/>
                  <a:p>
                    <a:r>
                      <a:rPr lang="en-US"/>
                      <a:t> </a:t>
                    </a:r>
                    <a:r>
                      <a:rPr lang="en-US" smtClean="0"/>
                      <a:t>45</a:t>
                    </a:r>
                    <a:r>
                      <a:rPr lang="en-US" sz="1200" b="1" i="0" u="none" strike="noStrike" baseline="0" smtClean="0">
                        <a:effectLst/>
                      </a:rPr>
                      <a:t>%</a:t>
                    </a:r>
                    <a:r>
                      <a:rPr lang="en-US" smtClean="0"/>
                      <a:t> </a:t>
                    </a:r>
                    <a:endParaRPr lang="en-US" dirty="0"/>
                  </a:p>
                </c:rich>
              </c:tx>
              <c:dLblPos val="outEnd"/>
              <c:showLegendKey val="0"/>
              <c:showVal val="1"/>
              <c:showCatName val="0"/>
              <c:showSerName val="0"/>
              <c:showPercent val="0"/>
              <c:showBubbleSize val="0"/>
            </c:dLbl>
            <c:dLbl>
              <c:idx val="1"/>
              <c:layout/>
              <c:tx>
                <c:rich>
                  <a:bodyPr/>
                  <a:lstStyle/>
                  <a:p>
                    <a:r>
                      <a:rPr lang="en-US"/>
                      <a:t> </a:t>
                    </a:r>
                    <a:r>
                      <a:rPr lang="en-US" smtClean="0"/>
                      <a:t>33</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dLbl>
              <c:idx val="2"/>
              <c:layout/>
              <c:tx>
                <c:rich>
                  <a:bodyPr/>
                  <a:lstStyle/>
                  <a:p>
                    <a:r>
                      <a:rPr lang="en-US"/>
                      <a:t> </a:t>
                    </a:r>
                    <a:r>
                      <a:rPr lang="en-US" smtClean="0"/>
                      <a:t>63</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dLbl>
              <c:idx val="3"/>
              <c:layout/>
              <c:tx>
                <c:rich>
                  <a:bodyPr/>
                  <a:lstStyle/>
                  <a:p>
                    <a:r>
                      <a:rPr lang="en-US"/>
                      <a:t> </a:t>
                    </a:r>
                    <a:r>
                      <a:rPr lang="en-US" smtClean="0"/>
                      <a:t>65</a:t>
                    </a:r>
                    <a:r>
                      <a:rPr lang="en-US" sz="1200" b="1" i="0" u="none" strike="noStrike" baseline="0" smtClean="0">
                        <a:effectLst/>
                      </a:rPr>
                      <a:t>%</a:t>
                    </a:r>
                    <a:r>
                      <a:rPr lang="en-US" smtClean="0"/>
                      <a:t> </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'Completed 5'!$B$4:$E$5</c:f>
              <c:multiLvlStrCache>
                <c:ptCount val="4"/>
                <c:lvl>
                  <c:pt idx="0">
                    <c:v>2015</c:v>
                  </c:pt>
                  <c:pt idx="1">
                    <c:v>2019</c:v>
                  </c:pt>
                  <c:pt idx="2">
                    <c:v>2015</c:v>
                  </c:pt>
                  <c:pt idx="3">
                    <c:v>2019</c:v>
                  </c:pt>
                </c:lvl>
                <c:lvl>
                  <c:pt idx="0">
                    <c:v>Local</c:v>
                  </c:pt>
                  <c:pt idx="2">
                    <c:v>International</c:v>
                  </c:pt>
                </c:lvl>
              </c:multiLvlStrCache>
            </c:multiLvlStrRef>
          </c:cat>
          <c:val>
            <c:numRef>
              <c:f>'Completed 5'!$B$7:$E$7</c:f>
              <c:numCache>
                <c:formatCode>_(* #,##0_);_(* \(#,##0\);_(* "-"??_);_(@_)</c:formatCode>
                <c:ptCount val="4"/>
                <c:pt idx="0">
                  <c:v>44.554455445544541</c:v>
                </c:pt>
                <c:pt idx="1">
                  <c:v>33.333333333333329</c:v>
                </c:pt>
                <c:pt idx="2">
                  <c:v>63.366336633663352</c:v>
                </c:pt>
                <c:pt idx="3">
                  <c:v>64.81481481481481</c:v>
                </c:pt>
              </c:numCache>
            </c:numRef>
          </c:val>
          <c:extLst xmlns:c16r2="http://schemas.microsoft.com/office/drawing/2015/06/chart">
            <c:ext xmlns:c16="http://schemas.microsoft.com/office/drawing/2014/chart" uri="{C3380CC4-5D6E-409C-BE32-E72D297353CC}">
              <c16:uniqueId val="{00000001-ED66-43E6-9FFA-5D7198E8258C}"/>
            </c:ext>
          </c:extLst>
        </c:ser>
        <c:dLbls>
          <c:showLegendKey val="0"/>
          <c:showVal val="1"/>
          <c:showCatName val="0"/>
          <c:showSerName val="0"/>
          <c:showPercent val="0"/>
          <c:showBubbleSize val="0"/>
        </c:dLbls>
        <c:gapWidth val="219"/>
        <c:overlap val="-27"/>
        <c:axId val="127283200"/>
        <c:axId val="124510784"/>
      </c:barChart>
      <c:catAx>
        <c:axId val="12728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4510784"/>
        <c:crosses val="autoZero"/>
        <c:auto val="1"/>
        <c:lblAlgn val="ctr"/>
        <c:lblOffset val="100"/>
        <c:noMultiLvlLbl val="0"/>
      </c:catAx>
      <c:valAx>
        <c:axId val="124510784"/>
        <c:scaling>
          <c:orientation val="minMax"/>
        </c:scaling>
        <c:delete val="1"/>
        <c:axPos val="l"/>
        <c:numFmt formatCode="_(* #,##0_);_(* \(#,##0\);_(* &quot;-&quot;??_);_(@_)" sourceLinked="1"/>
        <c:majorTickMark val="none"/>
        <c:minorTickMark val="none"/>
        <c:tickLblPos val="nextTo"/>
        <c:crossAx val="127283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'Completed 5'!$A$19</c:f>
              <c:strCache>
                <c:ptCount val="1"/>
                <c:pt idx="0">
                  <c:v>No</c:v>
                </c:pt>
              </c:strCache>
            </c:strRef>
          </c:tx>
          <c:spPr>
            <a:solidFill>
              <a:schemeClr val="tx2"/>
            </a:solidFill>
            <a:ln>
              <a:noFill/>
            </a:ln>
            <a:effectLst/>
          </c:spPr>
          <c:invertIfNegative val="0"/>
          <c:dLbls>
            <c:dLbl>
              <c:idx val="0"/>
              <c:layout/>
              <c:tx>
                <c:rich>
                  <a:bodyPr/>
                  <a:lstStyle/>
                  <a:p>
                    <a:r>
                      <a:rPr lang="en-US" smtClean="0"/>
                      <a:t>49</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21</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28</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15</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'Completed 5'!$B$17:$E$18</c:f>
              <c:multiLvlStrCache>
                <c:ptCount val="4"/>
                <c:lvl>
                  <c:pt idx="0">
                    <c:v>2015</c:v>
                  </c:pt>
                  <c:pt idx="1">
                    <c:v>2019</c:v>
                  </c:pt>
                  <c:pt idx="2">
                    <c:v>2015</c:v>
                  </c:pt>
                  <c:pt idx="3">
                    <c:v>2019</c:v>
                  </c:pt>
                </c:lvl>
                <c:lvl>
                  <c:pt idx="0">
                    <c:v>Local</c:v>
                  </c:pt>
                  <c:pt idx="2">
                    <c:v>International</c:v>
                  </c:pt>
                </c:lvl>
              </c:multiLvlStrCache>
            </c:multiLvlStrRef>
          </c:cat>
          <c:val>
            <c:numRef>
              <c:f>'Completed 5'!$B$19:$E$19</c:f>
              <c:numCache>
                <c:formatCode>###0</c:formatCode>
                <c:ptCount val="4"/>
                <c:pt idx="0">
                  <c:v>48.888888888888886</c:v>
                </c:pt>
                <c:pt idx="1">
                  <c:v>20.930232558139526</c:v>
                </c:pt>
                <c:pt idx="2">
                  <c:v>27.586206896551715</c:v>
                </c:pt>
                <c:pt idx="3">
                  <c:v>14.705882352941179</c:v>
                </c:pt>
              </c:numCache>
            </c:numRef>
          </c:val>
          <c:extLst xmlns:c16r2="http://schemas.microsoft.com/office/drawing/2015/06/chart">
            <c:ext xmlns:c16="http://schemas.microsoft.com/office/drawing/2014/chart" uri="{C3380CC4-5D6E-409C-BE32-E72D297353CC}">
              <c16:uniqueId val="{00000000-0A2C-4FC8-A5C5-C3C758062F3A}"/>
            </c:ext>
          </c:extLst>
        </c:ser>
        <c:ser>
          <c:idx val="1"/>
          <c:order val="1"/>
          <c:tx>
            <c:strRef>
              <c:f>'Completed 5'!$A$20</c:f>
              <c:strCache>
                <c:ptCount val="1"/>
                <c:pt idx="0">
                  <c:v>Yes</c:v>
                </c:pt>
              </c:strCache>
            </c:strRef>
          </c:tx>
          <c:spPr>
            <a:solidFill>
              <a:srgbClr val="FFC000"/>
            </a:solidFill>
            <a:ln>
              <a:noFill/>
            </a:ln>
            <a:effectLst/>
          </c:spPr>
          <c:invertIfNegative val="0"/>
          <c:dLbls>
            <c:dLbl>
              <c:idx val="0"/>
              <c:layout/>
              <c:tx>
                <c:rich>
                  <a:bodyPr/>
                  <a:lstStyle/>
                  <a:p>
                    <a:r>
                      <a:rPr lang="en-US" smtClean="0"/>
                      <a:t>51</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79</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72</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85</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'Completed 5'!$B$17:$E$18</c:f>
              <c:multiLvlStrCache>
                <c:ptCount val="4"/>
                <c:lvl>
                  <c:pt idx="0">
                    <c:v>2015</c:v>
                  </c:pt>
                  <c:pt idx="1">
                    <c:v>2019</c:v>
                  </c:pt>
                  <c:pt idx="2">
                    <c:v>2015</c:v>
                  </c:pt>
                  <c:pt idx="3">
                    <c:v>2019</c:v>
                  </c:pt>
                </c:lvl>
                <c:lvl>
                  <c:pt idx="0">
                    <c:v>Local</c:v>
                  </c:pt>
                  <c:pt idx="2">
                    <c:v>International</c:v>
                  </c:pt>
                </c:lvl>
              </c:multiLvlStrCache>
            </c:multiLvlStrRef>
          </c:cat>
          <c:val>
            <c:numRef>
              <c:f>'Completed 5'!$B$20:$E$20</c:f>
              <c:numCache>
                <c:formatCode>###0</c:formatCode>
                <c:ptCount val="4"/>
                <c:pt idx="0">
                  <c:v>51.111111111111107</c:v>
                </c:pt>
                <c:pt idx="1">
                  <c:v>79.069767441860463</c:v>
                </c:pt>
                <c:pt idx="2">
                  <c:v>72.41379310344827</c:v>
                </c:pt>
                <c:pt idx="3">
                  <c:v>85.294117647058826</c:v>
                </c:pt>
              </c:numCache>
            </c:numRef>
          </c:val>
          <c:extLst xmlns:c16r2="http://schemas.microsoft.com/office/drawing/2015/06/chart">
            <c:ext xmlns:c16="http://schemas.microsoft.com/office/drawing/2014/chart" uri="{C3380CC4-5D6E-409C-BE32-E72D297353CC}">
              <c16:uniqueId val="{00000001-0A2C-4FC8-A5C5-C3C758062F3A}"/>
            </c:ext>
          </c:extLst>
        </c:ser>
        <c:dLbls>
          <c:showLegendKey val="0"/>
          <c:showVal val="1"/>
          <c:showCatName val="0"/>
          <c:showSerName val="0"/>
          <c:showPercent val="0"/>
          <c:showBubbleSize val="0"/>
        </c:dLbls>
        <c:gapWidth val="219"/>
        <c:overlap val="-27"/>
        <c:axId val="127283712"/>
        <c:axId val="124512512"/>
      </c:barChart>
      <c:catAx>
        <c:axId val="12728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124512512"/>
        <c:crosses val="autoZero"/>
        <c:auto val="1"/>
        <c:lblAlgn val="ctr"/>
        <c:lblOffset val="100"/>
        <c:noMultiLvlLbl val="0"/>
      </c:catAx>
      <c:valAx>
        <c:axId val="124512512"/>
        <c:scaling>
          <c:orientation val="minMax"/>
        </c:scaling>
        <c:delete val="1"/>
        <c:axPos val="l"/>
        <c:numFmt formatCode="###0" sourceLinked="1"/>
        <c:majorTickMark val="none"/>
        <c:minorTickMark val="none"/>
        <c:tickLblPos val="nextTo"/>
        <c:crossAx val="127283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spPr>
            <a:solidFill>
              <a:schemeClr val="tx2"/>
            </a:solidFill>
          </c:spPr>
          <c:dPt>
            <c:idx val="0"/>
            <c:bubble3D val="0"/>
            <c:spPr>
              <a:solidFill>
                <a:srgbClr val="56C5D0"/>
              </a:solidFill>
            </c:spPr>
          </c:dPt>
          <c:dLbls>
            <c:dLbl>
              <c:idx val="0"/>
              <c:layout>
                <c:manualLayout>
                  <c:x val="9.166666666666673E-2"/>
                  <c:y val="0.1018518518518518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0000000000000024E-2"/>
                  <c:y val="-0.1666666666666666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GHEA Grapalat" pitchFamily="50"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Sheet16!$H$41:$H$42</c:f>
              <c:strCache>
                <c:ptCount val="2"/>
                <c:pt idx="0">
                  <c:v>Yes</c:v>
                </c:pt>
                <c:pt idx="1">
                  <c:v>No</c:v>
                </c:pt>
              </c:strCache>
            </c:strRef>
          </c:cat>
          <c:val>
            <c:numRef>
              <c:f>Sheet16!$I$41:$I$42</c:f>
              <c:numCache>
                <c:formatCode>0%</c:formatCode>
                <c:ptCount val="2"/>
                <c:pt idx="0">
                  <c:v>0.67000000000000026</c:v>
                </c:pt>
                <c:pt idx="1">
                  <c:v>0.33000000000000013</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b="1">
              <a:latin typeface="GHEA Grapalat" pitchFamily="50" charset="0"/>
            </a:defRPr>
          </a:pPr>
          <a:endParaRPr lang="en-US"/>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'Completed 4'!$B$16</c:f>
              <c:strCache>
                <c:ptCount val="1"/>
                <c:pt idx="0">
                  <c:v>Local</c:v>
                </c:pt>
              </c:strCache>
            </c:strRef>
          </c:tx>
          <c:spPr>
            <a:solidFill>
              <a:srgbClr val="FFC000"/>
            </a:solidFill>
            <a:ln>
              <a:noFill/>
            </a:ln>
            <a:effectLst/>
          </c:spPr>
          <c:invertIfNegative val="0"/>
          <c:dLbls>
            <c:dLbl>
              <c:idx val="0"/>
              <c:layout/>
              <c:tx>
                <c:rich>
                  <a:bodyPr/>
                  <a:lstStyle/>
                  <a:p>
                    <a:r>
                      <a:rPr lang="en-US" smtClean="0"/>
                      <a:t>9%</a:t>
                    </a:r>
                    <a:endParaRPr lang="en-US"/>
                  </a:p>
                </c:rich>
              </c:tx>
              <c:dLblPos val="outEnd"/>
              <c:showLegendKey val="0"/>
              <c:showVal val="1"/>
              <c:showCatName val="0"/>
              <c:showSerName val="0"/>
              <c:showPercent val="0"/>
              <c:showBubbleSize val="0"/>
            </c:dLbl>
            <c:dLbl>
              <c:idx val="1"/>
              <c:layout/>
              <c:tx>
                <c:rich>
                  <a:bodyPr/>
                  <a:lstStyle/>
                  <a:p>
                    <a:r>
                      <a:rPr lang="en-US" smtClean="0"/>
                      <a:t>9%</a:t>
                    </a:r>
                    <a:endParaRPr lang="en-US"/>
                  </a:p>
                </c:rich>
              </c:tx>
              <c:dLblPos val="outEnd"/>
              <c:showLegendKey val="0"/>
              <c:showVal val="1"/>
              <c:showCatName val="0"/>
              <c:showSerName val="0"/>
              <c:showPercent val="0"/>
              <c:showBubbleSize val="0"/>
            </c:dLbl>
            <c:dLbl>
              <c:idx val="2"/>
              <c:layout/>
              <c:tx>
                <c:rich>
                  <a:bodyPr/>
                  <a:lstStyle/>
                  <a:p>
                    <a:r>
                      <a:rPr lang="en-US" smtClean="0"/>
                      <a:t>13%</a:t>
                    </a:r>
                    <a:endParaRPr lang="en-US"/>
                  </a:p>
                </c:rich>
              </c:tx>
              <c:dLblPos val="outEnd"/>
              <c:showLegendKey val="0"/>
              <c:showVal val="1"/>
              <c:showCatName val="0"/>
              <c:showSerName val="0"/>
              <c:showPercent val="0"/>
              <c:showBubbleSize val="0"/>
            </c:dLbl>
            <c:dLbl>
              <c:idx val="3"/>
              <c:layout/>
              <c:tx>
                <c:rich>
                  <a:bodyPr/>
                  <a:lstStyle/>
                  <a:p>
                    <a:r>
                      <a:rPr lang="en-US" smtClean="0"/>
                      <a:t>26%</a:t>
                    </a:r>
                    <a:endParaRPr lang="en-US"/>
                  </a:p>
                </c:rich>
              </c:tx>
              <c:dLblPos val="outEnd"/>
              <c:showLegendKey val="0"/>
              <c:showVal val="1"/>
              <c:showCatName val="0"/>
              <c:showSerName val="0"/>
              <c:showPercent val="0"/>
              <c:showBubbleSize val="0"/>
            </c:dLbl>
            <c:dLbl>
              <c:idx val="4"/>
              <c:layout/>
              <c:tx>
                <c:rich>
                  <a:bodyPr/>
                  <a:lstStyle/>
                  <a:p>
                    <a:r>
                      <a:rPr lang="en-US" smtClean="0"/>
                      <a:t>30%</a:t>
                    </a:r>
                    <a:endParaRPr lang="en-US"/>
                  </a:p>
                </c:rich>
              </c:tx>
              <c:dLblPos val="outEnd"/>
              <c:showLegendKey val="0"/>
              <c:showVal val="1"/>
              <c:showCatName val="0"/>
              <c:showSerName val="0"/>
              <c:showPercent val="0"/>
              <c:showBubbleSize val="0"/>
            </c:dLbl>
            <c:dLbl>
              <c:idx val="5"/>
              <c:layout/>
              <c:tx>
                <c:rich>
                  <a:bodyPr/>
                  <a:lstStyle/>
                  <a:p>
                    <a:r>
                      <a:rPr lang="en-US" smtClean="0"/>
                      <a:t>13%</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4'!$A$17:$A$22</c:f>
              <c:strCache>
                <c:ptCount val="6"/>
                <c:pt idx="0">
                  <c:v>State bodies not aware of the organization’s activities</c:v>
                </c:pt>
                <c:pt idx="1">
                  <c:v>It is unclear for the organization what can be gained from such cooperation</c:v>
                </c:pt>
                <c:pt idx="2">
                  <c:v>State bodies’ ignorance of the benefit of cooperation</c:v>
                </c:pt>
                <c:pt idx="3">
                  <c:v>State bodies are not interested</c:v>
                </c:pt>
                <c:pt idx="4">
                  <c:v>Not part of the organization’s strategy</c:v>
                </c:pt>
                <c:pt idx="5">
                  <c:v>Other</c:v>
                </c:pt>
              </c:strCache>
            </c:strRef>
          </c:cat>
          <c:val>
            <c:numRef>
              <c:f>'Completed 4'!$B$17:$B$22</c:f>
              <c:numCache>
                <c:formatCode>###0.0%</c:formatCode>
                <c:ptCount val="6"/>
                <c:pt idx="0">
                  <c:v>8.6956521739130474E-2</c:v>
                </c:pt>
                <c:pt idx="1">
                  <c:v>8.6956521739130474E-2</c:v>
                </c:pt>
                <c:pt idx="2">
                  <c:v>0.1304347826086957</c:v>
                </c:pt>
                <c:pt idx="3">
                  <c:v>0.26086956521739141</c:v>
                </c:pt>
                <c:pt idx="4">
                  <c:v>0.30434782608695665</c:v>
                </c:pt>
                <c:pt idx="5">
                  <c:v>0.1304347826086957</c:v>
                </c:pt>
              </c:numCache>
            </c:numRef>
          </c:val>
        </c:ser>
        <c:ser>
          <c:idx val="1"/>
          <c:order val="1"/>
          <c:tx>
            <c:strRef>
              <c:f>'Completed 4'!$C$16</c:f>
              <c:strCache>
                <c:ptCount val="1"/>
                <c:pt idx="0">
                  <c:v>Central</c:v>
                </c:pt>
              </c:strCache>
            </c:strRef>
          </c:tx>
          <c:spPr>
            <a:solidFill>
              <a:srgbClr val="56C5D0"/>
            </a:solidFill>
            <a:ln>
              <a:noFill/>
            </a:ln>
            <a:effectLst/>
          </c:spPr>
          <c:invertIfNegative val="0"/>
          <c:dLbls>
            <c:dLbl>
              <c:idx val="0"/>
              <c:layout/>
              <c:tx>
                <c:rich>
                  <a:bodyPr/>
                  <a:lstStyle/>
                  <a:p>
                    <a:r>
                      <a:rPr lang="en-US" smtClean="0"/>
                      <a:t>6%</a:t>
                    </a:r>
                    <a:endParaRPr lang="en-US"/>
                  </a:p>
                </c:rich>
              </c:tx>
              <c:dLblPos val="outEnd"/>
              <c:showLegendKey val="0"/>
              <c:showVal val="1"/>
              <c:showCatName val="0"/>
              <c:showSerName val="0"/>
              <c:showPercent val="0"/>
              <c:showBubbleSize val="0"/>
            </c:dLbl>
            <c:dLbl>
              <c:idx val="1"/>
              <c:layout/>
              <c:tx>
                <c:rich>
                  <a:bodyPr/>
                  <a:lstStyle/>
                  <a:p>
                    <a:r>
                      <a:rPr lang="en-US" smtClean="0"/>
                      <a:t>22%</a:t>
                    </a:r>
                    <a:endParaRPr lang="en-US"/>
                  </a:p>
                </c:rich>
              </c:tx>
              <c:dLblPos val="outEnd"/>
              <c:showLegendKey val="0"/>
              <c:showVal val="1"/>
              <c:showCatName val="0"/>
              <c:showSerName val="0"/>
              <c:showPercent val="0"/>
              <c:showBubbleSize val="0"/>
            </c:dLbl>
            <c:dLbl>
              <c:idx val="2"/>
              <c:layout/>
              <c:tx>
                <c:rich>
                  <a:bodyPr/>
                  <a:lstStyle/>
                  <a:p>
                    <a:r>
                      <a:rPr lang="en-US" smtClean="0"/>
                      <a:t>6</a:t>
                    </a:r>
                    <a:r>
                      <a:rPr lang="en-US"/>
                      <a:t>%</a:t>
                    </a:r>
                  </a:p>
                </c:rich>
              </c:tx>
              <c:dLblPos val="outEnd"/>
              <c:showLegendKey val="0"/>
              <c:showVal val="1"/>
              <c:showCatName val="0"/>
              <c:showSerName val="0"/>
              <c:showPercent val="0"/>
              <c:showBubbleSize val="0"/>
            </c:dLbl>
            <c:dLbl>
              <c:idx val="3"/>
              <c:layout/>
              <c:tx>
                <c:rich>
                  <a:bodyPr/>
                  <a:lstStyle/>
                  <a:p>
                    <a:r>
                      <a:rPr lang="en-US" smtClean="0"/>
                      <a:t>17%</a:t>
                    </a:r>
                    <a:endParaRPr lang="en-US"/>
                  </a:p>
                </c:rich>
              </c:tx>
              <c:dLblPos val="outEnd"/>
              <c:showLegendKey val="0"/>
              <c:showVal val="1"/>
              <c:showCatName val="0"/>
              <c:showSerName val="0"/>
              <c:showPercent val="0"/>
              <c:showBubbleSize val="0"/>
            </c:dLbl>
            <c:dLbl>
              <c:idx val="4"/>
              <c:layout/>
              <c:tx>
                <c:rich>
                  <a:bodyPr/>
                  <a:lstStyle/>
                  <a:p>
                    <a:r>
                      <a:rPr lang="en-US" smtClean="0"/>
                      <a:t>33%</a:t>
                    </a:r>
                    <a:endParaRPr lang="en-US"/>
                  </a:p>
                </c:rich>
              </c:tx>
              <c:dLblPos val="outEnd"/>
              <c:showLegendKey val="0"/>
              <c:showVal val="1"/>
              <c:showCatName val="0"/>
              <c:showSerName val="0"/>
              <c:showPercent val="0"/>
              <c:showBubbleSize val="0"/>
            </c:dLbl>
            <c:dLbl>
              <c:idx val="5"/>
              <c:layout/>
              <c:tx>
                <c:rich>
                  <a:bodyPr/>
                  <a:lstStyle/>
                  <a:p>
                    <a:r>
                      <a:rPr lang="en-US" smtClean="0"/>
                      <a:t>17%</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4'!$A$17:$A$22</c:f>
              <c:strCache>
                <c:ptCount val="6"/>
                <c:pt idx="0">
                  <c:v>State bodies not aware of the organization’s activities</c:v>
                </c:pt>
                <c:pt idx="1">
                  <c:v>It is unclear for the organization what can be gained from such cooperation</c:v>
                </c:pt>
                <c:pt idx="2">
                  <c:v>State bodies’ ignorance of the benefit of cooperation</c:v>
                </c:pt>
                <c:pt idx="3">
                  <c:v>State bodies are not interested</c:v>
                </c:pt>
                <c:pt idx="4">
                  <c:v>Not part of the organization’s strategy</c:v>
                </c:pt>
                <c:pt idx="5">
                  <c:v>Other</c:v>
                </c:pt>
              </c:strCache>
            </c:strRef>
          </c:cat>
          <c:val>
            <c:numRef>
              <c:f>'Completed 4'!$C$17:$C$22</c:f>
              <c:numCache>
                <c:formatCode>###0.0%</c:formatCode>
                <c:ptCount val="6"/>
                <c:pt idx="0">
                  <c:v>5.5555555555555525E-2</c:v>
                </c:pt>
                <c:pt idx="1">
                  <c:v>0.22222222222222221</c:v>
                </c:pt>
                <c:pt idx="2">
                  <c:v>5.5555555555555525E-2</c:v>
                </c:pt>
                <c:pt idx="3">
                  <c:v>0.16666666666666663</c:v>
                </c:pt>
                <c:pt idx="4">
                  <c:v>0.33333333333333331</c:v>
                </c:pt>
                <c:pt idx="5">
                  <c:v>0.16666666666666663</c:v>
                </c:pt>
              </c:numCache>
            </c:numRef>
          </c:val>
        </c:ser>
        <c:dLbls>
          <c:showLegendKey val="0"/>
          <c:showVal val="1"/>
          <c:showCatName val="0"/>
          <c:showSerName val="0"/>
          <c:showPercent val="0"/>
          <c:showBubbleSize val="0"/>
        </c:dLbls>
        <c:gapWidth val="182"/>
        <c:axId val="81276928"/>
        <c:axId val="42750464"/>
      </c:barChart>
      <c:catAx>
        <c:axId val="81276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t" anchorCtr="0"/>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42750464"/>
        <c:crosses val="autoZero"/>
        <c:auto val="1"/>
        <c:lblAlgn val="ctr"/>
        <c:lblOffset val="100"/>
        <c:noMultiLvlLbl val="0"/>
      </c:catAx>
      <c:valAx>
        <c:axId val="42750464"/>
        <c:scaling>
          <c:orientation val="minMax"/>
        </c:scaling>
        <c:delete val="1"/>
        <c:axPos val="b"/>
        <c:numFmt formatCode="###0.0%" sourceLinked="1"/>
        <c:majorTickMark val="none"/>
        <c:minorTickMark val="none"/>
        <c:tickLblPos val="nextTo"/>
        <c:crossAx val="81276928"/>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4561482939632548"/>
          <c:y val="3.7037037037037035E-2"/>
          <c:w val="0.47858048993875768"/>
          <c:h val="0.89814814814814814"/>
        </c:manualLayout>
      </c:layout>
      <c:barChart>
        <c:barDir val="bar"/>
        <c:grouping val="clustered"/>
        <c:varyColors val="0"/>
        <c:ser>
          <c:idx val="0"/>
          <c:order val="0"/>
          <c:spPr>
            <a:solidFill>
              <a:srgbClr val="00B0F0"/>
            </a:solidFill>
          </c:spPr>
          <c:invertIfNegative val="0"/>
          <c:dLbls>
            <c:dLbl>
              <c:idx val="0"/>
              <c:layout/>
              <c:tx>
                <c:rich>
                  <a:bodyPr/>
                  <a:lstStyle/>
                  <a:p>
                    <a:r>
                      <a:rPr lang="en-US" sz="1200" b="1"/>
                      <a:t>3%</a:t>
                    </a:r>
                    <a:endParaRPr lang="en-US"/>
                  </a:p>
                </c:rich>
              </c:tx>
              <c:dLblPos val="outEnd"/>
              <c:showLegendKey val="0"/>
              <c:showVal val="1"/>
              <c:showCatName val="0"/>
              <c:showSerName val="0"/>
              <c:showPercent val="0"/>
              <c:showBubbleSize val="0"/>
            </c:dLbl>
            <c:dLbl>
              <c:idx val="1"/>
              <c:layout/>
              <c:tx>
                <c:rich>
                  <a:bodyPr/>
                  <a:lstStyle/>
                  <a:p>
                    <a:r>
                      <a:rPr lang="en-US" sz="1200" b="1"/>
                      <a:t>9%</a:t>
                    </a:r>
                    <a:endParaRPr lang="en-US"/>
                  </a:p>
                </c:rich>
              </c:tx>
              <c:dLblPos val="outEnd"/>
              <c:showLegendKey val="0"/>
              <c:showVal val="1"/>
              <c:showCatName val="0"/>
              <c:showSerName val="0"/>
              <c:showPercent val="0"/>
              <c:showBubbleSize val="0"/>
            </c:dLbl>
            <c:dLbl>
              <c:idx val="2"/>
              <c:layout/>
              <c:tx>
                <c:rich>
                  <a:bodyPr/>
                  <a:lstStyle/>
                  <a:p>
                    <a:r>
                      <a:rPr lang="en-US" sz="1200" b="1"/>
                      <a:t>28%</a:t>
                    </a:r>
                    <a:endParaRPr lang="en-US"/>
                  </a:p>
                </c:rich>
              </c:tx>
              <c:dLblPos val="outEnd"/>
              <c:showLegendKey val="0"/>
              <c:showVal val="1"/>
              <c:showCatName val="0"/>
              <c:showSerName val="0"/>
              <c:showPercent val="0"/>
              <c:showBubbleSize val="0"/>
            </c:dLbl>
            <c:dLbl>
              <c:idx val="3"/>
              <c:layout/>
              <c:tx>
                <c:rich>
                  <a:bodyPr/>
                  <a:lstStyle/>
                  <a:p>
                    <a:r>
                      <a:rPr lang="en-US" sz="1200" b="1"/>
                      <a:t>43%</a:t>
                    </a:r>
                    <a:endParaRPr lang="en-US"/>
                  </a:p>
                </c:rich>
              </c:tx>
              <c:dLblPos val="outEnd"/>
              <c:showLegendKey val="0"/>
              <c:showVal val="1"/>
              <c:showCatName val="0"/>
              <c:showSerName val="0"/>
              <c:showPercent val="0"/>
              <c:showBubbleSize val="0"/>
            </c:dLbl>
            <c:dLbl>
              <c:idx val="4"/>
              <c:layout>
                <c:manualLayout>
                  <c:x val="8.3333333333332309E-3"/>
                  <c:y val="0"/>
                </c:manualLayout>
              </c:layout>
              <c:tx>
                <c:rich>
                  <a:bodyPr/>
                  <a:lstStyle/>
                  <a:p>
                    <a:r>
                      <a:rPr lang="en-US" sz="1200" b="1"/>
                      <a:t>46%</a:t>
                    </a:r>
                    <a:endParaRPr lang="en-US"/>
                  </a:p>
                </c:rich>
              </c:tx>
              <c:dLblPos val="outEnd"/>
              <c:showLegendKey val="0"/>
              <c:showVal val="1"/>
              <c:showCatName val="0"/>
              <c:showSerName val="0"/>
              <c:showPercent val="0"/>
              <c:showBubbleSize val="0"/>
            </c:dLbl>
            <c:dLbl>
              <c:idx val="5"/>
              <c:layout/>
              <c:tx>
                <c:rich>
                  <a:bodyPr/>
                  <a:lstStyle/>
                  <a:p>
                    <a:r>
                      <a:rPr lang="en-US" sz="1200" b="1"/>
                      <a:t>71%</a:t>
                    </a:r>
                    <a:endParaRPr lang="en-US"/>
                  </a:p>
                </c:rich>
              </c:tx>
              <c:dLblPos val="outEnd"/>
              <c:showLegendKey val="0"/>
              <c:showVal val="1"/>
              <c:showCatName val="0"/>
              <c:showSerName val="0"/>
              <c:showPercent val="0"/>
              <c:showBubbleSize val="0"/>
            </c:dLbl>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Sheet3!$A$46:$A$51</c:f>
              <c:strCache>
                <c:ptCount val="6"/>
                <c:pt idx="0">
                  <c:v>Other</c:v>
                </c:pt>
                <c:pt idx="1">
                  <c:v>Grants</c:v>
                </c:pt>
                <c:pt idx="2">
                  <c:v>CSO schools</c:v>
                </c:pt>
                <c:pt idx="3">
                  <c:v>Expert consultation</c:v>
                </c:pt>
                <c:pt idx="4">
                  <c:v>DePo Portal</c:v>
                </c:pt>
                <c:pt idx="5">
                  <c:v>CSO capacity development</c:v>
                </c:pt>
              </c:strCache>
            </c:strRef>
          </c:cat>
          <c:val>
            <c:numRef>
              <c:f>Sheet3!$B$46:$B$51</c:f>
              <c:numCache>
                <c:formatCode>General</c:formatCode>
                <c:ptCount val="6"/>
                <c:pt idx="0">
                  <c:v>3</c:v>
                </c:pt>
                <c:pt idx="1">
                  <c:v>9</c:v>
                </c:pt>
                <c:pt idx="2">
                  <c:v>28</c:v>
                </c:pt>
                <c:pt idx="3">
                  <c:v>43</c:v>
                </c:pt>
                <c:pt idx="4">
                  <c:v>46</c:v>
                </c:pt>
                <c:pt idx="5">
                  <c:v>71</c:v>
                </c:pt>
              </c:numCache>
            </c:numRef>
          </c:val>
        </c:ser>
        <c:dLbls>
          <c:dLblPos val="outEnd"/>
          <c:showLegendKey val="0"/>
          <c:showVal val="1"/>
          <c:showCatName val="0"/>
          <c:showSerName val="0"/>
          <c:showPercent val="0"/>
          <c:showBubbleSize val="0"/>
        </c:dLbls>
        <c:gapWidth val="150"/>
        <c:axId val="224251904"/>
        <c:axId val="221663744"/>
      </c:barChart>
      <c:catAx>
        <c:axId val="224251904"/>
        <c:scaling>
          <c:orientation val="minMax"/>
        </c:scaling>
        <c:delete val="0"/>
        <c:axPos val="l"/>
        <c:majorTickMark val="out"/>
        <c:minorTickMark val="none"/>
        <c:tickLblPos val="nextTo"/>
        <c:txPr>
          <a:bodyPr/>
          <a:lstStyle/>
          <a:p>
            <a:pPr>
              <a:defRPr sz="1200" b="1">
                <a:latin typeface="GHEA Grapalat" pitchFamily="50" charset="0"/>
              </a:defRPr>
            </a:pPr>
            <a:endParaRPr lang="en-US"/>
          </a:p>
        </c:txPr>
        <c:crossAx val="221663744"/>
        <c:crosses val="autoZero"/>
        <c:auto val="1"/>
        <c:lblAlgn val="ctr"/>
        <c:lblOffset val="100"/>
        <c:noMultiLvlLbl val="0"/>
      </c:catAx>
      <c:valAx>
        <c:axId val="221663744"/>
        <c:scaling>
          <c:orientation val="minMax"/>
        </c:scaling>
        <c:delete val="1"/>
        <c:axPos val="b"/>
        <c:numFmt formatCode="General" sourceLinked="1"/>
        <c:majorTickMark val="out"/>
        <c:minorTickMark val="none"/>
        <c:tickLblPos val="nextTo"/>
        <c:crossAx val="224251904"/>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Sheet3!$B$72</c:f>
              <c:strCache>
                <c:ptCount val="1"/>
                <c:pt idx="0">
                  <c:v>No</c:v>
                </c:pt>
              </c:strCache>
            </c:strRef>
          </c:tx>
          <c:spPr>
            <a:solidFill>
              <a:srgbClr val="FF000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Sheet3!$A$73:$A$74</c:f>
              <c:strCache>
                <c:ptCount val="2"/>
                <c:pt idx="0">
                  <c:v>CSO DePo beneficiaries</c:v>
                </c:pt>
                <c:pt idx="1">
                  <c:v>Other CSOs</c:v>
                </c:pt>
              </c:strCache>
            </c:strRef>
          </c:cat>
          <c:val>
            <c:numRef>
              <c:f>Sheet3!$B$73:$B$74</c:f>
              <c:numCache>
                <c:formatCode>0%</c:formatCode>
                <c:ptCount val="2"/>
                <c:pt idx="0">
                  <c:v>0.91</c:v>
                </c:pt>
                <c:pt idx="1">
                  <c:v>0.81</c:v>
                </c:pt>
              </c:numCache>
            </c:numRef>
          </c:val>
        </c:ser>
        <c:ser>
          <c:idx val="1"/>
          <c:order val="1"/>
          <c:tx>
            <c:strRef>
              <c:f>Sheet3!$C$72</c:f>
              <c:strCache>
                <c:ptCount val="1"/>
                <c:pt idx="0">
                  <c:v>Yes</c:v>
                </c:pt>
              </c:strCache>
            </c:strRef>
          </c:tx>
          <c:spPr>
            <a:solidFill>
              <a:srgbClr val="00B0F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Sheet3!$A$73:$A$74</c:f>
              <c:strCache>
                <c:ptCount val="2"/>
                <c:pt idx="0">
                  <c:v>CSO DePo beneficiaries</c:v>
                </c:pt>
                <c:pt idx="1">
                  <c:v>Other CSOs</c:v>
                </c:pt>
              </c:strCache>
            </c:strRef>
          </c:cat>
          <c:val>
            <c:numRef>
              <c:f>Sheet3!$C$73:$C$74</c:f>
              <c:numCache>
                <c:formatCode>0%</c:formatCode>
                <c:ptCount val="2"/>
                <c:pt idx="0">
                  <c:v>0.09</c:v>
                </c:pt>
                <c:pt idx="1">
                  <c:v>0.19</c:v>
                </c:pt>
              </c:numCache>
            </c:numRef>
          </c:val>
        </c:ser>
        <c:dLbls>
          <c:dLblPos val="outEnd"/>
          <c:showLegendKey val="0"/>
          <c:showVal val="1"/>
          <c:showCatName val="0"/>
          <c:showSerName val="0"/>
          <c:showPercent val="0"/>
          <c:showBubbleSize val="0"/>
        </c:dLbls>
        <c:gapWidth val="150"/>
        <c:axId val="39033344"/>
        <c:axId val="178740544"/>
      </c:barChart>
      <c:catAx>
        <c:axId val="39033344"/>
        <c:scaling>
          <c:orientation val="minMax"/>
        </c:scaling>
        <c:delete val="0"/>
        <c:axPos val="b"/>
        <c:majorTickMark val="out"/>
        <c:minorTickMark val="none"/>
        <c:tickLblPos val="nextTo"/>
        <c:txPr>
          <a:bodyPr/>
          <a:lstStyle/>
          <a:p>
            <a:pPr>
              <a:defRPr sz="1200" b="1">
                <a:latin typeface="GHEA Grapalat" pitchFamily="50" charset="0"/>
              </a:defRPr>
            </a:pPr>
            <a:endParaRPr lang="en-US"/>
          </a:p>
        </c:txPr>
        <c:crossAx val="178740544"/>
        <c:crosses val="autoZero"/>
        <c:auto val="1"/>
        <c:lblAlgn val="ctr"/>
        <c:lblOffset val="100"/>
        <c:noMultiLvlLbl val="0"/>
      </c:catAx>
      <c:valAx>
        <c:axId val="178740544"/>
        <c:scaling>
          <c:orientation val="minMax"/>
        </c:scaling>
        <c:delete val="1"/>
        <c:axPos val="l"/>
        <c:numFmt formatCode="0%" sourceLinked="1"/>
        <c:majorTickMark val="out"/>
        <c:minorTickMark val="none"/>
        <c:tickLblPos val="nextTo"/>
        <c:crossAx val="39033344"/>
        <c:crosses val="autoZero"/>
        <c:crossBetween val="between"/>
      </c:valAx>
    </c:plotArea>
    <c:legend>
      <c:legendPos val="t"/>
      <c:layout/>
      <c:overlay val="0"/>
      <c:txPr>
        <a:bodyPr/>
        <a:lstStyle/>
        <a:p>
          <a:pPr>
            <a:defRPr sz="1200" b="1">
              <a:latin typeface="GHEA Grapalat" pitchFamily="50" charset="0"/>
            </a:defRPr>
          </a:pPr>
          <a:endParaRPr lang="en-US"/>
        </a:p>
      </c:txPr>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B0F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Sheet3!$A$85:$A$86</c:f>
              <c:strCache>
                <c:ptCount val="2"/>
                <c:pt idx="0">
                  <c:v>CSO DePo beneficiaries</c:v>
                </c:pt>
                <c:pt idx="1">
                  <c:v>Other CSOs</c:v>
                </c:pt>
              </c:strCache>
            </c:strRef>
          </c:cat>
          <c:val>
            <c:numRef>
              <c:f>Sheet3!$B$85:$B$86</c:f>
              <c:numCache>
                <c:formatCode>0%</c:formatCode>
                <c:ptCount val="2"/>
                <c:pt idx="0">
                  <c:v>0.52</c:v>
                </c:pt>
                <c:pt idx="1">
                  <c:v>0.35</c:v>
                </c:pt>
              </c:numCache>
            </c:numRef>
          </c:val>
        </c:ser>
        <c:dLbls>
          <c:showLegendKey val="0"/>
          <c:showVal val="0"/>
          <c:showCatName val="0"/>
          <c:showSerName val="0"/>
          <c:showPercent val="0"/>
          <c:showBubbleSize val="0"/>
        </c:dLbls>
        <c:gapWidth val="150"/>
        <c:axId val="192398336"/>
        <c:axId val="122787456"/>
      </c:barChart>
      <c:catAx>
        <c:axId val="192398336"/>
        <c:scaling>
          <c:orientation val="minMax"/>
        </c:scaling>
        <c:delete val="0"/>
        <c:axPos val="b"/>
        <c:majorTickMark val="out"/>
        <c:minorTickMark val="none"/>
        <c:tickLblPos val="nextTo"/>
        <c:txPr>
          <a:bodyPr/>
          <a:lstStyle/>
          <a:p>
            <a:pPr>
              <a:defRPr sz="1200" b="1">
                <a:latin typeface="GHEA Grapalat" pitchFamily="50" charset="0"/>
              </a:defRPr>
            </a:pPr>
            <a:endParaRPr lang="en-US"/>
          </a:p>
        </c:txPr>
        <c:crossAx val="122787456"/>
        <c:crosses val="autoZero"/>
        <c:auto val="1"/>
        <c:lblAlgn val="ctr"/>
        <c:lblOffset val="100"/>
        <c:noMultiLvlLbl val="0"/>
      </c:catAx>
      <c:valAx>
        <c:axId val="122787456"/>
        <c:scaling>
          <c:orientation val="minMax"/>
        </c:scaling>
        <c:delete val="1"/>
        <c:axPos val="l"/>
        <c:numFmt formatCode="0%" sourceLinked="1"/>
        <c:majorTickMark val="out"/>
        <c:minorTickMark val="none"/>
        <c:tickLblPos val="nextTo"/>
        <c:crossAx val="192398336"/>
        <c:crosses val="autoZero"/>
        <c:crossBetween val="between"/>
      </c:valAx>
      <c:spPr>
        <a:noFill/>
        <a:ln w="25400">
          <a:noFill/>
        </a:ln>
      </c:spPr>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B0F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Sheet3!$A$100:$A$101</c:f>
              <c:strCache>
                <c:ptCount val="2"/>
                <c:pt idx="0">
                  <c:v>CSO DePo beneficiaries</c:v>
                </c:pt>
                <c:pt idx="1">
                  <c:v>Other CSOs</c:v>
                </c:pt>
              </c:strCache>
            </c:strRef>
          </c:cat>
          <c:val>
            <c:numRef>
              <c:f>Sheet3!$B$100:$B$101</c:f>
              <c:numCache>
                <c:formatCode>0%</c:formatCode>
                <c:ptCount val="2"/>
                <c:pt idx="0">
                  <c:v>0.54</c:v>
                </c:pt>
                <c:pt idx="1">
                  <c:v>0.38</c:v>
                </c:pt>
              </c:numCache>
            </c:numRef>
          </c:val>
        </c:ser>
        <c:dLbls>
          <c:showLegendKey val="0"/>
          <c:showVal val="0"/>
          <c:showCatName val="0"/>
          <c:showSerName val="0"/>
          <c:showPercent val="0"/>
          <c:showBubbleSize val="0"/>
        </c:dLbls>
        <c:gapWidth val="150"/>
        <c:axId val="135558656"/>
        <c:axId val="123679808"/>
      </c:barChart>
      <c:catAx>
        <c:axId val="135558656"/>
        <c:scaling>
          <c:orientation val="minMax"/>
        </c:scaling>
        <c:delete val="0"/>
        <c:axPos val="b"/>
        <c:majorTickMark val="out"/>
        <c:minorTickMark val="none"/>
        <c:tickLblPos val="nextTo"/>
        <c:txPr>
          <a:bodyPr/>
          <a:lstStyle/>
          <a:p>
            <a:pPr>
              <a:defRPr sz="1200" b="1">
                <a:latin typeface="GHEA Grapalat" pitchFamily="50" charset="0"/>
              </a:defRPr>
            </a:pPr>
            <a:endParaRPr lang="en-US"/>
          </a:p>
        </c:txPr>
        <c:crossAx val="123679808"/>
        <c:crosses val="autoZero"/>
        <c:auto val="1"/>
        <c:lblAlgn val="ctr"/>
        <c:lblOffset val="100"/>
        <c:noMultiLvlLbl val="0"/>
      </c:catAx>
      <c:valAx>
        <c:axId val="123679808"/>
        <c:scaling>
          <c:orientation val="minMax"/>
        </c:scaling>
        <c:delete val="1"/>
        <c:axPos val="l"/>
        <c:numFmt formatCode="0%" sourceLinked="1"/>
        <c:majorTickMark val="out"/>
        <c:minorTickMark val="none"/>
        <c:tickLblPos val="nextTo"/>
        <c:crossAx val="135558656"/>
        <c:crosses val="autoZero"/>
        <c:crossBetween val="between"/>
      </c:val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B0F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Sheet3!$A$110:$A$111</c:f>
              <c:strCache>
                <c:ptCount val="2"/>
                <c:pt idx="0">
                  <c:v>CSO DePo beneficiaries</c:v>
                </c:pt>
                <c:pt idx="1">
                  <c:v>Other CSOs</c:v>
                </c:pt>
              </c:strCache>
            </c:strRef>
          </c:cat>
          <c:val>
            <c:numRef>
              <c:f>Sheet3!$B$110:$B$111</c:f>
              <c:numCache>
                <c:formatCode>0%</c:formatCode>
                <c:ptCount val="2"/>
                <c:pt idx="0">
                  <c:v>0.52</c:v>
                </c:pt>
                <c:pt idx="1">
                  <c:v>0.35</c:v>
                </c:pt>
              </c:numCache>
            </c:numRef>
          </c:val>
        </c:ser>
        <c:dLbls>
          <c:showLegendKey val="0"/>
          <c:showVal val="0"/>
          <c:showCatName val="0"/>
          <c:showSerName val="0"/>
          <c:showPercent val="0"/>
          <c:showBubbleSize val="0"/>
        </c:dLbls>
        <c:gapWidth val="150"/>
        <c:axId val="135558144"/>
        <c:axId val="123972416"/>
      </c:barChart>
      <c:catAx>
        <c:axId val="135558144"/>
        <c:scaling>
          <c:orientation val="minMax"/>
        </c:scaling>
        <c:delete val="0"/>
        <c:axPos val="b"/>
        <c:majorTickMark val="out"/>
        <c:minorTickMark val="none"/>
        <c:tickLblPos val="nextTo"/>
        <c:txPr>
          <a:bodyPr/>
          <a:lstStyle/>
          <a:p>
            <a:pPr>
              <a:defRPr sz="1200" b="1">
                <a:latin typeface="GHEA Grapalat" pitchFamily="50" charset="0"/>
              </a:defRPr>
            </a:pPr>
            <a:endParaRPr lang="en-US"/>
          </a:p>
        </c:txPr>
        <c:crossAx val="123972416"/>
        <c:crosses val="autoZero"/>
        <c:auto val="1"/>
        <c:lblAlgn val="ctr"/>
        <c:lblOffset val="100"/>
        <c:noMultiLvlLbl val="0"/>
      </c:catAx>
      <c:valAx>
        <c:axId val="123972416"/>
        <c:scaling>
          <c:orientation val="minMax"/>
        </c:scaling>
        <c:delete val="1"/>
        <c:axPos val="l"/>
        <c:numFmt formatCode="0%" sourceLinked="1"/>
        <c:majorTickMark val="out"/>
        <c:minorTickMark val="none"/>
        <c:tickLblPos val="nextTo"/>
        <c:crossAx val="135558144"/>
        <c:crosses val="autoZero"/>
        <c:crossBetween val="between"/>
      </c:valAx>
      <c:spPr>
        <a:noFill/>
        <a:ln w="25400">
          <a:noFill/>
        </a:ln>
      </c:spPr>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Sheet3!$B$117</c:f>
              <c:strCache>
                <c:ptCount val="1"/>
                <c:pt idx="0">
                  <c:v>Procurement of resources</c:v>
                </c:pt>
              </c:strCache>
            </c:strRef>
          </c:tx>
          <c:spPr>
            <a:solidFill>
              <a:srgbClr val="00B0F0"/>
            </a:solidFill>
          </c:spPr>
          <c:invertIfNegative val="0"/>
          <c:dLbls>
            <c:txPr>
              <a:bodyPr/>
              <a:lstStyle/>
              <a:p>
                <a:pPr>
                  <a:defRPr sz="1200" b="1">
                    <a:latin typeface="GHEA Grapalat" pitchFamily="50" charset="0"/>
                  </a:defRPr>
                </a:pPr>
                <a:endParaRPr lang="en-US"/>
              </a:p>
            </c:txPr>
            <c:dLblPos val="outEnd"/>
            <c:showLegendKey val="0"/>
            <c:showVal val="1"/>
            <c:showCatName val="0"/>
            <c:showSerName val="0"/>
            <c:showPercent val="0"/>
            <c:showBubbleSize val="0"/>
            <c:showLeaderLines val="0"/>
          </c:dLbls>
          <c:cat>
            <c:strRef>
              <c:f>Sheet3!$A$118:$A$119</c:f>
              <c:strCache>
                <c:ptCount val="2"/>
                <c:pt idx="0">
                  <c:v>CSO DePo beneficiaries</c:v>
                </c:pt>
                <c:pt idx="1">
                  <c:v>Other CSOs</c:v>
                </c:pt>
              </c:strCache>
            </c:strRef>
          </c:cat>
          <c:val>
            <c:numRef>
              <c:f>Sheet3!$B$118:$B$119</c:f>
              <c:numCache>
                <c:formatCode>0%</c:formatCode>
                <c:ptCount val="2"/>
                <c:pt idx="0">
                  <c:v>0.75</c:v>
                </c:pt>
                <c:pt idx="1">
                  <c:v>0.67</c:v>
                </c:pt>
              </c:numCache>
            </c:numRef>
          </c:val>
        </c:ser>
        <c:dLbls>
          <c:showLegendKey val="0"/>
          <c:showVal val="0"/>
          <c:showCatName val="0"/>
          <c:showSerName val="0"/>
          <c:showPercent val="0"/>
          <c:showBubbleSize val="0"/>
        </c:dLbls>
        <c:gapWidth val="150"/>
        <c:axId val="175932416"/>
        <c:axId val="35524544"/>
      </c:barChart>
      <c:catAx>
        <c:axId val="175932416"/>
        <c:scaling>
          <c:orientation val="minMax"/>
        </c:scaling>
        <c:delete val="0"/>
        <c:axPos val="b"/>
        <c:majorTickMark val="out"/>
        <c:minorTickMark val="none"/>
        <c:tickLblPos val="nextTo"/>
        <c:txPr>
          <a:bodyPr/>
          <a:lstStyle/>
          <a:p>
            <a:pPr>
              <a:defRPr sz="1200" b="1">
                <a:latin typeface="GHEA Grapalat" pitchFamily="50" charset="0"/>
              </a:defRPr>
            </a:pPr>
            <a:endParaRPr lang="en-US"/>
          </a:p>
        </c:txPr>
        <c:crossAx val="35524544"/>
        <c:crosses val="autoZero"/>
        <c:auto val="1"/>
        <c:lblAlgn val="ctr"/>
        <c:lblOffset val="100"/>
        <c:noMultiLvlLbl val="0"/>
      </c:catAx>
      <c:valAx>
        <c:axId val="35524544"/>
        <c:scaling>
          <c:orientation val="minMax"/>
        </c:scaling>
        <c:delete val="1"/>
        <c:axPos val="l"/>
        <c:numFmt formatCode="0%" sourceLinked="1"/>
        <c:majorTickMark val="out"/>
        <c:minorTickMark val="none"/>
        <c:tickLblPos val="nextTo"/>
        <c:crossAx val="175932416"/>
        <c:crosses val="autoZero"/>
        <c:crossBetween val="between"/>
      </c:valAx>
    </c:plotArea>
    <c:legend>
      <c:legendPos val="t"/>
      <c:layout/>
      <c:overlay val="0"/>
      <c:txPr>
        <a:bodyPr/>
        <a:lstStyle/>
        <a:p>
          <a:pPr>
            <a:defRPr sz="1200" b="1">
              <a:latin typeface="GHEA Grapalat" pitchFamily="50"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'Completed 6'!$A$5</c:f>
              <c:strCache>
                <c:ptCount val="1"/>
                <c:pt idx="0">
                  <c:v>Yes, always</c:v>
                </c:pt>
              </c:strCache>
            </c:strRef>
          </c:tx>
          <c:spPr>
            <a:solidFill>
              <a:srgbClr val="FFC000"/>
            </a:solidFill>
            <a:ln>
              <a:noFill/>
            </a:ln>
            <a:effectLst/>
          </c:spPr>
          <c:invertIfNegative val="0"/>
          <c:dLbls>
            <c:dLbl>
              <c:idx val="0"/>
              <c:layout/>
              <c:tx>
                <c:rich>
                  <a:bodyPr/>
                  <a:lstStyle/>
                  <a:p>
                    <a:r>
                      <a:rPr lang="en-US" smtClean="0"/>
                      <a:t>12%</a:t>
                    </a:r>
                    <a:endParaRPr lang="en-US"/>
                  </a:p>
                </c:rich>
              </c:tx>
              <c:dLblPos val="outEnd"/>
              <c:showLegendKey val="0"/>
              <c:showVal val="1"/>
              <c:showCatName val="0"/>
              <c:showSerName val="0"/>
              <c:showPercent val="0"/>
              <c:showBubbleSize val="0"/>
            </c:dLbl>
            <c:dLbl>
              <c:idx val="1"/>
              <c:layout/>
              <c:tx>
                <c:rich>
                  <a:bodyPr/>
                  <a:lstStyle/>
                  <a:p>
                    <a:r>
                      <a:rPr lang="en-US" smtClean="0"/>
                      <a:t>12</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9</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16</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6'!$B$4:$E$4</c:f>
              <c:strCache>
                <c:ptCount val="4"/>
                <c:pt idx="0">
                  <c:v>2015</c:v>
                </c:pt>
                <c:pt idx="1">
                  <c:v>2019</c:v>
                </c:pt>
                <c:pt idx="2">
                  <c:v>CSO Depo Beneficiary NGOs</c:v>
                </c:pt>
                <c:pt idx="3">
                  <c:v>Other NGOs</c:v>
                </c:pt>
              </c:strCache>
            </c:strRef>
          </c:cat>
          <c:val>
            <c:numRef>
              <c:f>'Completed 6'!$B$5:$E$5</c:f>
              <c:numCache>
                <c:formatCode>###0</c:formatCode>
                <c:ptCount val="4"/>
                <c:pt idx="0">
                  <c:v>11.881188118811881</c:v>
                </c:pt>
                <c:pt idx="1">
                  <c:v>11.711711711711706</c:v>
                </c:pt>
                <c:pt idx="2">
                  <c:v>8.8235294117647065</c:v>
                </c:pt>
                <c:pt idx="3">
                  <c:v>16.279069767441861</c:v>
                </c:pt>
              </c:numCache>
            </c:numRef>
          </c:val>
        </c:ser>
        <c:ser>
          <c:idx val="1"/>
          <c:order val="1"/>
          <c:tx>
            <c:strRef>
              <c:f>'Completed 6'!$A$6</c:f>
              <c:strCache>
                <c:ptCount val="1"/>
                <c:pt idx="0">
                  <c:v>Yes, occasionally</c:v>
                </c:pt>
              </c:strCache>
            </c:strRef>
          </c:tx>
          <c:spPr>
            <a:solidFill>
              <a:schemeClr val="tx2">
                <a:lumMod val="75000"/>
              </a:schemeClr>
            </a:solidFill>
            <a:ln>
              <a:noFill/>
            </a:ln>
            <a:effectLst/>
          </c:spPr>
          <c:invertIfNegative val="0"/>
          <c:dLbls>
            <c:dLbl>
              <c:idx val="0"/>
              <c:layout/>
              <c:tx>
                <c:rich>
                  <a:bodyPr/>
                  <a:lstStyle/>
                  <a:p>
                    <a:r>
                      <a:rPr lang="en-US" smtClean="0"/>
                      <a:t>37</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30</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29</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30</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6'!$B$4:$E$4</c:f>
              <c:strCache>
                <c:ptCount val="4"/>
                <c:pt idx="0">
                  <c:v>2015</c:v>
                </c:pt>
                <c:pt idx="1">
                  <c:v>2019</c:v>
                </c:pt>
                <c:pt idx="2">
                  <c:v>CSO Depo Beneficiary NGOs</c:v>
                </c:pt>
                <c:pt idx="3">
                  <c:v>Other NGOs</c:v>
                </c:pt>
              </c:strCache>
            </c:strRef>
          </c:cat>
          <c:val>
            <c:numRef>
              <c:f>'Completed 6'!$B$6:$E$6</c:f>
              <c:numCache>
                <c:formatCode>###0</c:formatCode>
                <c:ptCount val="4"/>
                <c:pt idx="0">
                  <c:v>36.63366336633662</c:v>
                </c:pt>
                <c:pt idx="1">
                  <c:v>29.729729729729719</c:v>
                </c:pt>
                <c:pt idx="2">
                  <c:v>29.411764705882355</c:v>
                </c:pt>
                <c:pt idx="3">
                  <c:v>30.232558139534881</c:v>
                </c:pt>
              </c:numCache>
            </c:numRef>
          </c:val>
        </c:ser>
        <c:ser>
          <c:idx val="2"/>
          <c:order val="2"/>
          <c:tx>
            <c:strRef>
              <c:f>'Completed 6'!$A$7</c:f>
              <c:strCache>
                <c:ptCount val="1"/>
                <c:pt idx="0">
                  <c:v>We have never cooperated</c:v>
                </c:pt>
              </c:strCache>
            </c:strRef>
          </c:tx>
          <c:spPr>
            <a:solidFill>
              <a:schemeClr val="bg1">
                <a:lumMod val="65000"/>
              </a:schemeClr>
            </a:solidFill>
            <a:ln>
              <a:noFill/>
            </a:ln>
            <a:effectLst/>
          </c:spPr>
          <c:invertIfNegative val="0"/>
          <c:dLbls>
            <c:dLbl>
              <c:idx val="0"/>
              <c:layout/>
              <c:tx>
                <c:rich>
                  <a:bodyPr/>
                  <a:lstStyle/>
                  <a:p>
                    <a:r>
                      <a:rPr lang="en-US" smtClean="0"/>
                      <a:t>51</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1"/>
              <c:layout/>
              <c:tx>
                <c:rich>
                  <a:bodyPr/>
                  <a:lstStyle/>
                  <a:p>
                    <a:r>
                      <a:rPr lang="en-US" smtClean="0"/>
                      <a:t>59</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2"/>
              <c:layout/>
              <c:tx>
                <c:rich>
                  <a:bodyPr/>
                  <a:lstStyle/>
                  <a:p>
                    <a:r>
                      <a:rPr lang="en-US" smtClean="0"/>
                      <a:t>62</a:t>
                    </a:r>
                    <a:r>
                      <a:rPr lang="en-US" sz="1200" b="1" i="0" u="none" strike="noStrike" baseline="0" smtClean="0">
                        <a:effectLst/>
                      </a:rPr>
                      <a:t>%</a:t>
                    </a:r>
                    <a:endParaRPr lang="en-US"/>
                  </a:p>
                </c:rich>
              </c:tx>
              <c:dLblPos val="outEnd"/>
              <c:showLegendKey val="0"/>
              <c:showVal val="1"/>
              <c:showCatName val="0"/>
              <c:showSerName val="0"/>
              <c:showPercent val="0"/>
              <c:showBubbleSize val="0"/>
            </c:dLbl>
            <c:dLbl>
              <c:idx val="3"/>
              <c:layout/>
              <c:tx>
                <c:rich>
                  <a:bodyPr/>
                  <a:lstStyle/>
                  <a:p>
                    <a:r>
                      <a:rPr lang="en-US" smtClean="0"/>
                      <a:t>53</a:t>
                    </a:r>
                    <a:r>
                      <a:rPr lang="en-US" sz="1200" b="1" i="0" u="none" strike="noStrike" baseline="0" smtClean="0">
                        <a:effectLst/>
                      </a:rPr>
                      <a:t>%</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6'!$B$4:$E$4</c:f>
              <c:strCache>
                <c:ptCount val="4"/>
                <c:pt idx="0">
                  <c:v>2015</c:v>
                </c:pt>
                <c:pt idx="1">
                  <c:v>2019</c:v>
                </c:pt>
                <c:pt idx="2">
                  <c:v>CSO Depo Beneficiary NGOs</c:v>
                </c:pt>
                <c:pt idx="3">
                  <c:v>Other NGOs</c:v>
                </c:pt>
              </c:strCache>
            </c:strRef>
          </c:cat>
          <c:val>
            <c:numRef>
              <c:f>'Completed 6'!$B$7:$E$7</c:f>
              <c:numCache>
                <c:formatCode>###0</c:formatCode>
                <c:ptCount val="4"/>
                <c:pt idx="0">
                  <c:v>51.485148514851488</c:v>
                </c:pt>
                <c:pt idx="1">
                  <c:v>58.558558558558559</c:v>
                </c:pt>
                <c:pt idx="2">
                  <c:v>61.764705882352956</c:v>
                </c:pt>
                <c:pt idx="3">
                  <c:v>53.488372093023251</c:v>
                </c:pt>
              </c:numCache>
            </c:numRef>
          </c:val>
        </c:ser>
        <c:dLbls>
          <c:showLegendKey val="0"/>
          <c:showVal val="1"/>
          <c:showCatName val="0"/>
          <c:showSerName val="0"/>
          <c:showPercent val="0"/>
          <c:showBubbleSize val="0"/>
        </c:dLbls>
        <c:gapWidth val="219"/>
        <c:overlap val="-27"/>
        <c:axId val="43394560"/>
        <c:axId val="43665664"/>
      </c:barChart>
      <c:catAx>
        <c:axId val="4339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43665664"/>
        <c:crosses val="autoZero"/>
        <c:auto val="1"/>
        <c:lblAlgn val="ctr"/>
        <c:lblOffset val="100"/>
        <c:noMultiLvlLbl val="0"/>
      </c:catAx>
      <c:valAx>
        <c:axId val="43665664"/>
        <c:scaling>
          <c:orientation val="minMax"/>
        </c:scaling>
        <c:delete val="1"/>
        <c:axPos val="l"/>
        <c:numFmt formatCode="###0" sourceLinked="1"/>
        <c:majorTickMark val="none"/>
        <c:minorTickMark val="none"/>
        <c:tickLblPos val="nextTo"/>
        <c:crossAx val="43394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dPt>
          <c:dPt>
            <c:idx val="1"/>
            <c:invertIfNegative val="0"/>
            <c:bubble3D val="0"/>
            <c:spPr>
              <a:solidFill>
                <a:schemeClr val="bg1">
                  <a:lumMod val="65000"/>
                </a:schemeClr>
              </a:solidFill>
              <a:ln>
                <a:noFill/>
              </a:ln>
              <a:effectLst/>
            </c:spPr>
          </c:dPt>
          <c:dPt>
            <c:idx val="2"/>
            <c:invertIfNegative val="0"/>
            <c:bubble3D val="0"/>
            <c:spPr>
              <a:solidFill>
                <a:schemeClr val="bg1">
                  <a:lumMod val="65000"/>
                </a:schemeClr>
              </a:solidFill>
              <a:ln>
                <a:noFill/>
              </a:ln>
              <a:effectLst/>
            </c:spPr>
          </c:dPt>
          <c:dLbls>
            <c:dLbl>
              <c:idx val="0"/>
              <c:layout/>
              <c:tx>
                <c:rich>
                  <a:bodyPr/>
                  <a:lstStyle/>
                  <a:p>
                    <a:r>
                      <a:rPr lang="en-US" smtClean="0"/>
                      <a:t>37%</a:t>
                    </a:r>
                    <a:endParaRPr lang="en-US"/>
                  </a:p>
                </c:rich>
              </c:tx>
              <c:dLblPos val="outEnd"/>
              <c:showLegendKey val="0"/>
              <c:showVal val="1"/>
              <c:showCatName val="0"/>
              <c:showSerName val="0"/>
              <c:showPercent val="0"/>
              <c:showBubbleSize val="0"/>
            </c:dLbl>
            <c:dLbl>
              <c:idx val="1"/>
              <c:layout/>
              <c:tx>
                <c:rich>
                  <a:bodyPr/>
                  <a:lstStyle/>
                  <a:p>
                    <a:r>
                      <a:rPr lang="en-US" smtClean="0"/>
                      <a:t>28%</a:t>
                    </a:r>
                    <a:endParaRPr lang="en-US"/>
                  </a:p>
                </c:rich>
              </c:tx>
              <c:dLblPos val="outEnd"/>
              <c:showLegendKey val="0"/>
              <c:showVal val="1"/>
              <c:showCatName val="0"/>
              <c:showSerName val="0"/>
              <c:showPercent val="0"/>
              <c:showBubbleSize val="0"/>
            </c:dLbl>
            <c:dLbl>
              <c:idx val="2"/>
              <c:layout/>
              <c:tx>
                <c:rich>
                  <a:bodyPr/>
                  <a:lstStyle/>
                  <a:p>
                    <a:r>
                      <a:rPr lang="en-US" smtClean="0"/>
                      <a:t>26%</a:t>
                    </a:r>
                    <a:endParaRPr lang="en-US"/>
                  </a:p>
                </c:rich>
              </c:tx>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6'!$A$15:$A$17</c:f>
              <c:strCache>
                <c:ptCount val="3"/>
                <c:pt idx="0">
                  <c:v>Education</c:v>
                </c:pt>
                <c:pt idx="1">
                  <c:v>Culture, entertainment, and recreation  </c:v>
                </c:pt>
                <c:pt idx="2">
                  <c:v>Information and communication</c:v>
                </c:pt>
              </c:strCache>
            </c:strRef>
          </c:cat>
          <c:val>
            <c:numRef>
              <c:f>'Completed 6'!$B$15:$B$17</c:f>
              <c:numCache>
                <c:formatCode>###0.0%</c:formatCode>
                <c:ptCount val="3"/>
                <c:pt idx="0">
                  <c:v>0.36956521739130432</c:v>
                </c:pt>
                <c:pt idx="1">
                  <c:v>0.282608695652174</c:v>
                </c:pt>
                <c:pt idx="2">
                  <c:v>0.26086956521739141</c:v>
                </c:pt>
              </c:numCache>
            </c:numRef>
          </c:val>
        </c:ser>
        <c:dLbls>
          <c:showLegendKey val="0"/>
          <c:showVal val="1"/>
          <c:showCatName val="0"/>
          <c:showSerName val="0"/>
          <c:showPercent val="0"/>
          <c:showBubbleSize val="0"/>
        </c:dLbls>
        <c:gapWidth val="182"/>
        <c:axId val="43395072"/>
        <c:axId val="43666240"/>
      </c:barChart>
      <c:catAx>
        <c:axId val="433950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43666240"/>
        <c:crosses val="autoZero"/>
        <c:auto val="1"/>
        <c:lblAlgn val="ctr"/>
        <c:lblOffset val="100"/>
        <c:noMultiLvlLbl val="0"/>
      </c:catAx>
      <c:valAx>
        <c:axId val="43666240"/>
        <c:scaling>
          <c:orientation val="minMax"/>
        </c:scaling>
        <c:delete val="1"/>
        <c:axPos val="b"/>
        <c:numFmt formatCode="###0.0%" sourceLinked="1"/>
        <c:majorTickMark val="none"/>
        <c:minorTickMark val="none"/>
        <c:tickLblPos val="nextTo"/>
        <c:crossAx val="43395072"/>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66426071741042"/>
          <c:y val="5.1643192488262851E-2"/>
          <c:w val="0.81984273840769939"/>
          <c:h val="0.51960740822890095"/>
        </c:manualLayout>
      </c:layout>
      <c:barChart>
        <c:barDir val="bar"/>
        <c:grouping val="stacked"/>
        <c:varyColors val="0"/>
        <c:ser>
          <c:idx val="0"/>
          <c:order val="0"/>
          <c:tx>
            <c:strRef>
              <c:f>Sheet2!$A$19:$B$19</c:f>
              <c:strCache>
                <c:ptCount val="1"/>
                <c:pt idx="0">
                  <c:v>Number of volunteers Female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Sheet2!$C$18:$D$18</c:f>
              <c:numCache>
                <c:formatCode>General</c:formatCode>
                <c:ptCount val="2"/>
                <c:pt idx="0">
                  <c:v>2015</c:v>
                </c:pt>
                <c:pt idx="1">
                  <c:v>2019</c:v>
                </c:pt>
              </c:numCache>
            </c:numRef>
          </c:cat>
          <c:val>
            <c:numRef>
              <c:f>Sheet2!$C$19:$D$19</c:f>
              <c:numCache>
                <c:formatCode>0%</c:formatCode>
                <c:ptCount val="2"/>
                <c:pt idx="0">
                  <c:v>0.55651384475714916</c:v>
                </c:pt>
                <c:pt idx="1">
                  <c:v>0.65853658536585358</c:v>
                </c:pt>
              </c:numCache>
            </c:numRef>
          </c:val>
        </c:ser>
        <c:ser>
          <c:idx val="1"/>
          <c:order val="1"/>
          <c:tx>
            <c:strRef>
              <c:f>Sheet2!$A$20:$B$20</c:f>
              <c:strCache>
                <c:ptCount val="1"/>
                <c:pt idx="0">
                  <c:v>Number of volunteers Male</c:v>
                </c:pt>
              </c:strCache>
            </c:strRef>
          </c:tx>
          <c:spPr>
            <a:solidFill>
              <a:srgbClr val="56C5D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Sheet2!$C$18:$D$18</c:f>
              <c:numCache>
                <c:formatCode>General</c:formatCode>
                <c:ptCount val="2"/>
                <c:pt idx="0">
                  <c:v>2015</c:v>
                </c:pt>
                <c:pt idx="1">
                  <c:v>2019</c:v>
                </c:pt>
              </c:numCache>
            </c:numRef>
          </c:cat>
          <c:val>
            <c:numRef>
              <c:f>Sheet2!$C$20:$D$20</c:f>
              <c:numCache>
                <c:formatCode>0%</c:formatCode>
                <c:ptCount val="2"/>
                <c:pt idx="0">
                  <c:v>0.44348615524285095</c:v>
                </c:pt>
                <c:pt idx="1">
                  <c:v>0.34146341463414637</c:v>
                </c:pt>
              </c:numCache>
            </c:numRef>
          </c:val>
        </c:ser>
        <c:dLbls>
          <c:showLegendKey val="0"/>
          <c:showVal val="1"/>
          <c:showCatName val="0"/>
          <c:showSerName val="0"/>
          <c:showPercent val="0"/>
          <c:showBubbleSize val="0"/>
        </c:dLbls>
        <c:gapWidth val="150"/>
        <c:overlap val="100"/>
        <c:axId val="99393024"/>
        <c:axId val="100759168"/>
      </c:barChart>
      <c:catAx>
        <c:axId val="993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crossAx val="100759168"/>
        <c:crosses val="autoZero"/>
        <c:auto val="1"/>
        <c:lblAlgn val="ctr"/>
        <c:lblOffset val="100"/>
        <c:noMultiLvlLbl val="0"/>
      </c:catAx>
      <c:valAx>
        <c:axId val="100759168"/>
        <c:scaling>
          <c:orientation val="minMax"/>
          <c:max val="1"/>
        </c:scaling>
        <c:delete val="1"/>
        <c:axPos val="b"/>
        <c:numFmt formatCode="0%" sourceLinked="1"/>
        <c:majorTickMark val="none"/>
        <c:minorTickMark val="none"/>
        <c:tickLblPos val="nextTo"/>
        <c:crossAx val="99393024"/>
        <c:crosses val="max"/>
        <c:crossBetween val="between"/>
      </c:valAx>
      <c:spPr>
        <a:noFill/>
        <a:ln>
          <a:noFill/>
        </a:ln>
        <a:effectLst/>
      </c:spPr>
    </c:plotArea>
    <c:legend>
      <c:legendPos val="b"/>
      <c:layout>
        <c:manualLayout>
          <c:xMode val="edge"/>
          <c:yMode val="edge"/>
          <c:x val="6.2841320659093439E-2"/>
          <c:y val="0.67546792306699366"/>
          <c:w val="0.88338978232116561"/>
          <c:h val="0.22872507957781871"/>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66426071741042"/>
          <c:y val="5.1643192488262851E-2"/>
          <c:w val="0.81984273840769939"/>
          <c:h val="0.51960740822890095"/>
        </c:manualLayout>
      </c:layout>
      <c:barChart>
        <c:barDir val="bar"/>
        <c:grouping val="stacked"/>
        <c:varyColors val="0"/>
        <c:ser>
          <c:idx val="0"/>
          <c:order val="0"/>
          <c:tx>
            <c:strRef>
              <c:f>Sheet2!$A$10:$B$10</c:f>
              <c:strCache>
                <c:ptCount val="1"/>
                <c:pt idx="0">
                  <c:v>Main staff Female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Sheet2!$C$9:$D$9</c:f>
              <c:numCache>
                <c:formatCode>General</c:formatCode>
                <c:ptCount val="2"/>
                <c:pt idx="0">
                  <c:v>2019</c:v>
                </c:pt>
                <c:pt idx="1">
                  <c:v>2015</c:v>
                </c:pt>
              </c:numCache>
            </c:numRef>
          </c:cat>
          <c:val>
            <c:numRef>
              <c:f>Sheet2!$C$10:$D$10</c:f>
              <c:numCache>
                <c:formatCode>0%</c:formatCode>
                <c:ptCount val="2"/>
                <c:pt idx="0">
                  <c:v>0.65000000000000024</c:v>
                </c:pt>
                <c:pt idx="1">
                  <c:v>0.69000000000000017</c:v>
                </c:pt>
              </c:numCache>
            </c:numRef>
          </c:val>
        </c:ser>
        <c:ser>
          <c:idx val="1"/>
          <c:order val="1"/>
          <c:tx>
            <c:strRef>
              <c:f>Sheet2!$A$11:$B$11</c:f>
              <c:strCache>
                <c:ptCount val="1"/>
                <c:pt idx="0">
                  <c:v>Main staff Male</c:v>
                </c:pt>
              </c:strCache>
            </c:strRef>
          </c:tx>
          <c:spPr>
            <a:solidFill>
              <a:srgbClr val="56C5D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Sheet2!$C$9:$D$9</c:f>
              <c:numCache>
                <c:formatCode>General</c:formatCode>
                <c:ptCount val="2"/>
                <c:pt idx="0">
                  <c:v>2019</c:v>
                </c:pt>
                <c:pt idx="1">
                  <c:v>2015</c:v>
                </c:pt>
              </c:numCache>
            </c:numRef>
          </c:cat>
          <c:val>
            <c:numRef>
              <c:f>Sheet2!$C$11:$D$11</c:f>
              <c:numCache>
                <c:formatCode>0%</c:formatCode>
                <c:ptCount val="2"/>
                <c:pt idx="0">
                  <c:v>0.35000000000000009</c:v>
                </c:pt>
                <c:pt idx="1">
                  <c:v>0.31000000000000011</c:v>
                </c:pt>
              </c:numCache>
            </c:numRef>
          </c:val>
        </c:ser>
        <c:dLbls>
          <c:showLegendKey val="0"/>
          <c:showVal val="1"/>
          <c:showCatName val="0"/>
          <c:showSerName val="0"/>
          <c:showPercent val="0"/>
          <c:showBubbleSize val="0"/>
        </c:dLbls>
        <c:gapWidth val="150"/>
        <c:overlap val="100"/>
        <c:axId val="100814848"/>
        <c:axId val="100760320"/>
      </c:barChart>
      <c:catAx>
        <c:axId val="100814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crossAx val="100760320"/>
        <c:crosses val="autoZero"/>
        <c:auto val="1"/>
        <c:lblAlgn val="ctr"/>
        <c:lblOffset val="100"/>
        <c:noMultiLvlLbl val="0"/>
      </c:catAx>
      <c:valAx>
        <c:axId val="100760320"/>
        <c:scaling>
          <c:orientation val="minMax"/>
          <c:max val="1"/>
        </c:scaling>
        <c:delete val="1"/>
        <c:axPos val="b"/>
        <c:numFmt formatCode="0%" sourceLinked="1"/>
        <c:majorTickMark val="none"/>
        <c:minorTickMark val="none"/>
        <c:tickLblPos val="nextTo"/>
        <c:crossAx val="100814848"/>
        <c:crosses val="max"/>
        <c:crossBetween val="between"/>
      </c:valAx>
      <c:spPr>
        <a:noFill/>
        <a:ln>
          <a:noFill/>
        </a:ln>
        <a:effectLst/>
      </c:spPr>
    </c:plotArea>
    <c:legend>
      <c:legendPos val="b"/>
      <c:layout>
        <c:manualLayout>
          <c:xMode val="edge"/>
          <c:yMode val="edge"/>
          <c:x val="6.8074146981627295E-2"/>
          <c:y val="0.6754678200436216"/>
          <c:w val="0.88338978232116561"/>
          <c:h val="0.22872507957781871"/>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66426071741042"/>
          <c:y val="5.1643192488262851E-2"/>
          <c:w val="0.81984273840769939"/>
          <c:h val="0.51960740822890095"/>
        </c:manualLayout>
      </c:layout>
      <c:barChart>
        <c:barDir val="bar"/>
        <c:grouping val="stacked"/>
        <c:varyColors val="0"/>
        <c:ser>
          <c:idx val="0"/>
          <c:order val="0"/>
          <c:tx>
            <c:strRef>
              <c:f>Sheet2!$A$2:$B$2</c:f>
              <c:strCache>
                <c:ptCount val="1"/>
                <c:pt idx="0">
                  <c:v>Employee service contractors  Female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Sheet2!$C$1:$D$1</c:f>
              <c:numCache>
                <c:formatCode>General</c:formatCode>
                <c:ptCount val="2"/>
                <c:pt idx="0">
                  <c:v>2019</c:v>
                </c:pt>
                <c:pt idx="1">
                  <c:v>2015</c:v>
                </c:pt>
              </c:numCache>
            </c:numRef>
          </c:cat>
          <c:val>
            <c:numRef>
              <c:f>Sheet2!$C$2:$D$2</c:f>
              <c:numCache>
                <c:formatCode>0%</c:formatCode>
                <c:ptCount val="2"/>
                <c:pt idx="0">
                  <c:v>0.70000000000000018</c:v>
                </c:pt>
                <c:pt idx="1">
                  <c:v>0.64000000000000024</c:v>
                </c:pt>
              </c:numCache>
            </c:numRef>
          </c:val>
        </c:ser>
        <c:ser>
          <c:idx val="1"/>
          <c:order val="1"/>
          <c:tx>
            <c:strRef>
              <c:f>Sheet2!$A$3:$B$3</c:f>
              <c:strCache>
                <c:ptCount val="1"/>
                <c:pt idx="0">
                  <c:v>Employee service contractors  Male</c:v>
                </c:pt>
              </c:strCache>
            </c:strRef>
          </c:tx>
          <c:spPr>
            <a:solidFill>
              <a:srgbClr val="56C5D0"/>
            </a:solidFill>
            <a:ln>
              <a:solidFill>
                <a:schemeClr val="accent5">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Sheet2!$C$1:$D$1</c:f>
              <c:numCache>
                <c:formatCode>General</c:formatCode>
                <c:ptCount val="2"/>
                <c:pt idx="0">
                  <c:v>2019</c:v>
                </c:pt>
                <c:pt idx="1">
                  <c:v>2015</c:v>
                </c:pt>
              </c:numCache>
            </c:numRef>
          </c:cat>
          <c:val>
            <c:numRef>
              <c:f>Sheet2!$C$3:$D$3</c:f>
              <c:numCache>
                <c:formatCode>0%</c:formatCode>
                <c:ptCount val="2"/>
                <c:pt idx="0">
                  <c:v>0.3000000000000001</c:v>
                </c:pt>
                <c:pt idx="1">
                  <c:v>0.3600000000000001</c:v>
                </c:pt>
              </c:numCache>
            </c:numRef>
          </c:val>
        </c:ser>
        <c:dLbls>
          <c:showLegendKey val="0"/>
          <c:showVal val="1"/>
          <c:showCatName val="0"/>
          <c:showSerName val="0"/>
          <c:showPercent val="0"/>
          <c:showBubbleSize val="0"/>
        </c:dLbls>
        <c:gapWidth val="150"/>
        <c:overlap val="100"/>
        <c:axId val="100815360"/>
        <c:axId val="99443264"/>
      </c:barChart>
      <c:catAx>
        <c:axId val="1008153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crossAx val="99443264"/>
        <c:crosses val="autoZero"/>
        <c:auto val="1"/>
        <c:lblAlgn val="ctr"/>
        <c:lblOffset val="100"/>
        <c:noMultiLvlLbl val="0"/>
      </c:catAx>
      <c:valAx>
        <c:axId val="99443264"/>
        <c:scaling>
          <c:orientation val="minMax"/>
          <c:max val="1"/>
        </c:scaling>
        <c:delete val="1"/>
        <c:axPos val="b"/>
        <c:numFmt formatCode="0%" sourceLinked="1"/>
        <c:majorTickMark val="none"/>
        <c:minorTickMark val="none"/>
        <c:tickLblPos val="nextTo"/>
        <c:crossAx val="100815360"/>
        <c:crosses val="max"/>
        <c:crossBetween val="between"/>
      </c:valAx>
      <c:spPr>
        <a:noFill/>
        <a:ln>
          <a:noFill/>
        </a:ln>
        <a:effectLst/>
      </c:spPr>
    </c:plotArea>
    <c:legend>
      <c:legendPos val="b"/>
      <c:layout>
        <c:manualLayout>
          <c:xMode val="edge"/>
          <c:yMode val="edge"/>
          <c:x val="6.8074146981627295E-2"/>
          <c:y val="0.6754678200436216"/>
          <c:w val="0.86440752598232895"/>
          <c:h val="0.2632170159057986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chemeClr val="bg1"/>
              </a:solidFill>
            </a:ln>
          </c:spPr>
          <c:dPt>
            <c:idx val="0"/>
            <c:bubble3D val="0"/>
            <c:spPr>
              <a:solidFill>
                <a:srgbClr val="FFC000"/>
              </a:solidFill>
              <a:ln>
                <a:solidFill>
                  <a:schemeClr val="bg1"/>
                </a:solidFill>
              </a:ln>
            </c:spPr>
          </c:dPt>
          <c:dPt>
            <c:idx val="1"/>
            <c:bubble3D val="0"/>
            <c:spPr>
              <a:solidFill>
                <a:schemeClr val="accent5"/>
              </a:solidFill>
              <a:ln>
                <a:solidFill>
                  <a:schemeClr val="bg1"/>
                </a:solidFill>
              </a:ln>
            </c:spPr>
          </c:dPt>
          <c:dPt>
            <c:idx val="2"/>
            <c:bubble3D val="0"/>
            <c:spPr>
              <a:solidFill>
                <a:schemeClr val="bg1">
                  <a:lumMod val="65000"/>
                </a:schemeClr>
              </a:solidFill>
              <a:ln>
                <a:solidFill>
                  <a:schemeClr val="bg1"/>
                </a:solidFill>
              </a:ln>
            </c:spPr>
          </c:dPt>
          <c:dPt>
            <c:idx val="3"/>
            <c:bubble3D val="0"/>
            <c:spPr>
              <a:solidFill>
                <a:schemeClr val="accent5">
                  <a:lumMod val="60000"/>
                  <a:lumOff val="40000"/>
                </a:schemeClr>
              </a:solidFill>
              <a:ln>
                <a:solidFill>
                  <a:schemeClr val="bg1"/>
                </a:solidFill>
              </a:ln>
            </c:spPr>
          </c:dPt>
          <c:dPt>
            <c:idx val="4"/>
            <c:bubble3D val="0"/>
            <c:spPr>
              <a:solidFill>
                <a:schemeClr val="tx2"/>
              </a:solidFill>
              <a:ln>
                <a:solidFill>
                  <a:schemeClr val="bg1"/>
                </a:solidFill>
              </a:ln>
            </c:spPr>
          </c:dPt>
          <c:dLbls>
            <c:dLbl>
              <c:idx val="0"/>
              <c:spPr/>
              <c:txPr>
                <a:bodyPr/>
                <a:lstStyle/>
                <a:p>
                  <a:pPr>
                    <a:defRPr sz="1200" b="1">
                      <a:latin typeface="GHEA Grapalat" pitchFamily="50" charset="0"/>
                    </a:defRPr>
                  </a:pPr>
                  <a:endParaRPr lang="en-US"/>
                </a:p>
              </c:txPr>
              <c:showLegendKey val="0"/>
              <c:showVal val="1"/>
              <c:showCatName val="0"/>
              <c:showSerName val="0"/>
              <c:showPercent val="0"/>
              <c:showBubbleSize val="0"/>
            </c:dLbl>
            <c:dLbl>
              <c:idx val="1"/>
              <c:spPr/>
              <c:txPr>
                <a:bodyPr/>
                <a:lstStyle/>
                <a:p>
                  <a:pPr>
                    <a:defRPr sz="1200" b="1">
                      <a:latin typeface="GHEA Grapalat" pitchFamily="50" charset="0"/>
                    </a:defRPr>
                  </a:pPr>
                  <a:endParaRPr lang="en-US"/>
                </a:p>
              </c:txPr>
              <c:showLegendKey val="0"/>
              <c:showVal val="1"/>
              <c:showCatName val="0"/>
              <c:showSerName val="0"/>
              <c:showPercent val="0"/>
              <c:showBubbleSize val="0"/>
            </c:dLbl>
            <c:dLbl>
              <c:idx val="2"/>
              <c:spPr/>
              <c:txPr>
                <a:bodyPr/>
                <a:lstStyle/>
                <a:p>
                  <a:pPr>
                    <a:defRPr sz="1200" b="1">
                      <a:latin typeface="GHEA Grapalat" pitchFamily="50" charset="0"/>
                    </a:defRPr>
                  </a:pPr>
                  <a:endParaRPr lang="en-US"/>
                </a:p>
              </c:txPr>
              <c:showLegendKey val="0"/>
              <c:showVal val="1"/>
              <c:showCatName val="0"/>
              <c:showSerName val="0"/>
              <c:showPercent val="0"/>
              <c:showBubbleSize val="0"/>
            </c:dLbl>
            <c:dLbl>
              <c:idx val="3"/>
              <c:spPr/>
              <c:txPr>
                <a:bodyPr/>
                <a:lstStyle/>
                <a:p>
                  <a:pPr>
                    <a:defRPr sz="1200" b="1">
                      <a:latin typeface="GHEA Grapalat" pitchFamily="50" charset="0"/>
                    </a:defRPr>
                  </a:pPr>
                  <a:endParaRPr lang="en-US"/>
                </a:p>
              </c:txPr>
              <c:showLegendKey val="0"/>
              <c:showVal val="1"/>
              <c:showCatName val="0"/>
              <c:showSerName val="0"/>
              <c:showPercent val="0"/>
              <c:showBubbleSize val="0"/>
            </c:dLbl>
            <c:dLbl>
              <c:idx val="4"/>
              <c:spPr/>
              <c:txPr>
                <a:bodyPr/>
                <a:lstStyle/>
                <a:p>
                  <a:pPr>
                    <a:defRPr sz="1200" b="1">
                      <a:solidFill>
                        <a:schemeClr val="bg1"/>
                      </a:solidFill>
                      <a:latin typeface="GHEA Grapalat" pitchFamily="50" charset="0"/>
                    </a:defRPr>
                  </a:pPr>
                  <a:endParaRPr lang="en-US"/>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Sheet1!$B$6:$B$10</c:f>
              <c:strCache>
                <c:ptCount val="5"/>
                <c:pt idx="0">
                  <c:v>1-5 years</c:v>
                </c:pt>
                <c:pt idx="1">
                  <c:v>6-10 years</c:v>
                </c:pt>
                <c:pt idx="2">
                  <c:v>11-15 years</c:v>
                </c:pt>
                <c:pt idx="3">
                  <c:v>16-20 years</c:v>
                </c:pt>
                <c:pt idx="4">
                  <c:v>More than 21 </c:v>
                </c:pt>
              </c:strCache>
            </c:strRef>
          </c:cat>
          <c:val>
            <c:numRef>
              <c:f>Sheet1!$C$6:$C$10</c:f>
              <c:numCache>
                <c:formatCode>0%</c:formatCode>
                <c:ptCount val="5"/>
                <c:pt idx="0">
                  <c:v>0.16</c:v>
                </c:pt>
                <c:pt idx="1">
                  <c:v>0.21000000000000005</c:v>
                </c:pt>
                <c:pt idx="2">
                  <c:v>0.25</c:v>
                </c:pt>
                <c:pt idx="3">
                  <c:v>0.21000000000000005</c:v>
                </c:pt>
                <c:pt idx="4">
                  <c:v>0.17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1182917760279973"/>
          <c:y val="0.24796770195392245"/>
          <c:w val="0.27150415573053366"/>
          <c:h val="0.61517570720326642"/>
        </c:manualLayout>
      </c:layout>
      <c:overlay val="0"/>
      <c:txPr>
        <a:bodyPr/>
        <a:lstStyle/>
        <a:p>
          <a:pPr>
            <a:defRPr sz="1200" b="1">
              <a:latin typeface="GHEA Grapalat" pitchFamily="50" charset="0"/>
            </a:defRPr>
          </a:pPr>
          <a:endParaRPr lang="en-US"/>
        </a:p>
      </c:txPr>
    </c:legend>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GHEA Grapalat" pitchFamily="50" charset="0"/>
                <a:ea typeface="+mn-ea"/>
                <a:cs typeface="+mn-cs"/>
              </a:defRPr>
            </a:pPr>
            <a:r>
              <a:rPr lang="en-US" sz="1200" b="1" i="0" u="none" strike="noStrike" baseline="0" dirty="0" smtClean="0">
                <a:latin typeface="GHEA Grapalat" pitchFamily="50" charset="0"/>
              </a:rPr>
              <a:t>2015</a:t>
            </a:r>
            <a:endParaRPr lang="en-US" sz="1200" b="1" baseline="0" dirty="0">
              <a:latin typeface="GHEA Grapalat" pitchFamily="50" charset="0"/>
            </a:endParaRPr>
          </a:p>
        </c:rich>
      </c:tx>
      <c:layout/>
      <c:overlay val="0"/>
      <c:spPr>
        <a:noFill/>
        <a:ln>
          <a:noFill/>
        </a:ln>
        <a:effectLst/>
      </c:spPr>
    </c:title>
    <c:autoTitleDeleted val="0"/>
    <c:plotArea>
      <c:layout/>
      <c:barChart>
        <c:barDir val="bar"/>
        <c:grouping val="percentStacked"/>
        <c:varyColors val="0"/>
        <c:ser>
          <c:idx val="0"/>
          <c:order val="0"/>
          <c:tx>
            <c:strRef>
              <c:f>'Completed 1'!$B$19</c:f>
              <c:strCache>
                <c:ptCount val="1"/>
                <c:pt idx="0">
                  <c:v>Always</c:v>
                </c:pt>
              </c:strCache>
            </c:strRef>
          </c:tx>
          <c:spPr>
            <a:solidFill>
              <a:srgbClr val="56C5D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1'!$A$25:$A$28</c:f>
              <c:strCache>
                <c:ptCount val="4"/>
                <c:pt idx="0">
                  <c:v>Other staff members</c:v>
                </c:pt>
                <c:pt idx="1">
                  <c:v>Members</c:v>
                </c:pt>
                <c:pt idx="2">
                  <c:v>Volunteers</c:v>
                </c:pt>
                <c:pt idx="3">
                  <c:v>Stakeholder</c:v>
                </c:pt>
              </c:strCache>
            </c:strRef>
          </c:cat>
          <c:val>
            <c:numRef>
              <c:f>'Completed 1'!$B$25:$B$28</c:f>
              <c:numCache>
                <c:formatCode>0%</c:formatCode>
                <c:ptCount val="4"/>
                <c:pt idx="0">
                  <c:v>0.24050632911392411</c:v>
                </c:pt>
                <c:pt idx="1">
                  <c:v>0.15584415584415592</c:v>
                </c:pt>
                <c:pt idx="2">
                  <c:v>0.14285714285714293</c:v>
                </c:pt>
                <c:pt idx="3">
                  <c:v>4.395604395604398E-2</c:v>
                </c:pt>
              </c:numCache>
            </c:numRef>
          </c:val>
        </c:ser>
        <c:ser>
          <c:idx val="1"/>
          <c:order val="1"/>
          <c:tx>
            <c:strRef>
              <c:f>'Completed 1'!$C$19</c:f>
              <c:strCache>
                <c:ptCount val="1"/>
                <c:pt idx="0">
                  <c:v>Frequently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1'!$A$25:$A$28</c:f>
              <c:strCache>
                <c:ptCount val="4"/>
                <c:pt idx="0">
                  <c:v>Other staff members</c:v>
                </c:pt>
                <c:pt idx="1">
                  <c:v>Members</c:v>
                </c:pt>
                <c:pt idx="2">
                  <c:v>Volunteers</c:v>
                </c:pt>
                <c:pt idx="3">
                  <c:v>Stakeholder</c:v>
                </c:pt>
              </c:strCache>
            </c:strRef>
          </c:cat>
          <c:val>
            <c:numRef>
              <c:f>'Completed 1'!$C$25:$C$28</c:f>
              <c:numCache>
                <c:formatCode>0%</c:formatCode>
                <c:ptCount val="4"/>
                <c:pt idx="0">
                  <c:v>0.24050632911392411</c:v>
                </c:pt>
                <c:pt idx="1">
                  <c:v>0.31168831168831185</c:v>
                </c:pt>
                <c:pt idx="2">
                  <c:v>0.21428571428571427</c:v>
                </c:pt>
                <c:pt idx="3">
                  <c:v>0.19780219780219788</c:v>
                </c:pt>
              </c:numCache>
            </c:numRef>
          </c:val>
        </c:ser>
        <c:ser>
          <c:idx val="2"/>
          <c:order val="2"/>
          <c:tx>
            <c:strRef>
              <c:f>'Completed 1'!$D$19</c:f>
              <c:strCache>
                <c:ptCount val="1"/>
                <c:pt idx="0">
                  <c:v>Sometimes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1'!$A$25:$A$28</c:f>
              <c:strCache>
                <c:ptCount val="4"/>
                <c:pt idx="0">
                  <c:v>Other staff members</c:v>
                </c:pt>
                <c:pt idx="1">
                  <c:v>Members</c:v>
                </c:pt>
                <c:pt idx="2">
                  <c:v>Volunteers</c:v>
                </c:pt>
                <c:pt idx="3">
                  <c:v>Stakeholder</c:v>
                </c:pt>
              </c:strCache>
            </c:strRef>
          </c:cat>
          <c:val>
            <c:numRef>
              <c:f>'Completed 1'!$D$25:$D$28</c:f>
              <c:numCache>
                <c:formatCode>0%</c:formatCode>
                <c:ptCount val="4"/>
                <c:pt idx="0">
                  <c:v>0.35443037974683556</c:v>
                </c:pt>
                <c:pt idx="1">
                  <c:v>0.40259740259740262</c:v>
                </c:pt>
                <c:pt idx="2">
                  <c:v>0.34523809523809534</c:v>
                </c:pt>
                <c:pt idx="3">
                  <c:v>0.34065934065934067</c:v>
                </c:pt>
              </c:numCache>
            </c:numRef>
          </c:val>
        </c:ser>
        <c:ser>
          <c:idx val="3"/>
          <c:order val="3"/>
          <c:tx>
            <c:strRef>
              <c:f>'Completed 1'!$E$19</c:f>
              <c:strCache>
                <c:ptCount val="1"/>
                <c:pt idx="0">
                  <c:v>Rarely</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1'!$A$25:$A$28</c:f>
              <c:strCache>
                <c:ptCount val="4"/>
                <c:pt idx="0">
                  <c:v>Other staff members</c:v>
                </c:pt>
                <c:pt idx="1">
                  <c:v>Members</c:v>
                </c:pt>
                <c:pt idx="2">
                  <c:v>Volunteers</c:v>
                </c:pt>
                <c:pt idx="3">
                  <c:v>Stakeholder</c:v>
                </c:pt>
              </c:strCache>
            </c:strRef>
          </c:cat>
          <c:val>
            <c:numRef>
              <c:f>'Completed 1'!$E$25:$E$28</c:f>
              <c:numCache>
                <c:formatCode>0%</c:formatCode>
                <c:ptCount val="4"/>
                <c:pt idx="0">
                  <c:v>0.10126582278481018</c:v>
                </c:pt>
                <c:pt idx="1">
                  <c:v>7.7922077922077934E-2</c:v>
                </c:pt>
                <c:pt idx="2">
                  <c:v>0.17857142857142869</c:v>
                </c:pt>
                <c:pt idx="3">
                  <c:v>0.21978021978021983</c:v>
                </c:pt>
              </c:numCache>
            </c:numRef>
          </c:val>
        </c:ser>
        <c:ser>
          <c:idx val="4"/>
          <c:order val="4"/>
          <c:tx>
            <c:strRef>
              <c:f>'Completed 1'!$F$19</c:f>
              <c:strCache>
                <c:ptCount val="1"/>
                <c:pt idx="0">
                  <c:v>Never</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HEA Grapalat"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 1'!$A$25:$A$28</c:f>
              <c:strCache>
                <c:ptCount val="4"/>
                <c:pt idx="0">
                  <c:v>Other staff members</c:v>
                </c:pt>
                <c:pt idx="1">
                  <c:v>Members</c:v>
                </c:pt>
                <c:pt idx="2">
                  <c:v>Volunteers</c:v>
                </c:pt>
                <c:pt idx="3">
                  <c:v>Stakeholder</c:v>
                </c:pt>
              </c:strCache>
            </c:strRef>
          </c:cat>
          <c:val>
            <c:numRef>
              <c:f>'Completed 1'!$F$25:$F$28</c:f>
              <c:numCache>
                <c:formatCode>0%</c:formatCode>
                <c:ptCount val="4"/>
                <c:pt idx="0">
                  <c:v>6.3291139240506333E-2</c:v>
                </c:pt>
                <c:pt idx="1">
                  <c:v>5.1948051948051951E-2</c:v>
                </c:pt>
                <c:pt idx="2">
                  <c:v>0.11904761904761907</c:v>
                </c:pt>
                <c:pt idx="3">
                  <c:v>0.19780219780219788</c:v>
                </c:pt>
              </c:numCache>
            </c:numRef>
          </c:val>
        </c:ser>
        <c:dLbls>
          <c:showLegendKey val="0"/>
          <c:showVal val="1"/>
          <c:showCatName val="0"/>
          <c:showSerName val="0"/>
          <c:showPercent val="0"/>
          <c:showBubbleSize val="0"/>
        </c:dLbls>
        <c:gapWidth val="150"/>
        <c:overlap val="100"/>
        <c:axId val="102107648"/>
        <c:axId val="99446720"/>
      </c:barChart>
      <c:catAx>
        <c:axId val="102107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crossAx val="99446720"/>
        <c:crosses val="autoZero"/>
        <c:auto val="1"/>
        <c:lblAlgn val="ctr"/>
        <c:lblOffset val="100"/>
        <c:noMultiLvlLbl val="0"/>
      </c:catAx>
      <c:valAx>
        <c:axId val="99446720"/>
        <c:scaling>
          <c:orientation val="minMax"/>
        </c:scaling>
        <c:delete val="1"/>
        <c:axPos val="b"/>
        <c:numFmt formatCode="0%" sourceLinked="1"/>
        <c:majorTickMark val="none"/>
        <c:minorTickMark val="none"/>
        <c:tickLblPos val="nextTo"/>
        <c:crossAx val="102107648"/>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HEA Grapalat" pitchFamily="50"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313" cy="339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2763" y="0"/>
            <a:ext cx="4278312" cy="339725"/>
          </a:xfrm>
          <a:prstGeom prst="rect">
            <a:avLst/>
          </a:prstGeom>
        </p:spPr>
        <p:txBody>
          <a:bodyPr vert="horz" lIns="91440" tIns="45720" rIns="91440" bIns="45720" rtlCol="0"/>
          <a:lstStyle>
            <a:lvl1pPr algn="r">
              <a:defRPr sz="1200"/>
            </a:lvl1pPr>
          </a:lstStyle>
          <a:p>
            <a:fld id="{780EA52B-17CB-4842-8448-205778C5843A}" type="datetimeFigureOut">
              <a:rPr lang="en-US" smtClean="0"/>
              <a:pPr/>
              <a:t>1/13/2020</a:t>
            </a:fld>
            <a:endParaRPr lang="en-US"/>
          </a:p>
        </p:txBody>
      </p:sp>
      <p:sp>
        <p:nvSpPr>
          <p:cNvPr id="4" name="Slide Image Placeholder 3"/>
          <p:cNvSpPr>
            <a:spLocks noGrp="1" noRot="1" noChangeAspect="1"/>
          </p:cNvSpPr>
          <p:nvPr>
            <p:ph type="sldImg" idx="2"/>
          </p:nvPr>
        </p:nvSpPr>
        <p:spPr>
          <a:xfrm>
            <a:off x="2670175" y="509588"/>
            <a:ext cx="4533900"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425" y="3228975"/>
            <a:ext cx="7897813" cy="30591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56363"/>
            <a:ext cx="4278313" cy="339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2763" y="6456363"/>
            <a:ext cx="4278312" cy="339725"/>
          </a:xfrm>
          <a:prstGeom prst="rect">
            <a:avLst/>
          </a:prstGeom>
        </p:spPr>
        <p:txBody>
          <a:bodyPr vert="horz" lIns="91440" tIns="45720" rIns="91440" bIns="45720" rtlCol="0" anchor="b"/>
          <a:lstStyle>
            <a:lvl1pPr algn="r">
              <a:defRPr sz="1200"/>
            </a:lvl1pPr>
          </a:lstStyle>
          <a:p>
            <a:fld id="{4FA40041-188E-4A34-BA9B-FAB2A19E580B}" type="slidenum">
              <a:rPr lang="en-US" smtClean="0"/>
              <a:pPr/>
              <a:t>‹#›</a:t>
            </a:fld>
            <a:endParaRPr lang="en-US"/>
          </a:p>
        </p:txBody>
      </p:sp>
    </p:spTree>
    <p:extLst>
      <p:ext uri="{BB962C8B-B14F-4D97-AF65-F5344CB8AC3E}">
        <p14:creationId xmlns:p14="http://schemas.microsoft.com/office/powerpoint/2010/main" val="51589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4</a:t>
            </a:fld>
            <a:endParaRPr lang="en-US"/>
          </a:p>
        </p:txBody>
      </p:sp>
    </p:spTree>
    <p:extLst>
      <p:ext uri="{BB962C8B-B14F-4D97-AF65-F5344CB8AC3E}">
        <p14:creationId xmlns:p14="http://schemas.microsoft.com/office/powerpoint/2010/main" val="334885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In-depth interviews with state officials</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13</a:t>
            </a:fld>
            <a:endParaRPr lang="en-US"/>
          </a:p>
        </p:txBody>
      </p:sp>
    </p:spTree>
    <p:extLst>
      <p:ext uri="{BB962C8B-B14F-4D97-AF65-F5344CB8AC3E}">
        <p14:creationId xmlns:p14="http://schemas.microsoft.com/office/powerpoint/2010/main" val="304639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In-depth interviews with state officials; Quantitative survey of CSOs, 2019</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14</a:t>
            </a:fld>
            <a:endParaRPr lang="en-US"/>
          </a:p>
        </p:txBody>
      </p:sp>
    </p:spTree>
    <p:extLst>
      <p:ext uri="{BB962C8B-B14F-4D97-AF65-F5344CB8AC3E}">
        <p14:creationId xmlns:p14="http://schemas.microsoft.com/office/powerpoint/2010/main" val="283346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15</a:t>
            </a:fld>
            <a:endParaRPr lang="en-US"/>
          </a:p>
        </p:txBody>
      </p:sp>
    </p:spTree>
    <p:extLst>
      <p:ext uri="{BB962C8B-B14F-4D97-AF65-F5344CB8AC3E}">
        <p14:creationId xmlns:p14="http://schemas.microsoft.com/office/powerpoint/2010/main" val="350106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16</a:t>
            </a:fld>
            <a:endParaRPr lang="en-US"/>
          </a:p>
        </p:txBody>
      </p:sp>
    </p:spTree>
    <p:extLst>
      <p:ext uri="{BB962C8B-B14F-4D97-AF65-F5344CB8AC3E}">
        <p14:creationId xmlns:p14="http://schemas.microsoft.com/office/powerpoint/2010/main" val="49803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17</a:t>
            </a:fld>
            <a:endParaRPr lang="en-US"/>
          </a:p>
        </p:txBody>
      </p:sp>
    </p:spTree>
    <p:extLst>
      <p:ext uri="{BB962C8B-B14F-4D97-AF65-F5344CB8AC3E}">
        <p14:creationId xmlns:p14="http://schemas.microsoft.com/office/powerpoint/2010/main" val="69824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18</a:t>
            </a:fld>
            <a:endParaRPr lang="en-US"/>
          </a:p>
        </p:txBody>
      </p:sp>
    </p:spTree>
    <p:extLst>
      <p:ext uri="{BB962C8B-B14F-4D97-AF65-F5344CB8AC3E}">
        <p14:creationId xmlns:p14="http://schemas.microsoft.com/office/powerpoint/2010/main" val="288784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19</a:t>
            </a:fld>
            <a:endParaRPr lang="en-US"/>
          </a:p>
        </p:txBody>
      </p:sp>
    </p:spTree>
    <p:extLst>
      <p:ext uri="{BB962C8B-B14F-4D97-AF65-F5344CB8AC3E}">
        <p14:creationId xmlns:p14="http://schemas.microsoft.com/office/powerpoint/2010/main" val="3948222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20</a:t>
            </a:fld>
            <a:endParaRPr lang="en-US"/>
          </a:p>
        </p:txBody>
      </p:sp>
    </p:spTree>
    <p:extLst>
      <p:ext uri="{BB962C8B-B14F-4D97-AF65-F5344CB8AC3E}">
        <p14:creationId xmlns:p14="http://schemas.microsoft.com/office/powerpoint/2010/main" val="331601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21</a:t>
            </a:fld>
            <a:endParaRPr lang="en-US"/>
          </a:p>
        </p:txBody>
      </p:sp>
    </p:spTree>
    <p:extLst>
      <p:ext uri="{BB962C8B-B14F-4D97-AF65-F5344CB8AC3E}">
        <p14:creationId xmlns:p14="http://schemas.microsoft.com/office/powerpoint/2010/main" val="3088667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22</a:t>
            </a:fld>
            <a:endParaRPr lang="en-US"/>
          </a:p>
        </p:txBody>
      </p:sp>
    </p:spTree>
    <p:extLst>
      <p:ext uri="{BB962C8B-B14F-4D97-AF65-F5344CB8AC3E}">
        <p14:creationId xmlns:p14="http://schemas.microsoft.com/office/powerpoint/2010/main" val="283711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5</a:t>
            </a:fld>
            <a:endParaRPr lang="en-US"/>
          </a:p>
        </p:txBody>
      </p:sp>
    </p:spTree>
    <p:extLst>
      <p:ext uri="{BB962C8B-B14F-4D97-AF65-F5344CB8AC3E}">
        <p14:creationId xmlns:p14="http://schemas.microsoft.com/office/powerpoint/2010/main" val="187070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24</a:t>
            </a:fld>
            <a:endParaRPr lang="en-US"/>
          </a:p>
        </p:txBody>
      </p:sp>
    </p:spTree>
    <p:extLst>
      <p:ext uri="{BB962C8B-B14F-4D97-AF65-F5344CB8AC3E}">
        <p14:creationId xmlns:p14="http://schemas.microsoft.com/office/powerpoint/2010/main" val="65240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25</a:t>
            </a:fld>
            <a:endParaRPr lang="en-US"/>
          </a:p>
        </p:txBody>
      </p:sp>
    </p:spTree>
    <p:extLst>
      <p:ext uri="{BB962C8B-B14F-4D97-AF65-F5344CB8AC3E}">
        <p14:creationId xmlns:p14="http://schemas.microsoft.com/office/powerpoint/2010/main" val="257204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26</a:t>
            </a:fld>
            <a:endParaRPr lang="en-US"/>
          </a:p>
        </p:txBody>
      </p:sp>
    </p:spTree>
    <p:extLst>
      <p:ext uri="{BB962C8B-B14F-4D97-AF65-F5344CB8AC3E}">
        <p14:creationId xmlns:p14="http://schemas.microsoft.com/office/powerpoint/2010/main" val="1090143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27</a:t>
            </a:fld>
            <a:endParaRPr lang="en-US"/>
          </a:p>
        </p:txBody>
      </p:sp>
    </p:spTree>
    <p:extLst>
      <p:ext uri="{BB962C8B-B14F-4D97-AF65-F5344CB8AC3E}">
        <p14:creationId xmlns:p14="http://schemas.microsoft.com/office/powerpoint/2010/main" val="83012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28</a:t>
            </a:fld>
            <a:endParaRPr lang="en-US"/>
          </a:p>
        </p:txBody>
      </p:sp>
    </p:spTree>
    <p:extLst>
      <p:ext uri="{BB962C8B-B14F-4D97-AF65-F5344CB8AC3E}">
        <p14:creationId xmlns:p14="http://schemas.microsoft.com/office/powerpoint/2010/main" val="419707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30</a:t>
            </a:fld>
            <a:endParaRPr lang="en-US"/>
          </a:p>
        </p:txBody>
      </p:sp>
    </p:spTree>
    <p:extLst>
      <p:ext uri="{BB962C8B-B14F-4D97-AF65-F5344CB8AC3E}">
        <p14:creationId xmlns:p14="http://schemas.microsoft.com/office/powerpoint/2010/main" val="1345828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31</a:t>
            </a:fld>
            <a:endParaRPr lang="en-US"/>
          </a:p>
        </p:txBody>
      </p:sp>
    </p:spTree>
    <p:extLst>
      <p:ext uri="{BB962C8B-B14F-4D97-AF65-F5344CB8AC3E}">
        <p14:creationId xmlns:p14="http://schemas.microsoft.com/office/powerpoint/2010/main" val="130173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32</a:t>
            </a:fld>
            <a:endParaRPr lang="en-US"/>
          </a:p>
        </p:txBody>
      </p:sp>
    </p:spTree>
    <p:extLst>
      <p:ext uri="{BB962C8B-B14F-4D97-AF65-F5344CB8AC3E}">
        <p14:creationId xmlns:p14="http://schemas.microsoft.com/office/powerpoint/2010/main" val="3074425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33</a:t>
            </a:fld>
            <a:endParaRPr lang="en-US"/>
          </a:p>
        </p:txBody>
      </p:sp>
    </p:spTree>
    <p:extLst>
      <p:ext uri="{BB962C8B-B14F-4D97-AF65-F5344CB8AC3E}">
        <p14:creationId xmlns:p14="http://schemas.microsoft.com/office/powerpoint/2010/main" val="19511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34</a:t>
            </a:fld>
            <a:endParaRPr lang="en-US"/>
          </a:p>
        </p:txBody>
      </p:sp>
    </p:spTree>
    <p:extLst>
      <p:ext uri="{BB962C8B-B14F-4D97-AF65-F5344CB8AC3E}">
        <p14:creationId xmlns:p14="http://schemas.microsoft.com/office/powerpoint/2010/main" val="306272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6</a:t>
            </a:fld>
            <a:endParaRPr lang="en-US"/>
          </a:p>
        </p:txBody>
      </p:sp>
    </p:spTree>
    <p:extLst>
      <p:ext uri="{BB962C8B-B14F-4D97-AF65-F5344CB8AC3E}">
        <p14:creationId xmlns:p14="http://schemas.microsoft.com/office/powerpoint/2010/main" val="3876981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231F20"/>
                </a:solidFill>
                <a:latin typeface="GHEA Grapalat" pitchFamily="50" charset="0"/>
                <a:cs typeface="Arial"/>
              </a:rPr>
              <a:t>Source: Quantitative survey of CSOs, 2015 and 2019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35</a:t>
            </a:fld>
            <a:endParaRPr lang="en-US"/>
          </a:p>
        </p:txBody>
      </p:sp>
    </p:spTree>
    <p:extLst>
      <p:ext uri="{BB962C8B-B14F-4D97-AF65-F5344CB8AC3E}">
        <p14:creationId xmlns:p14="http://schemas.microsoft.com/office/powerpoint/2010/main" val="1902331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37</a:t>
            </a:fld>
            <a:endParaRPr lang="en-US"/>
          </a:p>
        </p:txBody>
      </p:sp>
    </p:spTree>
    <p:extLst>
      <p:ext uri="{BB962C8B-B14F-4D97-AF65-F5344CB8AC3E}">
        <p14:creationId xmlns:p14="http://schemas.microsoft.com/office/powerpoint/2010/main" val="193655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38</a:t>
            </a:fld>
            <a:endParaRPr lang="en-US"/>
          </a:p>
        </p:txBody>
      </p:sp>
    </p:spTree>
    <p:extLst>
      <p:ext uri="{BB962C8B-B14F-4D97-AF65-F5344CB8AC3E}">
        <p14:creationId xmlns:p14="http://schemas.microsoft.com/office/powerpoint/2010/main" val="234810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Շահերի բախման նվազեցում, կազմակերպական կարողությունների գնահատում,  ռեսուրսների ներգրավման ռազմավարություն, ռեսուրսների ներգրավման արտաքին խորհրդատվություն ԴեՊո շահառուների համար: </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C489D6-D19D-4441-B620-BF21C5031FF9}"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Document analysis</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7</a:t>
            </a:fld>
            <a:endParaRPr lang="en-US"/>
          </a:p>
        </p:txBody>
      </p:sp>
    </p:spTree>
    <p:extLst>
      <p:ext uri="{BB962C8B-B14F-4D97-AF65-F5344CB8AC3E}">
        <p14:creationId xmlns:p14="http://schemas.microsoft.com/office/powerpoint/2010/main" val="116422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8</a:t>
            </a:fld>
            <a:endParaRPr lang="en-US"/>
          </a:p>
        </p:txBody>
      </p:sp>
    </p:spTree>
    <p:extLst>
      <p:ext uri="{BB962C8B-B14F-4D97-AF65-F5344CB8AC3E}">
        <p14:creationId xmlns:p14="http://schemas.microsoft.com/office/powerpoint/2010/main" val="42043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dirty="0" smtClean="0">
                <a:solidFill>
                  <a:srgbClr val="231F20"/>
                </a:solidFill>
                <a:latin typeface="GHEA Grapalat" pitchFamily="50" charset="0"/>
                <a:cs typeface="Arial"/>
              </a:rPr>
              <a:t>FGs with CSOs  </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9</a:t>
            </a:fld>
            <a:endParaRPr lang="en-US"/>
          </a:p>
        </p:txBody>
      </p:sp>
    </p:spTree>
    <p:extLst>
      <p:ext uri="{BB962C8B-B14F-4D97-AF65-F5344CB8AC3E}">
        <p14:creationId xmlns:p14="http://schemas.microsoft.com/office/powerpoint/2010/main" val="380551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In-depth interviews with state officials</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10</a:t>
            </a:fld>
            <a:endParaRPr lang="en-US"/>
          </a:p>
        </p:txBody>
      </p:sp>
    </p:spTree>
    <p:extLst>
      <p:ext uri="{BB962C8B-B14F-4D97-AF65-F5344CB8AC3E}">
        <p14:creationId xmlns:p14="http://schemas.microsoft.com/office/powerpoint/2010/main" val="48338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In-depth interviews with state officials</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11</a:t>
            </a:fld>
            <a:endParaRPr lang="en-US"/>
          </a:p>
        </p:txBody>
      </p:sp>
    </p:spTree>
    <p:extLst>
      <p:ext uri="{BB962C8B-B14F-4D97-AF65-F5344CB8AC3E}">
        <p14:creationId xmlns:p14="http://schemas.microsoft.com/office/powerpoint/2010/main" val="43601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aseline="0" dirty="0" smtClean="0">
                <a:solidFill>
                  <a:srgbClr val="231F20"/>
                </a:solidFill>
                <a:latin typeface="GHEA Grapalat" pitchFamily="50" charset="0"/>
                <a:cs typeface="Arial"/>
              </a:rPr>
              <a:t>In-depth interviews with state officials</a:t>
            </a:r>
            <a:endParaRPr lang="en-US" dirty="0" smtClean="0"/>
          </a:p>
          <a:p>
            <a:endParaRPr lang="en-US" dirty="0"/>
          </a:p>
        </p:txBody>
      </p:sp>
      <p:sp>
        <p:nvSpPr>
          <p:cNvPr id="4" name="Slide Number Placeholder 3"/>
          <p:cNvSpPr>
            <a:spLocks noGrp="1"/>
          </p:cNvSpPr>
          <p:nvPr>
            <p:ph type="sldNum" sz="quarter" idx="10"/>
          </p:nvPr>
        </p:nvSpPr>
        <p:spPr/>
        <p:txBody>
          <a:bodyPr/>
          <a:lstStyle/>
          <a:p>
            <a:fld id="{4FA40041-188E-4A34-BA9B-FAB2A19E580B}" type="slidenum">
              <a:rPr lang="en-US" smtClean="0"/>
              <a:pPr/>
              <a:t>12</a:t>
            </a:fld>
            <a:endParaRPr lang="en-US"/>
          </a:p>
        </p:txBody>
      </p:sp>
    </p:spTree>
    <p:extLst>
      <p:ext uri="{BB962C8B-B14F-4D97-AF65-F5344CB8AC3E}">
        <p14:creationId xmlns:p14="http://schemas.microsoft.com/office/powerpoint/2010/main" val="157560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200" b="1" i="0">
                <a:solidFill>
                  <a:srgbClr val="231F20"/>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2005" y="2332991"/>
            <a:ext cx="3928109" cy="3625215"/>
          </a:xfrm>
          <a:prstGeom prst="rect">
            <a:avLst/>
          </a:prstGeom>
        </p:spPr>
        <p:txBody>
          <a:bodyPr wrap="square" lIns="0" tIns="0" rIns="0" bIns="0">
            <a:spAutoFit/>
          </a:bodyPr>
          <a:lstStyle>
            <a:lvl1pPr>
              <a:defRPr sz="1100" b="0" i="1">
                <a:solidFill>
                  <a:srgbClr val="231F20"/>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28783" y="443293"/>
            <a:ext cx="9734433" cy="574040"/>
          </a:xfrm>
          <a:prstGeom prst="rect">
            <a:avLst/>
          </a:prstGeom>
        </p:spPr>
        <p:txBody>
          <a:bodyPr wrap="square" lIns="0" tIns="0" rIns="0" bIns="0">
            <a:spAutoFit/>
          </a:bodyPr>
          <a:lstStyle>
            <a:lvl1pPr>
              <a:defRPr sz="3600" b="1" i="0">
                <a:solidFill>
                  <a:srgbClr val="231F20"/>
                </a:solidFill>
                <a:latin typeface="Times New Roman"/>
                <a:cs typeface="Times New Roman"/>
              </a:defRPr>
            </a:lvl1pPr>
          </a:lstStyle>
          <a:p>
            <a:endParaRPr/>
          </a:p>
        </p:txBody>
      </p:sp>
      <p:sp>
        <p:nvSpPr>
          <p:cNvPr id="3" name="Holder 3"/>
          <p:cNvSpPr>
            <a:spLocks noGrp="1"/>
          </p:cNvSpPr>
          <p:nvPr>
            <p:ph type="body" idx="1"/>
          </p:nvPr>
        </p:nvSpPr>
        <p:spPr>
          <a:xfrm>
            <a:off x="681095" y="1466177"/>
            <a:ext cx="10829808" cy="4605655"/>
          </a:xfrm>
          <a:prstGeom prst="rect">
            <a:avLst/>
          </a:prstGeom>
        </p:spPr>
        <p:txBody>
          <a:bodyPr wrap="square" lIns="0" tIns="0" rIns="0" bIns="0">
            <a:spAutoFit/>
          </a:bodyPr>
          <a:lstStyle>
            <a:lvl1pPr>
              <a:defRPr sz="1200" b="1" i="0">
                <a:solidFill>
                  <a:srgbClr val="231F20"/>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1/13/2020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chart" Target="../charts/chart16.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chart" Target="../charts/char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chart" Target="../charts/chart22.xml"/></Relationships>
</file>

<file path=ppt/slides/_rels/slide4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5.xml"/><Relationship Id="rId4" Type="http://schemas.openxmlformats.org/officeDocument/2006/relationships/chart" Target="../charts/char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55190"/>
            <a:ext cx="12191997" cy="337817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842687" y="5531268"/>
            <a:ext cx="1511113" cy="488532"/>
          </a:xfrm>
          <a:prstGeom prst="rect">
            <a:avLst/>
          </a:prstGeom>
        </p:spPr>
        <p:txBody>
          <a:bodyPr vert="horz" wrap="square" lIns="0" tIns="12700" rIns="0" bIns="0" rtlCol="0">
            <a:spAutoFit/>
          </a:bodyPr>
          <a:lstStyle/>
          <a:p>
            <a:pPr marL="12700" marR="5080" indent="-12700">
              <a:lnSpc>
                <a:spcPct val="110700"/>
              </a:lnSpc>
              <a:spcBef>
                <a:spcPts val="100"/>
              </a:spcBef>
            </a:pPr>
            <a:r>
              <a:rPr lang="en-US" sz="1400" b="1" spc="-10" dirty="0" smtClean="0">
                <a:solidFill>
                  <a:srgbClr val="58595B"/>
                </a:solidFill>
                <a:latin typeface="GHEA Grapalat" pitchFamily="50" charset="0"/>
                <a:cs typeface="Times New Roman"/>
              </a:rPr>
              <a:t>CRRC-Armenia</a:t>
            </a:r>
            <a:r>
              <a:rPr sz="1400" b="1" spc="5" dirty="0" smtClean="0">
                <a:solidFill>
                  <a:srgbClr val="58595B"/>
                </a:solidFill>
                <a:latin typeface="GHEA Grapalat" pitchFamily="50" charset="0"/>
                <a:cs typeface="Times New Roman"/>
              </a:rPr>
              <a:t>  </a:t>
            </a:r>
            <a:endParaRPr lang="en-US" sz="1400" b="1" spc="5" dirty="0">
              <a:solidFill>
                <a:srgbClr val="58595B"/>
              </a:solidFill>
              <a:latin typeface="GHEA Grapalat" pitchFamily="50" charset="0"/>
              <a:cs typeface="Times New Roman"/>
            </a:endParaRPr>
          </a:p>
          <a:p>
            <a:pPr marL="12700" marR="5080" indent="-12700">
              <a:lnSpc>
                <a:spcPct val="110700"/>
              </a:lnSpc>
              <a:spcBef>
                <a:spcPts val="100"/>
              </a:spcBef>
            </a:pPr>
            <a:r>
              <a:rPr lang="en-US" sz="1400" b="1" spc="5" dirty="0" smtClean="0">
                <a:solidFill>
                  <a:srgbClr val="58595B"/>
                </a:solidFill>
                <a:latin typeface="GHEA Grapalat" pitchFamily="50" charset="0"/>
                <a:cs typeface="Times New Roman"/>
              </a:rPr>
              <a:t>November</a:t>
            </a:r>
            <a:r>
              <a:rPr sz="1400" b="1" spc="-45" dirty="0" smtClean="0">
                <a:solidFill>
                  <a:srgbClr val="58595B"/>
                </a:solidFill>
                <a:latin typeface="GHEA Grapalat" pitchFamily="50" charset="0"/>
                <a:cs typeface="Times New Roman"/>
              </a:rPr>
              <a:t> </a:t>
            </a:r>
            <a:r>
              <a:rPr sz="1400" b="1" spc="45" dirty="0" smtClean="0">
                <a:solidFill>
                  <a:srgbClr val="58595B"/>
                </a:solidFill>
                <a:latin typeface="GHEA Grapalat" pitchFamily="50" charset="0"/>
                <a:cs typeface="Times New Roman"/>
              </a:rPr>
              <a:t>2019</a:t>
            </a:r>
            <a:endParaRPr sz="1400" dirty="0">
              <a:latin typeface="GHEA Grapalat" pitchFamily="50" charset="0"/>
              <a:cs typeface="Times New Roman"/>
            </a:endParaRPr>
          </a:p>
        </p:txBody>
      </p:sp>
      <p:sp>
        <p:nvSpPr>
          <p:cNvPr id="4" name="object 4"/>
          <p:cNvSpPr/>
          <p:nvPr/>
        </p:nvSpPr>
        <p:spPr>
          <a:xfrm>
            <a:off x="3271630" y="5697046"/>
            <a:ext cx="1556661" cy="6226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258871" y="5859489"/>
            <a:ext cx="1138909" cy="463830"/>
          </a:xfrm>
          <a:prstGeom prst="rect">
            <a:avLst/>
          </a:prstGeom>
          <a:blipFill>
            <a:blip r:embed="rId4" cstate="print"/>
            <a:stretch>
              <a:fillRect/>
            </a:stretch>
          </a:blipFill>
        </p:spPr>
        <p:txBody>
          <a:bodyPr wrap="square" lIns="0" tIns="0" rIns="0" bIns="0" rtlCol="0"/>
          <a:lstStyle/>
          <a:p>
            <a:endParaRPr/>
          </a:p>
        </p:txBody>
      </p:sp>
      <p:grpSp>
        <p:nvGrpSpPr>
          <p:cNvPr id="20" name="Group 19"/>
          <p:cNvGrpSpPr/>
          <p:nvPr/>
        </p:nvGrpSpPr>
        <p:grpSpPr>
          <a:xfrm>
            <a:off x="718124" y="5697045"/>
            <a:ext cx="2083496" cy="622677"/>
            <a:chOff x="718124" y="5697043"/>
            <a:chExt cx="2083496" cy="622677"/>
          </a:xfrm>
        </p:grpSpPr>
        <p:sp>
          <p:nvSpPr>
            <p:cNvPr id="6" name="object 6"/>
            <p:cNvSpPr/>
            <p:nvPr/>
          </p:nvSpPr>
          <p:spPr>
            <a:xfrm>
              <a:off x="1408666" y="5793944"/>
              <a:ext cx="296545" cy="301625"/>
            </a:xfrm>
            <a:custGeom>
              <a:avLst/>
              <a:gdLst/>
              <a:ahLst/>
              <a:cxnLst/>
              <a:rect l="l" t="t" r="r" b="b"/>
              <a:pathLst>
                <a:path w="296544" h="301625">
                  <a:moveTo>
                    <a:pt x="296128" y="0"/>
                  </a:moveTo>
                  <a:lnTo>
                    <a:pt x="222307" y="0"/>
                  </a:lnTo>
                  <a:lnTo>
                    <a:pt x="222307" y="165538"/>
                  </a:lnTo>
                  <a:lnTo>
                    <a:pt x="216065" y="199464"/>
                  </a:lnTo>
                  <a:lnTo>
                    <a:pt x="199404" y="222277"/>
                  </a:lnTo>
                  <a:lnTo>
                    <a:pt x="175417" y="235123"/>
                  </a:lnTo>
                  <a:lnTo>
                    <a:pt x="147196" y="239151"/>
                  </a:lnTo>
                  <a:lnTo>
                    <a:pt x="117771" y="234468"/>
                  </a:lnTo>
                  <a:lnTo>
                    <a:pt x="94536" y="220966"/>
                  </a:lnTo>
                  <a:lnTo>
                    <a:pt x="79282" y="199459"/>
                  </a:lnTo>
                  <a:lnTo>
                    <a:pt x="73799" y="170765"/>
                  </a:lnTo>
                  <a:lnTo>
                    <a:pt x="73799" y="0"/>
                  </a:lnTo>
                  <a:lnTo>
                    <a:pt x="0" y="0"/>
                  </a:lnTo>
                  <a:lnTo>
                    <a:pt x="0" y="169016"/>
                  </a:lnTo>
                  <a:lnTo>
                    <a:pt x="7144" y="218044"/>
                  </a:lnTo>
                  <a:lnTo>
                    <a:pt x="27354" y="255195"/>
                  </a:lnTo>
                  <a:lnTo>
                    <a:pt x="58797" y="281032"/>
                  </a:lnTo>
                  <a:lnTo>
                    <a:pt x="99640" y="296120"/>
                  </a:lnTo>
                  <a:lnTo>
                    <a:pt x="148048" y="301024"/>
                  </a:lnTo>
                  <a:lnTo>
                    <a:pt x="194631" y="296701"/>
                  </a:lnTo>
                  <a:lnTo>
                    <a:pt x="235253" y="282759"/>
                  </a:lnTo>
                  <a:lnTo>
                    <a:pt x="267391" y="257735"/>
                  </a:lnTo>
                  <a:lnTo>
                    <a:pt x="288523" y="220165"/>
                  </a:lnTo>
                  <a:lnTo>
                    <a:pt x="296128" y="168587"/>
                  </a:lnTo>
                  <a:lnTo>
                    <a:pt x="296128" y="0"/>
                  </a:lnTo>
                  <a:close/>
                </a:path>
              </a:pathLst>
            </a:custGeom>
            <a:solidFill>
              <a:srgbClr val="004990"/>
            </a:solidFill>
          </p:spPr>
          <p:txBody>
            <a:bodyPr wrap="square" lIns="0" tIns="0" rIns="0" bIns="0" rtlCol="0"/>
            <a:lstStyle/>
            <a:p>
              <a:endParaRPr/>
            </a:p>
          </p:txBody>
        </p:sp>
        <p:sp>
          <p:nvSpPr>
            <p:cNvPr id="7" name="object 7"/>
            <p:cNvSpPr/>
            <p:nvPr/>
          </p:nvSpPr>
          <p:spPr>
            <a:xfrm>
              <a:off x="1749938" y="5790012"/>
              <a:ext cx="226695" cy="305435"/>
            </a:xfrm>
            <a:custGeom>
              <a:avLst/>
              <a:gdLst/>
              <a:ahLst/>
              <a:cxnLst/>
              <a:rect l="l" t="t" r="r" b="b"/>
              <a:pathLst>
                <a:path w="226694" h="305435">
                  <a:moveTo>
                    <a:pt x="112900" y="0"/>
                  </a:moveTo>
                  <a:lnTo>
                    <a:pt x="66319" y="6113"/>
                  </a:lnTo>
                  <a:lnTo>
                    <a:pt x="30726" y="23419"/>
                  </a:lnTo>
                  <a:lnTo>
                    <a:pt x="7995" y="50366"/>
                  </a:lnTo>
                  <a:lnTo>
                    <a:pt x="0" y="85403"/>
                  </a:lnTo>
                  <a:lnTo>
                    <a:pt x="11162" y="129264"/>
                  </a:lnTo>
                  <a:lnTo>
                    <a:pt x="39067" y="157675"/>
                  </a:lnTo>
                  <a:lnTo>
                    <a:pt x="75344" y="175947"/>
                  </a:lnTo>
                  <a:lnTo>
                    <a:pt x="111621" y="189392"/>
                  </a:lnTo>
                  <a:lnTo>
                    <a:pt x="139527" y="203323"/>
                  </a:lnTo>
                  <a:lnTo>
                    <a:pt x="150689" y="223052"/>
                  </a:lnTo>
                  <a:lnTo>
                    <a:pt x="147872" y="234698"/>
                  </a:lnTo>
                  <a:lnTo>
                    <a:pt x="139558" y="243321"/>
                  </a:lnTo>
                  <a:lnTo>
                    <a:pt x="125951" y="248674"/>
                  </a:lnTo>
                  <a:lnTo>
                    <a:pt x="107255" y="250513"/>
                  </a:lnTo>
                  <a:lnTo>
                    <a:pt x="83692" y="248504"/>
                  </a:lnTo>
                  <a:lnTo>
                    <a:pt x="60412" y="241960"/>
                  </a:lnTo>
                  <a:lnTo>
                    <a:pt x="35259" y="230107"/>
                  </a:lnTo>
                  <a:lnTo>
                    <a:pt x="6076" y="212170"/>
                  </a:lnTo>
                  <a:lnTo>
                    <a:pt x="6076" y="276211"/>
                  </a:lnTo>
                  <a:lnTo>
                    <a:pt x="27961" y="287132"/>
                  </a:lnTo>
                  <a:lnTo>
                    <a:pt x="51187" y="296299"/>
                  </a:lnTo>
                  <a:lnTo>
                    <a:pt x="78563" y="302608"/>
                  </a:lnTo>
                  <a:lnTo>
                    <a:pt x="112900" y="304956"/>
                  </a:lnTo>
                  <a:lnTo>
                    <a:pt x="158523" y="298891"/>
                  </a:lnTo>
                  <a:lnTo>
                    <a:pt x="194539" y="281271"/>
                  </a:lnTo>
                  <a:lnTo>
                    <a:pt x="218179" y="252951"/>
                  </a:lnTo>
                  <a:lnTo>
                    <a:pt x="226674" y="214791"/>
                  </a:lnTo>
                  <a:lnTo>
                    <a:pt x="215513" y="171833"/>
                  </a:lnTo>
                  <a:lnTo>
                    <a:pt x="187609" y="143433"/>
                  </a:lnTo>
                  <a:lnTo>
                    <a:pt x="151333" y="124763"/>
                  </a:lnTo>
                  <a:lnTo>
                    <a:pt x="115058" y="110995"/>
                  </a:lnTo>
                  <a:lnTo>
                    <a:pt x="87154" y="97302"/>
                  </a:lnTo>
                  <a:lnTo>
                    <a:pt x="75992" y="78854"/>
                  </a:lnTo>
                  <a:lnTo>
                    <a:pt x="79053" y="68792"/>
                  </a:lnTo>
                  <a:lnTo>
                    <a:pt x="87771" y="61103"/>
                  </a:lnTo>
                  <a:lnTo>
                    <a:pt x="101454" y="56192"/>
                  </a:lnTo>
                  <a:lnTo>
                    <a:pt x="119409" y="54465"/>
                  </a:lnTo>
                  <a:lnTo>
                    <a:pt x="138654" y="55922"/>
                  </a:lnTo>
                  <a:lnTo>
                    <a:pt x="159641" y="60565"/>
                  </a:lnTo>
                  <a:lnTo>
                    <a:pt x="183963" y="68803"/>
                  </a:lnTo>
                  <a:lnTo>
                    <a:pt x="213213" y="81043"/>
                  </a:lnTo>
                  <a:lnTo>
                    <a:pt x="213213" y="23101"/>
                  </a:lnTo>
                  <a:lnTo>
                    <a:pt x="186425" y="12689"/>
                  </a:lnTo>
                  <a:lnTo>
                    <a:pt x="161428" y="5504"/>
                  </a:lnTo>
                  <a:lnTo>
                    <a:pt x="137246" y="1342"/>
                  </a:lnTo>
                  <a:lnTo>
                    <a:pt x="112900" y="0"/>
                  </a:lnTo>
                  <a:close/>
                </a:path>
              </a:pathLst>
            </a:custGeom>
            <a:solidFill>
              <a:srgbClr val="004990"/>
            </a:solidFill>
          </p:spPr>
          <p:txBody>
            <a:bodyPr wrap="square" lIns="0" tIns="0" rIns="0" bIns="0" rtlCol="0"/>
            <a:lstStyle/>
            <a:p>
              <a:endParaRPr/>
            </a:p>
          </p:txBody>
        </p:sp>
        <p:sp>
          <p:nvSpPr>
            <p:cNvPr id="8" name="object 8"/>
            <p:cNvSpPr/>
            <p:nvPr/>
          </p:nvSpPr>
          <p:spPr>
            <a:xfrm>
              <a:off x="1990497" y="5793944"/>
              <a:ext cx="336550" cy="297180"/>
            </a:xfrm>
            <a:custGeom>
              <a:avLst/>
              <a:gdLst/>
              <a:ahLst/>
              <a:cxnLst/>
              <a:rect l="l" t="t" r="r" b="b"/>
              <a:pathLst>
                <a:path w="336550" h="297179">
                  <a:moveTo>
                    <a:pt x="204947" y="0"/>
                  </a:moveTo>
                  <a:lnTo>
                    <a:pt x="119393" y="0"/>
                  </a:lnTo>
                  <a:lnTo>
                    <a:pt x="0" y="297093"/>
                  </a:lnTo>
                  <a:lnTo>
                    <a:pt x="78151" y="297093"/>
                  </a:lnTo>
                  <a:lnTo>
                    <a:pt x="100289" y="238293"/>
                  </a:lnTo>
                  <a:lnTo>
                    <a:pt x="310474" y="238293"/>
                  </a:lnTo>
                  <a:lnTo>
                    <a:pt x="287514" y="186447"/>
                  </a:lnTo>
                  <a:lnTo>
                    <a:pt x="119847" y="186447"/>
                  </a:lnTo>
                  <a:lnTo>
                    <a:pt x="163267" y="71001"/>
                  </a:lnTo>
                  <a:lnTo>
                    <a:pt x="236390" y="71001"/>
                  </a:lnTo>
                  <a:lnTo>
                    <a:pt x="204947" y="0"/>
                  </a:lnTo>
                  <a:close/>
                </a:path>
                <a:path w="336550" h="297179">
                  <a:moveTo>
                    <a:pt x="310474" y="238293"/>
                  </a:moveTo>
                  <a:lnTo>
                    <a:pt x="232744" y="238293"/>
                  </a:lnTo>
                  <a:lnTo>
                    <a:pt x="257046" y="297093"/>
                  </a:lnTo>
                  <a:lnTo>
                    <a:pt x="336513" y="297093"/>
                  </a:lnTo>
                  <a:lnTo>
                    <a:pt x="310474" y="238293"/>
                  </a:lnTo>
                  <a:close/>
                </a:path>
                <a:path w="336550" h="297179">
                  <a:moveTo>
                    <a:pt x="236390" y="71001"/>
                  </a:moveTo>
                  <a:lnTo>
                    <a:pt x="163267" y="71001"/>
                  </a:lnTo>
                  <a:lnTo>
                    <a:pt x="211020" y="186447"/>
                  </a:lnTo>
                  <a:lnTo>
                    <a:pt x="287514" y="186447"/>
                  </a:lnTo>
                  <a:lnTo>
                    <a:pt x="236390" y="71001"/>
                  </a:lnTo>
                  <a:close/>
                </a:path>
              </a:pathLst>
            </a:custGeom>
            <a:solidFill>
              <a:srgbClr val="D31145"/>
            </a:solidFill>
          </p:spPr>
          <p:txBody>
            <a:bodyPr wrap="square" lIns="0" tIns="0" rIns="0" bIns="0" rtlCol="0"/>
            <a:lstStyle/>
            <a:p>
              <a:endParaRPr/>
            </a:p>
          </p:txBody>
        </p:sp>
        <p:sp>
          <p:nvSpPr>
            <p:cNvPr id="9" name="object 9"/>
            <p:cNvSpPr/>
            <p:nvPr/>
          </p:nvSpPr>
          <p:spPr>
            <a:xfrm>
              <a:off x="2359566" y="5793944"/>
              <a:ext cx="74295" cy="297180"/>
            </a:xfrm>
            <a:custGeom>
              <a:avLst/>
              <a:gdLst/>
              <a:ahLst/>
              <a:cxnLst/>
              <a:rect l="l" t="t" r="r" b="b"/>
              <a:pathLst>
                <a:path w="74294" h="297179">
                  <a:moveTo>
                    <a:pt x="73817" y="0"/>
                  </a:moveTo>
                  <a:lnTo>
                    <a:pt x="0" y="0"/>
                  </a:lnTo>
                  <a:lnTo>
                    <a:pt x="0" y="297093"/>
                  </a:lnTo>
                  <a:lnTo>
                    <a:pt x="73817" y="297093"/>
                  </a:lnTo>
                  <a:lnTo>
                    <a:pt x="73817" y="0"/>
                  </a:lnTo>
                  <a:close/>
                </a:path>
              </a:pathLst>
            </a:custGeom>
            <a:solidFill>
              <a:srgbClr val="D31145"/>
            </a:solidFill>
          </p:spPr>
          <p:txBody>
            <a:bodyPr wrap="square" lIns="0" tIns="0" rIns="0" bIns="0" rtlCol="0"/>
            <a:lstStyle/>
            <a:p>
              <a:endParaRPr/>
            </a:p>
          </p:txBody>
        </p:sp>
        <p:sp>
          <p:nvSpPr>
            <p:cNvPr id="10" name="object 10"/>
            <p:cNvSpPr/>
            <p:nvPr/>
          </p:nvSpPr>
          <p:spPr>
            <a:xfrm>
              <a:off x="2496765" y="5793944"/>
              <a:ext cx="294640" cy="297180"/>
            </a:xfrm>
            <a:custGeom>
              <a:avLst/>
              <a:gdLst/>
              <a:ahLst/>
              <a:cxnLst/>
              <a:rect l="l" t="t" r="r" b="b"/>
              <a:pathLst>
                <a:path w="294639" h="297179">
                  <a:moveTo>
                    <a:pt x="130702" y="0"/>
                  </a:moveTo>
                  <a:lnTo>
                    <a:pt x="0" y="0"/>
                  </a:lnTo>
                  <a:lnTo>
                    <a:pt x="0" y="297093"/>
                  </a:lnTo>
                  <a:lnTo>
                    <a:pt x="122450" y="297093"/>
                  </a:lnTo>
                  <a:lnTo>
                    <a:pt x="176197" y="292051"/>
                  </a:lnTo>
                  <a:lnTo>
                    <a:pt x="219523" y="277668"/>
                  </a:lnTo>
                  <a:lnTo>
                    <a:pt x="252718" y="255056"/>
                  </a:lnTo>
                  <a:lnTo>
                    <a:pt x="262464" y="242650"/>
                  </a:lnTo>
                  <a:lnTo>
                    <a:pt x="73832" y="242650"/>
                  </a:lnTo>
                  <a:lnTo>
                    <a:pt x="73832" y="54453"/>
                  </a:lnTo>
                  <a:lnTo>
                    <a:pt x="260916" y="54453"/>
                  </a:lnTo>
                  <a:lnTo>
                    <a:pt x="235035" y="28980"/>
                  </a:lnTo>
                  <a:lnTo>
                    <a:pt x="189247" y="7673"/>
                  </a:lnTo>
                  <a:lnTo>
                    <a:pt x="130702" y="0"/>
                  </a:lnTo>
                  <a:close/>
                </a:path>
                <a:path w="294639" h="297179">
                  <a:moveTo>
                    <a:pt x="260916" y="54453"/>
                  </a:moveTo>
                  <a:lnTo>
                    <a:pt x="121158" y="54453"/>
                  </a:lnTo>
                  <a:lnTo>
                    <a:pt x="165842" y="61989"/>
                  </a:lnTo>
                  <a:lnTo>
                    <a:pt x="195995" y="82389"/>
                  </a:lnTo>
                  <a:lnTo>
                    <a:pt x="213042" y="112348"/>
                  </a:lnTo>
                  <a:lnTo>
                    <a:pt x="218408" y="148556"/>
                  </a:lnTo>
                  <a:lnTo>
                    <a:pt x="213790" y="181635"/>
                  </a:lnTo>
                  <a:lnTo>
                    <a:pt x="198063" y="211938"/>
                  </a:lnTo>
                  <a:lnTo>
                    <a:pt x="168412" y="234073"/>
                  </a:lnTo>
                  <a:lnTo>
                    <a:pt x="122025" y="242650"/>
                  </a:lnTo>
                  <a:lnTo>
                    <a:pt x="262464" y="242650"/>
                  </a:lnTo>
                  <a:lnTo>
                    <a:pt x="276071" y="225329"/>
                  </a:lnTo>
                  <a:lnTo>
                    <a:pt x="289870" y="189601"/>
                  </a:lnTo>
                  <a:lnTo>
                    <a:pt x="294405" y="148986"/>
                  </a:lnTo>
                  <a:lnTo>
                    <a:pt x="287759" y="102207"/>
                  </a:lnTo>
                  <a:lnTo>
                    <a:pt x="267921" y="61348"/>
                  </a:lnTo>
                  <a:lnTo>
                    <a:pt x="260916" y="54453"/>
                  </a:lnTo>
                  <a:close/>
                </a:path>
              </a:pathLst>
            </a:custGeom>
            <a:solidFill>
              <a:srgbClr val="D31145"/>
            </a:solidFill>
          </p:spPr>
          <p:txBody>
            <a:bodyPr wrap="square" lIns="0" tIns="0" rIns="0" bIns="0" rtlCol="0"/>
            <a:lstStyle/>
            <a:p>
              <a:endParaRPr/>
            </a:p>
          </p:txBody>
        </p:sp>
        <p:sp>
          <p:nvSpPr>
            <p:cNvPr id="11" name="object 11"/>
            <p:cNvSpPr/>
            <p:nvPr/>
          </p:nvSpPr>
          <p:spPr>
            <a:xfrm>
              <a:off x="1409094" y="6154469"/>
              <a:ext cx="260297" cy="7228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707155" y="6155416"/>
              <a:ext cx="183927" cy="7040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922666" y="6154469"/>
              <a:ext cx="502570" cy="7228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468775" y="6154469"/>
              <a:ext cx="332845" cy="7228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18124" y="5697043"/>
              <a:ext cx="620643" cy="622677"/>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886665" y="5924315"/>
              <a:ext cx="283564" cy="168134"/>
            </a:xfrm>
            <a:prstGeom prst="rect">
              <a:avLst/>
            </a:prstGeom>
            <a:blipFill>
              <a:blip r:embed="rId10" cstate="print"/>
              <a:stretch>
                <a:fillRect/>
              </a:stretch>
            </a:blipFill>
          </p:spPr>
          <p:txBody>
            <a:bodyPr wrap="square" lIns="0" tIns="0" rIns="0" bIns="0" rtlCol="0"/>
            <a:lstStyle/>
            <a:p>
              <a:endParaRPr/>
            </a:p>
          </p:txBody>
        </p:sp>
      </p:grpSp>
      <p:sp>
        <p:nvSpPr>
          <p:cNvPr id="17" name="object 17"/>
          <p:cNvSpPr txBox="1">
            <a:spLocks noGrp="1"/>
          </p:cNvSpPr>
          <p:nvPr>
            <p:ph type="title"/>
          </p:nvPr>
        </p:nvSpPr>
        <p:spPr>
          <a:xfrm>
            <a:off x="6248400" y="1066800"/>
            <a:ext cx="5486400" cy="694229"/>
          </a:xfrm>
          <a:prstGeom prst="rect">
            <a:avLst/>
          </a:prstGeom>
        </p:spPr>
        <p:txBody>
          <a:bodyPr vert="horz" wrap="square" lIns="0" tIns="12700" rIns="0" bIns="0" rtlCol="0">
            <a:spAutoFit/>
          </a:bodyPr>
          <a:lstStyle/>
          <a:p>
            <a:pPr marR="5080" indent="11113" algn="ctr">
              <a:lnSpc>
                <a:spcPct val="123300"/>
              </a:lnSpc>
              <a:spcBef>
                <a:spcPts val="100"/>
              </a:spcBef>
            </a:pPr>
            <a:r>
              <a:rPr lang="en-US" dirty="0" smtClean="0">
                <a:solidFill>
                  <a:srgbClr val="00476D"/>
                </a:solidFill>
                <a:latin typeface="GHEA Grapalat" pitchFamily="50" charset="0"/>
              </a:rPr>
              <a:t>CSO Market Research</a:t>
            </a:r>
            <a:endParaRPr dirty="0">
              <a:latin typeface="GHEA Grapalat" pitchFamily="50" charset="0"/>
            </a:endParaRPr>
          </a:p>
        </p:txBody>
      </p:sp>
      <p:sp>
        <p:nvSpPr>
          <p:cNvPr id="18" name="object 18"/>
          <p:cNvSpPr txBox="1"/>
          <p:nvPr/>
        </p:nvSpPr>
        <p:spPr>
          <a:xfrm>
            <a:off x="7696200" y="1752600"/>
            <a:ext cx="3200400" cy="613373"/>
          </a:xfrm>
          <a:prstGeom prst="rect">
            <a:avLst/>
          </a:prstGeom>
        </p:spPr>
        <p:txBody>
          <a:bodyPr vert="horz" wrap="square" lIns="0" tIns="82550" rIns="0" bIns="0" rtlCol="0">
            <a:spAutoFit/>
          </a:bodyPr>
          <a:lstStyle/>
          <a:p>
            <a:pPr marL="12700" marR="5080" indent="11113" algn="ctr">
              <a:lnSpc>
                <a:spcPct val="123300"/>
              </a:lnSpc>
              <a:spcBef>
                <a:spcPts val="100"/>
              </a:spcBef>
            </a:pPr>
            <a:r>
              <a:rPr lang="en-US" sz="2800" b="1" cap="all" dirty="0" err="1" smtClean="0">
                <a:solidFill>
                  <a:schemeClr val="bg1"/>
                </a:solidFill>
                <a:latin typeface="GHEA Grapalat" pitchFamily="50" charset="0"/>
                <a:ea typeface="+mj-ea"/>
                <a:cs typeface="Times New Roman"/>
              </a:rPr>
              <a:t>Endline</a:t>
            </a:r>
            <a:r>
              <a:rPr lang="en-US" sz="2800" b="1" cap="all" dirty="0" smtClean="0">
                <a:solidFill>
                  <a:schemeClr val="bg1"/>
                </a:solidFill>
                <a:latin typeface="GHEA Grapalat" pitchFamily="50" charset="0"/>
                <a:ea typeface="+mj-ea"/>
                <a:cs typeface="Times New Roman"/>
              </a:rPr>
              <a:t> Study</a:t>
            </a:r>
            <a:endParaRPr sz="2800" b="1" cap="all" dirty="0">
              <a:solidFill>
                <a:schemeClr val="bg1"/>
              </a:solidFill>
              <a:latin typeface="GHEA Grapalat" pitchFamily="50" charset="0"/>
              <a:ea typeface="+mj-ea"/>
              <a:cs typeface="Times New Roman"/>
            </a:endParaRPr>
          </a:p>
        </p:txBody>
      </p:sp>
      <p:sp>
        <p:nvSpPr>
          <p:cNvPr id="19" name="object 19"/>
          <p:cNvSpPr txBox="1"/>
          <p:nvPr/>
        </p:nvSpPr>
        <p:spPr>
          <a:xfrm>
            <a:off x="6578309" y="4267203"/>
            <a:ext cx="4877435" cy="1159292"/>
          </a:xfrm>
          <a:prstGeom prst="rect">
            <a:avLst/>
          </a:prstGeom>
          <a:solidFill>
            <a:srgbClr val="FFCB04"/>
          </a:solidFill>
        </p:spPr>
        <p:txBody>
          <a:bodyPr vert="horz" wrap="square" lIns="0" tIns="172720" rIns="0" bIns="0" rtlCol="0">
            <a:spAutoFit/>
          </a:bodyPr>
          <a:lstStyle/>
          <a:p>
            <a:pPr marL="115888" marR="198755"/>
            <a:r>
              <a:rPr lang="ru-RU" sz="2800" b="1" dirty="0" smtClean="0">
                <a:solidFill>
                  <a:schemeClr val="bg1"/>
                </a:solidFill>
                <a:latin typeface="GHEA Grapalat" pitchFamily="50" charset="0"/>
                <a:ea typeface="+mj-ea"/>
                <a:cs typeface="Times New Roman"/>
              </a:rPr>
              <a:t> </a:t>
            </a:r>
            <a:r>
              <a:rPr lang="en-US" sz="2800" b="1" dirty="0" smtClean="0">
                <a:solidFill>
                  <a:schemeClr val="bg1"/>
                </a:solidFill>
                <a:latin typeface="GHEA Grapalat" pitchFamily="50" charset="0"/>
                <a:ea typeface="+mj-ea"/>
                <a:cs typeface="Times New Roman"/>
              </a:rPr>
              <a:t>CSO </a:t>
            </a:r>
            <a:r>
              <a:rPr lang="en-US" sz="2800" b="1" dirty="0" err="1">
                <a:solidFill>
                  <a:schemeClr val="bg1"/>
                </a:solidFill>
                <a:latin typeface="GHEA Grapalat" pitchFamily="50" charset="0"/>
                <a:ea typeface="+mj-ea"/>
                <a:cs typeface="Times New Roman"/>
              </a:rPr>
              <a:t>DePo</a:t>
            </a:r>
            <a:r>
              <a:rPr lang="en-US" sz="2800" b="1" dirty="0">
                <a:solidFill>
                  <a:schemeClr val="bg1"/>
                </a:solidFill>
                <a:latin typeface="GHEA Grapalat" pitchFamily="50" charset="0"/>
                <a:ea typeface="+mj-ea"/>
                <a:cs typeface="Times New Roman"/>
              </a:rPr>
              <a:t>: CSO </a:t>
            </a:r>
            <a:r>
              <a:rPr lang="ru-RU" sz="2800" b="1" dirty="0" smtClean="0">
                <a:solidFill>
                  <a:schemeClr val="bg1"/>
                </a:solidFill>
                <a:latin typeface="GHEA Grapalat" pitchFamily="50" charset="0"/>
                <a:ea typeface="+mj-ea"/>
                <a:cs typeface="Times New Roman"/>
              </a:rPr>
              <a:t> </a:t>
            </a:r>
          </a:p>
          <a:p>
            <a:pPr marL="115888" marR="198755"/>
            <a:r>
              <a:rPr lang="ru-RU" sz="2800" b="1" dirty="0" smtClean="0">
                <a:solidFill>
                  <a:schemeClr val="bg1"/>
                </a:solidFill>
                <a:latin typeface="GHEA Grapalat" pitchFamily="50" charset="0"/>
                <a:ea typeface="+mj-ea"/>
                <a:cs typeface="Times New Roman"/>
              </a:rPr>
              <a:t> </a:t>
            </a:r>
            <a:r>
              <a:rPr lang="en-US" sz="2800" b="1" dirty="0" smtClean="0">
                <a:solidFill>
                  <a:schemeClr val="bg1"/>
                </a:solidFill>
                <a:latin typeface="GHEA Grapalat" pitchFamily="50" charset="0"/>
                <a:ea typeface="+mj-ea"/>
                <a:cs typeface="Times New Roman"/>
              </a:rPr>
              <a:t>Development Program</a:t>
            </a:r>
            <a:endParaRPr lang="ru-RU" sz="2800" b="1" dirty="0" smtClean="0">
              <a:solidFill>
                <a:schemeClr val="bg1"/>
              </a:solidFill>
              <a:latin typeface="GHEA Grapalat" pitchFamily="50" charset="0"/>
              <a:ea typeface="+mj-ea"/>
              <a:cs typeface="Times New Roman"/>
            </a:endParaRPr>
          </a:p>
          <a:p>
            <a:pPr marL="115888" marR="198755"/>
            <a:endParaRPr sz="800" b="1" dirty="0">
              <a:solidFill>
                <a:schemeClr val="bg1"/>
              </a:solidFill>
              <a:latin typeface="GHEA Grapalat" pitchFamily="50" charset="0"/>
              <a:ea typeface="+mj-ea"/>
              <a:cs typeface="Times New Roman"/>
            </a:endParaRPr>
          </a:p>
        </p:txBody>
      </p:sp>
    </p:spTree>
    <p:extLst>
      <p:ext uri="{BB962C8B-B14F-4D97-AF65-F5344CB8AC3E}">
        <p14:creationId xmlns:p14="http://schemas.microsoft.com/office/powerpoint/2010/main" val="3612704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2514600"/>
            <a:ext cx="3733798" cy="327025"/>
          </a:xfrm>
          <a:custGeom>
            <a:avLst/>
            <a:gdLst/>
            <a:ahLst/>
            <a:cxnLst/>
            <a:rect l="l" t="t" r="r" b="b"/>
            <a:pathLst>
              <a:path w="2792095" h="327025">
                <a:moveTo>
                  <a:pt x="2791555" y="0"/>
                </a:moveTo>
                <a:lnTo>
                  <a:pt x="0" y="0"/>
                </a:lnTo>
                <a:lnTo>
                  <a:pt x="0" y="327031"/>
                </a:lnTo>
                <a:lnTo>
                  <a:pt x="2791555" y="327031"/>
                </a:lnTo>
                <a:lnTo>
                  <a:pt x="2791555" y="0"/>
                </a:lnTo>
                <a:close/>
              </a:path>
            </a:pathLst>
          </a:custGeom>
          <a:solidFill>
            <a:srgbClr val="FFCB04"/>
          </a:solidFill>
        </p:spPr>
        <p:txBody>
          <a:bodyPr wrap="square" lIns="0" tIns="0" rIns="0" bIns="0" rtlCol="0"/>
          <a:lstStyle/>
          <a:p>
            <a:endParaRPr/>
          </a:p>
        </p:txBody>
      </p:sp>
      <p:sp>
        <p:nvSpPr>
          <p:cNvPr id="3" name="object 3"/>
          <p:cNvSpPr txBox="1"/>
          <p:nvPr/>
        </p:nvSpPr>
        <p:spPr>
          <a:xfrm>
            <a:off x="985006" y="4917585"/>
            <a:ext cx="5034794" cy="1486176"/>
          </a:xfrm>
          <a:prstGeom prst="rect">
            <a:avLst/>
          </a:prstGeom>
        </p:spPr>
        <p:txBody>
          <a:bodyPr vert="horz" wrap="square" lIns="0" tIns="12700" rIns="0" bIns="0" rtlCol="0">
            <a:spAutoFit/>
          </a:bodyPr>
          <a:lstStyle/>
          <a:p>
            <a:pPr marL="12700" marR="5080">
              <a:lnSpc>
                <a:spcPct val="111800"/>
              </a:lnSpc>
              <a:spcBef>
                <a:spcPts val="100"/>
              </a:spcBef>
            </a:pPr>
            <a:r>
              <a:rPr lang="en-US" sz="1400" dirty="0" smtClean="0">
                <a:solidFill>
                  <a:srgbClr val="231F20"/>
                </a:solidFill>
                <a:latin typeface="GHEA Grapalat" pitchFamily="50" charset="0"/>
                <a:cs typeface="Arial"/>
              </a:rPr>
              <a:t>The interviewer has presented the officials with a list of services, composed on the basis of a survey by CRRC-Armenia among 112 CSOs in the spring of 2019. </a:t>
            </a:r>
          </a:p>
          <a:p>
            <a:pPr marL="12700" marR="5080">
              <a:lnSpc>
                <a:spcPct val="111800"/>
              </a:lnSpc>
              <a:spcBef>
                <a:spcPts val="100"/>
              </a:spcBef>
            </a:pPr>
            <a:endParaRPr lang="en-US" sz="1400" dirty="0">
              <a:solidFill>
                <a:srgbClr val="231F20"/>
              </a:solidFill>
              <a:latin typeface="GHEA Grapalat" pitchFamily="50" charset="0"/>
              <a:cs typeface="Arial"/>
            </a:endParaRPr>
          </a:p>
          <a:p>
            <a:pPr marL="12700" marR="5080">
              <a:lnSpc>
                <a:spcPct val="111800"/>
              </a:lnSpc>
              <a:spcBef>
                <a:spcPts val="100"/>
              </a:spcBef>
            </a:pPr>
            <a:r>
              <a:rPr lang="en-US" sz="1400" dirty="0" smtClean="0">
                <a:solidFill>
                  <a:srgbClr val="231F20"/>
                </a:solidFill>
                <a:latin typeface="GHEA Grapalat" pitchFamily="50" charset="0"/>
                <a:cs typeface="Arial"/>
              </a:rPr>
              <a:t>The list is inclusive of all services that surveyed CSOs are ready to provide to state bodies on a paid/non-paid basis. </a:t>
            </a:r>
            <a:endParaRPr sz="1400" dirty="0">
              <a:latin typeface="GHEA Grapalat" pitchFamily="50" charset="0"/>
              <a:cs typeface="Arial"/>
            </a:endParaRPr>
          </a:p>
        </p:txBody>
      </p:sp>
      <p:sp>
        <p:nvSpPr>
          <p:cNvPr id="4" name="object 4"/>
          <p:cNvSpPr txBox="1"/>
          <p:nvPr/>
        </p:nvSpPr>
        <p:spPr>
          <a:xfrm>
            <a:off x="6275949" y="4917585"/>
            <a:ext cx="5169535" cy="1486176"/>
          </a:xfrm>
          <a:prstGeom prst="rect">
            <a:avLst/>
          </a:prstGeom>
        </p:spPr>
        <p:txBody>
          <a:bodyPr vert="horz" wrap="square" lIns="0" tIns="12700" rIns="0" bIns="0" rtlCol="0">
            <a:spAutoFit/>
          </a:bodyPr>
          <a:lstStyle/>
          <a:p>
            <a:pPr marL="12700" marR="492125">
              <a:lnSpc>
                <a:spcPct val="111800"/>
              </a:lnSpc>
              <a:spcBef>
                <a:spcPts val="100"/>
              </a:spcBef>
            </a:pPr>
            <a:r>
              <a:rPr lang="en-US" sz="1400" dirty="0" smtClean="0">
                <a:solidFill>
                  <a:srgbClr val="231F20"/>
                </a:solidFill>
                <a:latin typeface="GHEA Grapalat" pitchFamily="50" charset="0"/>
                <a:cs typeface="Arial"/>
              </a:rPr>
              <a:t>The interviewer requested to mark in front of those services in the list that the department would be interested in receiving. </a:t>
            </a:r>
          </a:p>
          <a:p>
            <a:pPr marL="12700" marR="492125">
              <a:lnSpc>
                <a:spcPct val="111800"/>
              </a:lnSpc>
              <a:spcBef>
                <a:spcPts val="100"/>
              </a:spcBef>
            </a:pPr>
            <a:endParaRPr lang="en-US" sz="1400" dirty="0">
              <a:solidFill>
                <a:srgbClr val="231F20"/>
              </a:solidFill>
              <a:latin typeface="GHEA Grapalat" pitchFamily="50" charset="0"/>
              <a:cs typeface="Arial"/>
            </a:endParaRPr>
          </a:p>
          <a:p>
            <a:pPr marL="12700" marR="492125">
              <a:lnSpc>
                <a:spcPct val="111800"/>
              </a:lnSpc>
              <a:spcBef>
                <a:spcPts val="100"/>
              </a:spcBef>
            </a:pPr>
            <a:r>
              <a:rPr lang="en-US" sz="1400" dirty="0" smtClean="0">
                <a:solidFill>
                  <a:srgbClr val="231F20"/>
                </a:solidFill>
                <a:latin typeface="GHEA Grapalat" pitchFamily="50" charset="0"/>
                <a:cs typeface="Arial"/>
              </a:rPr>
              <a:t>The list of services that representatives of state bodies have found necessary for their departments is presented below. </a:t>
            </a:r>
            <a:endParaRPr sz="1400" dirty="0">
              <a:latin typeface="GHEA Grapalat" pitchFamily="50" charset="0"/>
              <a:cs typeface="Arial"/>
            </a:endParaRPr>
          </a:p>
        </p:txBody>
      </p:sp>
      <p:sp>
        <p:nvSpPr>
          <p:cNvPr id="5" name="object 5"/>
          <p:cNvSpPr txBox="1">
            <a:spLocks noGrp="1"/>
          </p:cNvSpPr>
          <p:nvPr>
            <p:ph type="title"/>
          </p:nvPr>
        </p:nvSpPr>
        <p:spPr>
          <a:xfrm>
            <a:off x="728358" y="355130"/>
            <a:ext cx="5547591" cy="289823"/>
          </a:xfrm>
          <a:prstGeom prst="rect">
            <a:avLst/>
          </a:prstGeom>
        </p:spPr>
        <p:txBody>
          <a:bodyPr vert="horz" wrap="square" lIns="0" tIns="12700" rIns="0" bIns="0" rtlCol="0">
            <a:spAutoFit/>
          </a:bodyPr>
          <a:lstStyle/>
          <a:p>
            <a:pPr marL="12700">
              <a:lnSpc>
                <a:spcPct val="100000"/>
              </a:lnSpc>
              <a:spcBef>
                <a:spcPts val="100"/>
              </a:spcBef>
            </a:pPr>
            <a:r>
              <a:rPr lang="en-US" sz="1800" dirty="0" smtClean="0">
                <a:latin typeface="GHEA Grapalat" pitchFamily="50" charset="0"/>
              </a:rPr>
              <a:t>THE AIM OF THIS SECTION OF THE RESEARCH IS:</a:t>
            </a:r>
            <a:endParaRPr sz="1800" dirty="0">
              <a:latin typeface="GHEA Grapalat" pitchFamily="50" charset="0"/>
            </a:endParaRPr>
          </a:p>
        </p:txBody>
      </p:sp>
      <p:sp>
        <p:nvSpPr>
          <p:cNvPr id="6" name="object 6"/>
          <p:cNvSpPr/>
          <p:nvPr/>
        </p:nvSpPr>
        <p:spPr>
          <a:xfrm>
            <a:off x="6635833" y="1086519"/>
            <a:ext cx="755651" cy="881380"/>
          </a:xfrm>
          <a:custGeom>
            <a:avLst/>
            <a:gdLst/>
            <a:ahLst/>
            <a:cxnLst/>
            <a:rect l="l" t="t" r="r" b="b"/>
            <a:pathLst>
              <a:path w="755650" h="881380">
                <a:moveTo>
                  <a:pt x="383830" y="0"/>
                </a:moveTo>
                <a:lnTo>
                  <a:pt x="332205" y="2164"/>
                </a:lnTo>
                <a:lnTo>
                  <a:pt x="283466" y="8641"/>
                </a:lnTo>
                <a:lnTo>
                  <a:pt x="237716" y="19405"/>
                </a:lnTo>
                <a:lnTo>
                  <a:pt x="195060" y="34431"/>
                </a:lnTo>
                <a:lnTo>
                  <a:pt x="155601" y="53694"/>
                </a:lnTo>
                <a:lnTo>
                  <a:pt x="110781" y="83106"/>
                </a:lnTo>
                <a:lnTo>
                  <a:pt x="71539" y="117539"/>
                </a:lnTo>
                <a:lnTo>
                  <a:pt x="38000" y="156864"/>
                </a:lnTo>
                <a:lnTo>
                  <a:pt x="10288" y="200952"/>
                </a:lnTo>
                <a:lnTo>
                  <a:pt x="0" y="220254"/>
                </a:lnTo>
                <a:lnTo>
                  <a:pt x="247257" y="343900"/>
                </a:lnTo>
                <a:lnTo>
                  <a:pt x="256679" y="324472"/>
                </a:lnTo>
                <a:lnTo>
                  <a:pt x="264891" y="309971"/>
                </a:lnTo>
                <a:lnTo>
                  <a:pt x="298897" y="277200"/>
                </a:lnTo>
                <a:lnTo>
                  <a:pt x="342513" y="261435"/>
                </a:lnTo>
                <a:lnTo>
                  <a:pt x="358076" y="260399"/>
                </a:lnTo>
                <a:lnTo>
                  <a:pt x="372486" y="261157"/>
                </a:lnTo>
                <a:lnTo>
                  <a:pt x="409267" y="278409"/>
                </a:lnTo>
                <a:lnTo>
                  <a:pt x="416372" y="303476"/>
                </a:lnTo>
                <a:lnTo>
                  <a:pt x="415702" y="313346"/>
                </a:lnTo>
                <a:lnTo>
                  <a:pt x="398593" y="356175"/>
                </a:lnTo>
                <a:lnTo>
                  <a:pt x="358814" y="400201"/>
                </a:lnTo>
                <a:lnTo>
                  <a:pt x="55778" y="680500"/>
                </a:lnTo>
                <a:lnTo>
                  <a:pt x="55778" y="880894"/>
                </a:lnTo>
                <a:lnTo>
                  <a:pt x="755206" y="880894"/>
                </a:lnTo>
                <a:lnTo>
                  <a:pt x="755206" y="624013"/>
                </a:lnTo>
                <a:lnTo>
                  <a:pt x="512700" y="624013"/>
                </a:lnTo>
                <a:lnTo>
                  <a:pt x="588952" y="554619"/>
                </a:lnTo>
                <a:lnTo>
                  <a:pt x="628761" y="516554"/>
                </a:lnTo>
                <a:lnTo>
                  <a:pt x="661347" y="480602"/>
                </a:lnTo>
                <a:lnTo>
                  <a:pt x="686913" y="446514"/>
                </a:lnTo>
                <a:lnTo>
                  <a:pt x="719106" y="381739"/>
                </a:lnTo>
                <a:lnTo>
                  <a:pt x="734546" y="313455"/>
                </a:lnTo>
                <a:lnTo>
                  <a:pt x="736486" y="277707"/>
                </a:lnTo>
                <a:lnTo>
                  <a:pt x="733579" y="237489"/>
                </a:lnTo>
                <a:lnTo>
                  <a:pt x="724885" y="199481"/>
                </a:lnTo>
                <a:lnTo>
                  <a:pt x="710448" y="163814"/>
                </a:lnTo>
                <a:lnTo>
                  <a:pt x="690309" y="130619"/>
                </a:lnTo>
                <a:lnTo>
                  <a:pt x="665340" y="100838"/>
                </a:lnTo>
                <a:lnTo>
                  <a:pt x="635926" y="74631"/>
                </a:lnTo>
                <a:lnTo>
                  <a:pt x="602178" y="52084"/>
                </a:lnTo>
                <a:lnTo>
                  <a:pt x="564208" y="33285"/>
                </a:lnTo>
                <a:lnTo>
                  <a:pt x="523397" y="18767"/>
                </a:lnTo>
                <a:lnTo>
                  <a:pt x="479626" y="8360"/>
                </a:lnTo>
                <a:lnTo>
                  <a:pt x="433052" y="2095"/>
                </a:lnTo>
                <a:lnTo>
                  <a:pt x="383830" y="0"/>
                </a:lnTo>
                <a:close/>
              </a:path>
            </a:pathLst>
          </a:custGeom>
          <a:solidFill>
            <a:srgbClr val="56C5D0"/>
          </a:solidFill>
        </p:spPr>
        <p:txBody>
          <a:bodyPr wrap="square" lIns="0" tIns="0" rIns="0" bIns="0" rtlCol="0"/>
          <a:lstStyle/>
          <a:p>
            <a:endParaRPr/>
          </a:p>
        </p:txBody>
      </p:sp>
      <p:sp>
        <p:nvSpPr>
          <p:cNvPr id="7" name="object 7"/>
          <p:cNvSpPr/>
          <p:nvPr/>
        </p:nvSpPr>
        <p:spPr>
          <a:xfrm>
            <a:off x="6606727" y="1065209"/>
            <a:ext cx="805815" cy="923925"/>
          </a:xfrm>
          <a:custGeom>
            <a:avLst/>
            <a:gdLst/>
            <a:ahLst/>
            <a:cxnLst/>
            <a:rect l="l" t="t" r="r" b="b"/>
            <a:pathLst>
              <a:path w="805815" h="923925">
                <a:moveTo>
                  <a:pt x="463268" y="303023"/>
                </a:moveTo>
                <a:lnTo>
                  <a:pt x="387198" y="303023"/>
                </a:lnTo>
                <a:lnTo>
                  <a:pt x="397720" y="303494"/>
                </a:lnTo>
                <a:lnTo>
                  <a:pt x="406680" y="304878"/>
                </a:lnTo>
                <a:lnTo>
                  <a:pt x="413880" y="307131"/>
                </a:lnTo>
                <a:lnTo>
                  <a:pt x="419122" y="310208"/>
                </a:lnTo>
                <a:lnTo>
                  <a:pt x="424167" y="314402"/>
                </a:lnTo>
                <a:lnTo>
                  <a:pt x="424167" y="324788"/>
                </a:lnTo>
                <a:lnTo>
                  <a:pt x="411684" y="363068"/>
                </a:lnTo>
                <a:lnTo>
                  <a:pt x="373226" y="406083"/>
                </a:lnTo>
                <a:lnTo>
                  <a:pt x="63562" y="692492"/>
                </a:lnTo>
                <a:lnTo>
                  <a:pt x="63562" y="923518"/>
                </a:lnTo>
                <a:lnTo>
                  <a:pt x="805623" y="923518"/>
                </a:lnTo>
                <a:lnTo>
                  <a:pt x="805623" y="880883"/>
                </a:lnTo>
                <a:lnTo>
                  <a:pt x="106207" y="880883"/>
                </a:lnTo>
                <a:lnTo>
                  <a:pt x="106207" y="711136"/>
                </a:lnTo>
                <a:lnTo>
                  <a:pt x="402398" y="437173"/>
                </a:lnTo>
                <a:lnTo>
                  <a:pt x="434590" y="403523"/>
                </a:lnTo>
                <a:lnTo>
                  <a:pt x="459555" y="362325"/>
                </a:lnTo>
                <a:lnTo>
                  <a:pt x="466787" y="324788"/>
                </a:lnTo>
                <a:lnTo>
                  <a:pt x="465530" y="310694"/>
                </a:lnTo>
                <a:lnTo>
                  <a:pt x="465444" y="310208"/>
                </a:lnTo>
                <a:lnTo>
                  <a:pt x="463268" y="303023"/>
                </a:lnTo>
                <a:close/>
              </a:path>
              <a:path w="805815" h="923925">
                <a:moveTo>
                  <a:pt x="617095" y="42619"/>
                </a:moveTo>
                <a:lnTo>
                  <a:pt x="412937" y="42619"/>
                </a:lnTo>
                <a:lnTo>
                  <a:pt x="460134" y="44598"/>
                </a:lnTo>
                <a:lnTo>
                  <a:pt x="504546" y="50531"/>
                </a:lnTo>
                <a:lnTo>
                  <a:pt x="546179" y="60414"/>
                </a:lnTo>
                <a:lnTo>
                  <a:pt x="585036" y="74242"/>
                </a:lnTo>
                <a:lnTo>
                  <a:pt x="620452" y="91730"/>
                </a:lnTo>
                <a:lnTo>
                  <a:pt x="678996" y="136807"/>
                </a:lnTo>
                <a:lnTo>
                  <a:pt x="720562" y="194762"/>
                </a:lnTo>
                <a:lnTo>
                  <a:pt x="741638" y="262075"/>
                </a:lnTo>
                <a:lnTo>
                  <a:pt x="744272" y="299018"/>
                </a:lnTo>
                <a:lnTo>
                  <a:pt x="742490" y="332172"/>
                </a:lnTo>
                <a:lnTo>
                  <a:pt x="728127" y="395945"/>
                </a:lnTo>
                <a:lnTo>
                  <a:pt x="697828" y="456600"/>
                </a:lnTo>
                <a:lnTo>
                  <a:pt x="673278" y="489129"/>
                </a:lnTo>
                <a:lnTo>
                  <a:pt x="641929" y="523633"/>
                </a:lnTo>
                <a:lnTo>
                  <a:pt x="603782" y="560109"/>
                </a:lnTo>
                <a:lnTo>
                  <a:pt x="486702" y="666636"/>
                </a:lnTo>
                <a:lnTo>
                  <a:pt x="763002" y="666636"/>
                </a:lnTo>
                <a:lnTo>
                  <a:pt x="763002" y="880883"/>
                </a:lnTo>
                <a:lnTo>
                  <a:pt x="805623" y="880883"/>
                </a:lnTo>
                <a:lnTo>
                  <a:pt x="805623" y="624001"/>
                </a:lnTo>
                <a:lnTo>
                  <a:pt x="596912" y="624001"/>
                </a:lnTo>
                <a:lnTo>
                  <a:pt x="632458" y="591626"/>
                </a:lnTo>
                <a:lnTo>
                  <a:pt x="673656" y="552197"/>
                </a:lnTo>
                <a:lnTo>
                  <a:pt x="707503" y="514724"/>
                </a:lnTo>
                <a:lnTo>
                  <a:pt x="734197" y="478965"/>
                </a:lnTo>
                <a:lnTo>
                  <a:pt x="753934" y="444679"/>
                </a:lnTo>
                <a:lnTo>
                  <a:pt x="778619" y="374264"/>
                </a:lnTo>
                <a:lnTo>
                  <a:pt x="786685" y="303023"/>
                </a:lnTo>
                <a:lnTo>
                  <a:pt x="786808" y="297711"/>
                </a:lnTo>
                <a:lnTo>
                  <a:pt x="783743" y="255453"/>
                </a:lnTo>
                <a:lnTo>
                  <a:pt x="774295" y="214248"/>
                </a:lnTo>
                <a:lnTo>
                  <a:pt x="758604" y="175544"/>
                </a:lnTo>
                <a:lnTo>
                  <a:pt x="736715" y="139485"/>
                </a:lnTo>
                <a:lnTo>
                  <a:pt x="709874" y="107430"/>
                </a:lnTo>
                <a:lnTo>
                  <a:pt x="678332" y="79262"/>
                </a:lnTo>
                <a:lnTo>
                  <a:pt x="642210" y="55072"/>
                </a:lnTo>
                <a:lnTo>
                  <a:pt x="617095" y="42619"/>
                </a:lnTo>
                <a:close/>
              </a:path>
              <a:path w="805815" h="923925">
                <a:moveTo>
                  <a:pt x="412937" y="0"/>
                </a:moveTo>
                <a:lnTo>
                  <a:pt x="359102" y="2274"/>
                </a:lnTo>
                <a:lnTo>
                  <a:pt x="308203" y="9080"/>
                </a:lnTo>
                <a:lnTo>
                  <a:pt x="260349" y="20392"/>
                </a:lnTo>
                <a:lnTo>
                  <a:pt x="215646" y="36186"/>
                </a:lnTo>
                <a:lnTo>
                  <a:pt x="174204" y="56437"/>
                </a:lnTo>
                <a:lnTo>
                  <a:pt x="126854" y="87530"/>
                </a:lnTo>
                <a:lnTo>
                  <a:pt x="85379" y="123951"/>
                </a:lnTo>
                <a:lnTo>
                  <a:pt x="49912" y="165562"/>
                </a:lnTo>
                <a:lnTo>
                  <a:pt x="20585" y="212230"/>
                </a:lnTo>
                <a:lnTo>
                  <a:pt x="0" y="250851"/>
                </a:lnTo>
                <a:lnTo>
                  <a:pt x="286167" y="393941"/>
                </a:lnTo>
                <a:lnTo>
                  <a:pt x="304963" y="355067"/>
                </a:lnTo>
                <a:lnTo>
                  <a:pt x="311645" y="343261"/>
                </a:lnTo>
                <a:lnTo>
                  <a:pt x="316834" y="336485"/>
                </a:lnTo>
                <a:lnTo>
                  <a:pt x="266598" y="336485"/>
                </a:lnTo>
                <a:lnTo>
                  <a:pt x="58215" y="232296"/>
                </a:lnTo>
                <a:lnTo>
                  <a:pt x="84327" y="190700"/>
                </a:lnTo>
                <a:lnTo>
                  <a:pt x="115857" y="153712"/>
                </a:lnTo>
                <a:lnTo>
                  <a:pt x="152808" y="121333"/>
                </a:lnTo>
                <a:lnTo>
                  <a:pt x="195185" y="93560"/>
                </a:lnTo>
                <a:lnTo>
                  <a:pt x="232742" y="75226"/>
                </a:lnTo>
                <a:lnTo>
                  <a:pt x="273295" y="60963"/>
                </a:lnTo>
                <a:lnTo>
                  <a:pt x="316845" y="50774"/>
                </a:lnTo>
                <a:lnTo>
                  <a:pt x="363392" y="44658"/>
                </a:lnTo>
                <a:lnTo>
                  <a:pt x="412937" y="42619"/>
                </a:lnTo>
                <a:lnTo>
                  <a:pt x="617095" y="42619"/>
                </a:lnTo>
                <a:lnTo>
                  <a:pt x="601625" y="34949"/>
                </a:lnTo>
                <a:lnTo>
                  <a:pt x="558802" y="19706"/>
                </a:lnTo>
                <a:lnTo>
                  <a:pt x="512972" y="8779"/>
                </a:lnTo>
                <a:lnTo>
                  <a:pt x="464296" y="2200"/>
                </a:lnTo>
                <a:lnTo>
                  <a:pt x="412937" y="0"/>
                </a:lnTo>
                <a:close/>
              </a:path>
              <a:path w="805815" h="923925">
                <a:moveTo>
                  <a:pt x="387198" y="260388"/>
                </a:moveTo>
                <a:lnTo>
                  <a:pt x="333615" y="271585"/>
                </a:lnTo>
                <a:lnTo>
                  <a:pt x="287965" y="304301"/>
                </a:lnTo>
                <a:lnTo>
                  <a:pt x="266598" y="336485"/>
                </a:lnTo>
                <a:lnTo>
                  <a:pt x="316834" y="336485"/>
                </a:lnTo>
                <a:lnTo>
                  <a:pt x="319517" y="332981"/>
                </a:lnTo>
                <a:lnTo>
                  <a:pt x="328644" y="324158"/>
                </a:lnTo>
                <a:lnTo>
                  <a:pt x="362386" y="306416"/>
                </a:lnTo>
                <a:lnTo>
                  <a:pt x="387198" y="303023"/>
                </a:lnTo>
                <a:lnTo>
                  <a:pt x="463268" y="303023"/>
                </a:lnTo>
                <a:lnTo>
                  <a:pt x="461660" y="297711"/>
                </a:lnTo>
                <a:lnTo>
                  <a:pt x="434922" y="269946"/>
                </a:lnTo>
                <a:lnTo>
                  <a:pt x="405370" y="261451"/>
                </a:lnTo>
                <a:lnTo>
                  <a:pt x="387198" y="260388"/>
                </a:lnTo>
                <a:close/>
              </a:path>
            </a:pathLst>
          </a:custGeom>
          <a:solidFill>
            <a:srgbClr val="FFFFFF"/>
          </a:solidFill>
        </p:spPr>
        <p:txBody>
          <a:bodyPr wrap="square" lIns="0" tIns="0" rIns="0" bIns="0" rtlCol="0"/>
          <a:lstStyle/>
          <a:p>
            <a:endParaRPr/>
          </a:p>
        </p:txBody>
      </p:sp>
      <p:sp>
        <p:nvSpPr>
          <p:cNvPr id="8" name="object 8"/>
          <p:cNvSpPr/>
          <p:nvPr/>
        </p:nvSpPr>
        <p:spPr>
          <a:xfrm>
            <a:off x="7544063" y="1065209"/>
            <a:ext cx="344805" cy="360045"/>
          </a:xfrm>
          <a:custGeom>
            <a:avLst/>
            <a:gdLst/>
            <a:ahLst/>
            <a:cxnLst/>
            <a:rect l="l" t="t" r="r" b="b"/>
            <a:pathLst>
              <a:path w="344804" h="360044">
                <a:moveTo>
                  <a:pt x="278536" y="258674"/>
                </a:moveTo>
                <a:lnTo>
                  <a:pt x="207244" y="258674"/>
                </a:lnTo>
                <a:lnTo>
                  <a:pt x="308537" y="360003"/>
                </a:lnTo>
                <a:lnTo>
                  <a:pt x="344195" y="324317"/>
                </a:lnTo>
                <a:lnTo>
                  <a:pt x="278536" y="258674"/>
                </a:lnTo>
                <a:close/>
              </a:path>
              <a:path w="344804" h="360044">
                <a:moveTo>
                  <a:pt x="138700" y="0"/>
                </a:moveTo>
                <a:lnTo>
                  <a:pt x="94898" y="7084"/>
                </a:lnTo>
                <a:lnTo>
                  <a:pt x="56828" y="26802"/>
                </a:lnTo>
                <a:lnTo>
                  <a:pt x="26789" y="56855"/>
                </a:lnTo>
                <a:lnTo>
                  <a:pt x="7080" y="94942"/>
                </a:lnTo>
                <a:lnTo>
                  <a:pt x="0" y="138761"/>
                </a:lnTo>
                <a:lnTo>
                  <a:pt x="7080" y="182581"/>
                </a:lnTo>
                <a:lnTo>
                  <a:pt x="26789" y="220668"/>
                </a:lnTo>
                <a:lnTo>
                  <a:pt x="56828" y="250721"/>
                </a:lnTo>
                <a:lnTo>
                  <a:pt x="94898" y="270440"/>
                </a:lnTo>
                <a:lnTo>
                  <a:pt x="138700" y="277524"/>
                </a:lnTo>
                <a:lnTo>
                  <a:pt x="157132" y="276217"/>
                </a:lnTo>
                <a:lnTo>
                  <a:pt x="174755" y="272469"/>
                </a:lnTo>
                <a:lnTo>
                  <a:pt x="191487" y="266535"/>
                </a:lnTo>
                <a:lnTo>
                  <a:pt x="207244" y="258674"/>
                </a:lnTo>
                <a:lnTo>
                  <a:pt x="278536" y="258674"/>
                </a:lnTo>
                <a:lnTo>
                  <a:pt x="246898" y="227044"/>
                </a:lnTo>
                <a:lnTo>
                  <a:pt x="138700" y="227044"/>
                </a:lnTo>
                <a:lnTo>
                  <a:pt x="104396" y="220092"/>
                </a:lnTo>
                <a:lnTo>
                  <a:pt x="76341" y="201148"/>
                </a:lnTo>
                <a:lnTo>
                  <a:pt x="57403" y="173081"/>
                </a:lnTo>
                <a:lnTo>
                  <a:pt x="50453" y="138761"/>
                </a:lnTo>
                <a:lnTo>
                  <a:pt x="57403" y="104427"/>
                </a:lnTo>
                <a:lnTo>
                  <a:pt x="76341" y="76353"/>
                </a:lnTo>
                <a:lnTo>
                  <a:pt x="104396" y="57407"/>
                </a:lnTo>
                <a:lnTo>
                  <a:pt x="138700" y="50454"/>
                </a:lnTo>
                <a:lnTo>
                  <a:pt x="244272" y="50454"/>
                </a:lnTo>
                <a:lnTo>
                  <a:pt x="220615" y="26802"/>
                </a:lnTo>
                <a:lnTo>
                  <a:pt x="182522" y="7084"/>
                </a:lnTo>
                <a:lnTo>
                  <a:pt x="138700" y="0"/>
                </a:lnTo>
                <a:close/>
              </a:path>
              <a:path w="344804" h="360044">
                <a:moveTo>
                  <a:pt x="244272" y="50454"/>
                </a:moveTo>
                <a:lnTo>
                  <a:pt x="138700" y="50454"/>
                </a:lnTo>
                <a:lnTo>
                  <a:pt x="173055" y="57407"/>
                </a:lnTo>
                <a:lnTo>
                  <a:pt x="201137" y="76353"/>
                </a:lnTo>
                <a:lnTo>
                  <a:pt x="220085" y="104427"/>
                </a:lnTo>
                <a:lnTo>
                  <a:pt x="227037" y="138761"/>
                </a:lnTo>
                <a:lnTo>
                  <a:pt x="220085" y="173081"/>
                </a:lnTo>
                <a:lnTo>
                  <a:pt x="201137" y="201148"/>
                </a:lnTo>
                <a:lnTo>
                  <a:pt x="173055" y="220092"/>
                </a:lnTo>
                <a:lnTo>
                  <a:pt x="138700" y="227044"/>
                </a:lnTo>
                <a:lnTo>
                  <a:pt x="246898" y="227044"/>
                </a:lnTo>
                <a:lnTo>
                  <a:pt x="245800" y="225946"/>
                </a:lnTo>
                <a:lnTo>
                  <a:pt x="258972" y="206899"/>
                </a:lnTo>
                <a:lnTo>
                  <a:pt x="268951" y="185828"/>
                </a:lnTo>
                <a:lnTo>
                  <a:pt x="275276" y="163020"/>
                </a:lnTo>
                <a:lnTo>
                  <a:pt x="277487" y="138761"/>
                </a:lnTo>
                <a:lnTo>
                  <a:pt x="270400" y="94942"/>
                </a:lnTo>
                <a:lnTo>
                  <a:pt x="250675" y="56855"/>
                </a:lnTo>
                <a:lnTo>
                  <a:pt x="244272" y="50454"/>
                </a:lnTo>
                <a:close/>
              </a:path>
            </a:pathLst>
          </a:custGeom>
          <a:solidFill>
            <a:srgbClr val="FFCB04"/>
          </a:solidFill>
        </p:spPr>
        <p:txBody>
          <a:bodyPr wrap="square" lIns="0" tIns="0" rIns="0" bIns="0" rtlCol="0"/>
          <a:lstStyle/>
          <a:p>
            <a:endParaRPr/>
          </a:p>
        </p:txBody>
      </p:sp>
      <p:sp>
        <p:nvSpPr>
          <p:cNvPr id="9" name="object 9"/>
          <p:cNvSpPr/>
          <p:nvPr/>
        </p:nvSpPr>
        <p:spPr>
          <a:xfrm>
            <a:off x="1417187" y="1337306"/>
            <a:ext cx="297815" cy="21590"/>
          </a:xfrm>
          <a:custGeom>
            <a:avLst/>
            <a:gdLst/>
            <a:ahLst/>
            <a:cxnLst/>
            <a:rect l="l" t="t" r="r" b="b"/>
            <a:pathLst>
              <a:path w="297814" h="21590">
                <a:moveTo>
                  <a:pt x="0" y="21590"/>
                </a:moveTo>
                <a:lnTo>
                  <a:pt x="297623" y="21590"/>
                </a:lnTo>
                <a:lnTo>
                  <a:pt x="297623" y="0"/>
                </a:lnTo>
                <a:lnTo>
                  <a:pt x="0" y="0"/>
                </a:lnTo>
                <a:lnTo>
                  <a:pt x="0" y="21590"/>
                </a:lnTo>
                <a:close/>
              </a:path>
            </a:pathLst>
          </a:custGeom>
          <a:solidFill>
            <a:srgbClr val="00476D"/>
          </a:solidFill>
        </p:spPr>
        <p:txBody>
          <a:bodyPr wrap="square" lIns="0" tIns="0" rIns="0" bIns="0" rtlCol="0"/>
          <a:lstStyle/>
          <a:p>
            <a:endParaRPr/>
          </a:p>
        </p:txBody>
      </p:sp>
      <p:sp>
        <p:nvSpPr>
          <p:cNvPr id="10" name="object 10"/>
          <p:cNvSpPr/>
          <p:nvPr/>
        </p:nvSpPr>
        <p:spPr>
          <a:xfrm>
            <a:off x="1417187" y="1358896"/>
            <a:ext cx="297815" cy="568960"/>
          </a:xfrm>
          <a:custGeom>
            <a:avLst/>
            <a:gdLst/>
            <a:ahLst/>
            <a:cxnLst/>
            <a:rect l="l" t="t" r="r" b="b"/>
            <a:pathLst>
              <a:path w="297814" h="568960">
                <a:moveTo>
                  <a:pt x="0" y="568959"/>
                </a:moveTo>
                <a:lnTo>
                  <a:pt x="297623" y="568959"/>
                </a:lnTo>
                <a:lnTo>
                  <a:pt x="297623" y="0"/>
                </a:lnTo>
                <a:lnTo>
                  <a:pt x="0" y="0"/>
                </a:lnTo>
                <a:lnTo>
                  <a:pt x="0" y="568959"/>
                </a:lnTo>
                <a:close/>
              </a:path>
            </a:pathLst>
          </a:custGeom>
          <a:solidFill>
            <a:srgbClr val="00476D"/>
          </a:solidFill>
        </p:spPr>
        <p:txBody>
          <a:bodyPr wrap="square" lIns="0" tIns="0" rIns="0" bIns="0" rtlCol="0"/>
          <a:lstStyle/>
          <a:p>
            <a:endParaRPr/>
          </a:p>
        </p:txBody>
      </p:sp>
      <p:sp>
        <p:nvSpPr>
          <p:cNvPr id="11" name="object 11"/>
          <p:cNvSpPr/>
          <p:nvPr/>
        </p:nvSpPr>
        <p:spPr>
          <a:xfrm>
            <a:off x="1276693" y="1315716"/>
            <a:ext cx="438151" cy="21590"/>
          </a:xfrm>
          <a:custGeom>
            <a:avLst/>
            <a:gdLst/>
            <a:ahLst/>
            <a:cxnLst/>
            <a:rect l="l" t="t" r="r" b="b"/>
            <a:pathLst>
              <a:path w="438150" h="21590">
                <a:moveTo>
                  <a:pt x="0" y="21589"/>
                </a:moveTo>
                <a:lnTo>
                  <a:pt x="438116" y="21589"/>
                </a:lnTo>
                <a:lnTo>
                  <a:pt x="438116" y="0"/>
                </a:lnTo>
                <a:lnTo>
                  <a:pt x="0" y="0"/>
                </a:lnTo>
                <a:lnTo>
                  <a:pt x="0" y="21589"/>
                </a:lnTo>
                <a:close/>
              </a:path>
            </a:pathLst>
          </a:custGeom>
          <a:solidFill>
            <a:srgbClr val="00476D"/>
          </a:solidFill>
        </p:spPr>
        <p:txBody>
          <a:bodyPr wrap="square" lIns="0" tIns="0" rIns="0" bIns="0" rtlCol="0"/>
          <a:lstStyle/>
          <a:p>
            <a:endParaRPr/>
          </a:p>
        </p:txBody>
      </p:sp>
      <p:sp>
        <p:nvSpPr>
          <p:cNvPr id="12" name="object 12"/>
          <p:cNvSpPr/>
          <p:nvPr/>
        </p:nvSpPr>
        <p:spPr>
          <a:xfrm>
            <a:off x="1276693" y="1107438"/>
            <a:ext cx="438151" cy="208279"/>
          </a:xfrm>
          <a:custGeom>
            <a:avLst/>
            <a:gdLst/>
            <a:ahLst/>
            <a:cxnLst/>
            <a:rect l="l" t="t" r="r" b="b"/>
            <a:pathLst>
              <a:path w="438150" h="208280">
                <a:moveTo>
                  <a:pt x="0" y="208279"/>
                </a:moveTo>
                <a:lnTo>
                  <a:pt x="438116" y="208279"/>
                </a:lnTo>
                <a:lnTo>
                  <a:pt x="438116" y="0"/>
                </a:lnTo>
                <a:lnTo>
                  <a:pt x="0" y="0"/>
                </a:lnTo>
                <a:lnTo>
                  <a:pt x="0" y="208279"/>
                </a:lnTo>
                <a:close/>
              </a:path>
            </a:pathLst>
          </a:custGeom>
          <a:solidFill>
            <a:srgbClr val="00476D"/>
          </a:solidFill>
        </p:spPr>
        <p:txBody>
          <a:bodyPr wrap="square" lIns="0" tIns="0" rIns="0" bIns="0" rtlCol="0"/>
          <a:lstStyle/>
          <a:p>
            <a:endParaRPr/>
          </a:p>
        </p:txBody>
      </p:sp>
      <p:sp>
        <p:nvSpPr>
          <p:cNvPr id="13" name="object 13"/>
          <p:cNvSpPr/>
          <p:nvPr/>
        </p:nvSpPr>
        <p:spPr>
          <a:xfrm>
            <a:off x="1395871" y="1358896"/>
            <a:ext cx="43180" cy="568960"/>
          </a:xfrm>
          <a:custGeom>
            <a:avLst/>
            <a:gdLst/>
            <a:ahLst/>
            <a:cxnLst/>
            <a:rect l="l" t="t" r="r" b="b"/>
            <a:pathLst>
              <a:path w="43180" h="568960">
                <a:moveTo>
                  <a:pt x="0" y="568959"/>
                </a:moveTo>
                <a:lnTo>
                  <a:pt x="42638" y="568959"/>
                </a:lnTo>
                <a:lnTo>
                  <a:pt x="42638" y="0"/>
                </a:lnTo>
                <a:lnTo>
                  <a:pt x="0" y="0"/>
                </a:lnTo>
                <a:lnTo>
                  <a:pt x="0" y="568959"/>
                </a:lnTo>
                <a:close/>
              </a:path>
            </a:pathLst>
          </a:custGeom>
          <a:solidFill>
            <a:srgbClr val="FFFFFF"/>
          </a:solidFill>
        </p:spPr>
        <p:txBody>
          <a:bodyPr wrap="square" lIns="0" tIns="0" rIns="0" bIns="0" rtlCol="0"/>
          <a:lstStyle/>
          <a:p>
            <a:endParaRPr/>
          </a:p>
        </p:txBody>
      </p:sp>
      <p:sp>
        <p:nvSpPr>
          <p:cNvPr id="14" name="object 14"/>
          <p:cNvSpPr/>
          <p:nvPr/>
        </p:nvSpPr>
        <p:spPr>
          <a:xfrm>
            <a:off x="1255377" y="1315716"/>
            <a:ext cx="183515" cy="43180"/>
          </a:xfrm>
          <a:custGeom>
            <a:avLst/>
            <a:gdLst/>
            <a:ahLst/>
            <a:cxnLst/>
            <a:rect l="l" t="t" r="r" b="b"/>
            <a:pathLst>
              <a:path w="183515" h="43180">
                <a:moveTo>
                  <a:pt x="0" y="43180"/>
                </a:moveTo>
                <a:lnTo>
                  <a:pt x="183132" y="43180"/>
                </a:lnTo>
                <a:lnTo>
                  <a:pt x="183132" y="0"/>
                </a:lnTo>
                <a:lnTo>
                  <a:pt x="0" y="0"/>
                </a:lnTo>
                <a:lnTo>
                  <a:pt x="0" y="43180"/>
                </a:lnTo>
                <a:close/>
              </a:path>
            </a:pathLst>
          </a:custGeom>
          <a:solidFill>
            <a:srgbClr val="FFFFFF"/>
          </a:solidFill>
        </p:spPr>
        <p:txBody>
          <a:bodyPr wrap="square" lIns="0" tIns="0" rIns="0" bIns="0" rtlCol="0"/>
          <a:lstStyle/>
          <a:p>
            <a:endParaRPr/>
          </a:p>
        </p:txBody>
      </p:sp>
      <p:sp>
        <p:nvSpPr>
          <p:cNvPr id="15" name="object 15"/>
          <p:cNvSpPr/>
          <p:nvPr/>
        </p:nvSpPr>
        <p:spPr>
          <a:xfrm>
            <a:off x="1255378" y="1107438"/>
            <a:ext cx="43180" cy="208279"/>
          </a:xfrm>
          <a:custGeom>
            <a:avLst/>
            <a:gdLst/>
            <a:ahLst/>
            <a:cxnLst/>
            <a:rect l="l" t="t" r="r" b="b"/>
            <a:pathLst>
              <a:path w="43180" h="208280">
                <a:moveTo>
                  <a:pt x="0" y="208279"/>
                </a:moveTo>
                <a:lnTo>
                  <a:pt x="42638" y="208279"/>
                </a:lnTo>
                <a:lnTo>
                  <a:pt x="42638" y="0"/>
                </a:lnTo>
                <a:lnTo>
                  <a:pt x="0" y="0"/>
                </a:lnTo>
                <a:lnTo>
                  <a:pt x="0" y="208279"/>
                </a:lnTo>
                <a:close/>
              </a:path>
            </a:pathLst>
          </a:custGeom>
          <a:solidFill>
            <a:srgbClr val="FFFFFF"/>
          </a:solidFill>
        </p:spPr>
        <p:txBody>
          <a:bodyPr wrap="square" lIns="0" tIns="0" rIns="0" bIns="0" rtlCol="0"/>
          <a:lstStyle/>
          <a:p>
            <a:endParaRPr/>
          </a:p>
        </p:txBody>
      </p:sp>
      <p:sp>
        <p:nvSpPr>
          <p:cNvPr id="16" name="object 16"/>
          <p:cNvSpPr/>
          <p:nvPr/>
        </p:nvSpPr>
        <p:spPr>
          <a:xfrm>
            <a:off x="2141781" y="1369439"/>
            <a:ext cx="112395" cy="21590"/>
          </a:xfrm>
          <a:custGeom>
            <a:avLst/>
            <a:gdLst/>
            <a:ahLst/>
            <a:cxnLst/>
            <a:rect l="l" t="t" r="r" b="b"/>
            <a:pathLst>
              <a:path w="112394" h="21590">
                <a:moveTo>
                  <a:pt x="107161" y="0"/>
                </a:moveTo>
                <a:lnTo>
                  <a:pt x="4726" y="0"/>
                </a:lnTo>
                <a:lnTo>
                  <a:pt x="0" y="4737"/>
                </a:lnTo>
                <a:lnTo>
                  <a:pt x="0" y="16243"/>
                </a:lnTo>
                <a:lnTo>
                  <a:pt x="4726" y="20988"/>
                </a:lnTo>
                <a:lnTo>
                  <a:pt x="107161" y="20988"/>
                </a:lnTo>
                <a:lnTo>
                  <a:pt x="111874" y="16243"/>
                </a:lnTo>
                <a:lnTo>
                  <a:pt x="111874" y="4737"/>
                </a:lnTo>
                <a:close/>
              </a:path>
            </a:pathLst>
          </a:custGeom>
          <a:solidFill>
            <a:srgbClr val="FFCB04"/>
          </a:solidFill>
        </p:spPr>
        <p:txBody>
          <a:bodyPr wrap="square" lIns="0" tIns="0" rIns="0" bIns="0" rtlCol="0"/>
          <a:lstStyle/>
          <a:p>
            <a:endParaRPr/>
          </a:p>
        </p:txBody>
      </p:sp>
      <p:sp>
        <p:nvSpPr>
          <p:cNvPr id="17" name="object 17"/>
          <p:cNvSpPr/>
          <p:nvPr/>
        </p:nvSpPr>
        <p:spPr>
          <a:xfrm>
            <a:off x="2160113" y="1404219"/>
            <a:ext cx="78105" cy="21590"/>
          </a:xfrm>
          <a:custGeom>
            <a:avLst/>
            <a:gdLst/>
            <a:ahLst/>
            <a:cxnLst/>
            <a:rect l="l" t="t" r="r" b="b"/>
            <a:pathLst>
              <a:path w="78105" h="21590">
                <a:moveTo>
                  <a:pt x="73080" y="0"/>
                </a:moveTo>
                <a:lnTo>
                  <a:pt x="4719" y="0"/>
                </a:lnTo>
                <a:lnTo>
                  <a:pt x="0" y="4711"/>
                </a:lnTo>
                <a:lnTo>
                  <a:pt x="0" y="16242"/>
                </a:lnTo>
                <a:lnTo>
                  <a:pt x="4719" y="20988"/>
                </a:lnTo>
                <a:lnTo>
                  <a:pt x="73080" y="20988"/>
                </a:lnTo>
                <a:lnTo>
                  <a:pt x="77782" y="16242"/>
                </a:lnTo>
                <a:lnTo>
                  <a:pt x="77782" y="4711"/>
                </a:lnTo>
                <a:close/>
              </a:path>
            </a:pathLst>
          </a:custGeom>
          <a:solidFill>
            <a:srgbClr val="FFCB04"/>
          </a:solidFill>
        </p:spPr>
        <p:txBody>
          <a:bodyPr wrap="square" lIns="0" tIns="0" rIns="0" bIns="0" rtlCol="0"/>
          <a:lstStyle/>
          <a:p>
            <a:endParaRPr/>
          </a:p>
        </p:txBody>
      </p:sp>
      <p:sp>
        <p:nvSpPr>
          <p:cNvPr id="18" name="object 18"/>
          <p:cNvSpPr/>
          <p:nvPr/>
        </p:nvSpPr>
        <p:spPr>
          <a:xfrm>
            <a:off x="2076041" y="1065209"/>
            <a:ext cx="242571" cy="287655"/>
          </a:xfrm>
          <a:custGeom>
            <a:avLst/>
            <a:gdLst/>
            <a:ahLst/>
            <a:cxnLst/>
            <a:rect l="l" t="t" r="r" b="b"/>
            <a:pathLst>
              <a:path w="242569" h="287655">
                <a:moveTo>
                  <a:pt x="121240" y="0"/>
                </a:moveTo>
                <a:lnTo>
                  <a:pt x="74061" y="9534"/>
                </a:lnTo>
                <a:lnTo>
                  <a:pt x="35522" y="35543"/>
                </a:lnTo>
                <a:lnTo>
                  <a:pt x="9532" y="74132"/>
                </a:lnTo>
                <a:lnTo>
                  <a:pt x="0" y="121409"/>
                </a:lnTo>
                <a:lnTo>
                  <a:pt x="2745" y="147138"/>
                </a:lnTo>
                <a:lnTo>
                  <a:pt x="10596" y="170951"/>
                </a:lnTo>
                <a:lnTo>
                  <a:pt x="22972" y="192275"/>
                </a:lnTo>
                <a:lnTo>
                  <a:pt x="39293" y="210535"/>
                </a:lnTo>
                <a:lnTo>
                  <a:pt x="53579" y="226693"/>
                </a:lnTo>
                <a:lnTo>
                  <a:pt x="64136" y="245260"/>
                </a:lnTo>
                <a:lnTo>
                  <a:pt x="70682" y="265634"/>
                </a:lnTo>
                <a:lnTo>
                  <a:pt x="72924" y="287113"/>
                </a:lnTo>
                <a:lnTo>
                  <a:pt x="169498" y="287113"/>
                </a:lnTo>
                <a:lnTo>
                  <a:pt x="178290" y="245325"/>
                </a:lnTo>
                <a:lnTo>
                  <a:pt x="203130" y="210535"/>
                </a:lnTo>
                <a:lnTo>
                  <a:pt x="219524" y="192275"/>
                </a:lnTo>
                <a:lnTo>
                  <a:pt x="230137" y="173995"/>
                </a:lnTo>
                <a:lnTo>
                  <a:pt x="38285" y="173995"/>
                </a:lnTo>
                <a:lnTo>
                  <a:pt x="34670" y="172087"/>
                </a:lnTo>
                <a:lnTo>
                  <a:pt x="32745" y="168652"/>
                </a:lnTo>
                <a:lnTo>
                  <a:pt x="20933" y="131412"/>
                </a:lnTo>
                <a:lnTo>
                  <a:pt x="24214" y="93779"/>
                </a:lnTo>
                <a:lnTo>
                  <a:pt x="41334" y="60126"/>
                </a:lnTo>
                <a:lnTo>
                  <a:pt x="71038" y="34825"/>
                </a:lnTo>
                <a:lnTo>
                  <a:pt x="76226" y="31910"/>
                </a:lnTo>
                <a:lnTo>
                  <a:pt x="201541" y="31910"/>
                </a:lnTo>
                <a:lnTo>
                  <a:pt x="168391" y="9534"/>
                </a:lnTo>
                <a:lnTo>
                  <a:pt x="121240" y="0"/>
                </a:lnTo>
                <a:close/>
              </a:path>
              <a:path w="242569" h="287655">
                <a:moveTo>
                  <a:pt x="201541" y="31910"/>
                </a:moveTo>
                <a:lnTo>
                  <a:pt x="76226" y="31910"/>
                </a:lnTo>
                <a:lnTo>
                  <a:pt x="82586" y="33785"/>
                </a:lnTo>
                <a:lnTo>
                  <a:pt x="85349" y="38793"/>
                </a:lnTo>
                <a:lnTo>
                  <a:pt x="88116" y="43963"/>
                </a:lnTo>
                <a:lnTo>
                  <a:pt x="86389" y="50356"/>
                </a:lnTo>
                <a:lnTo>
                  <a:pt x="81193" y="53099"/>
                </a:lnTo>
                <a:lnTo>
                  <a:pt x="57863" y="73037"/>
                </a:lnTo>
                <a:lnTo>
                  <a:pt x="44393" y="99522"/>
                </a:lnTo>
                <a:lnTo>
                  <a:pt x="41779" y="129140"/>
                </a:lnTo>
                <a:lnTo>
                  <a:pt x="51018" y="158475"/>
                </a:lnTo>
                <a:lnTo>
                  <a:pt x="53790" y="163475"/>
                </a:lnTo>
                <a:lnTo>
                  <a:pt x="52062" y="169866"/>
                </a:lnTo>
                <a:lnTo>
                  <a:pt x="46897" y="172782"/>
                </a:lnTo>
                <a:lnTo>
                  <a:pt x="41899" y="173995"/>
                </a:lnTo>
                <a:lnTo>
                  <a:pt x="230137" y="173995"/>
                </a:lnTo>
                <a:lnTo>
                  <a:pt x="231904" y="170951"/>
                </a:lnTo>
                <a:lnTo>
                  <a:pt x="239727" y="147138"/>
                </a:lnTo>
                <a:lnTo>
                  <a:pt x="242455" y="121409"/>
                </a:lnTo>
                <a:lnTo>
                  <a:pt x="232919" y="74132"/>
                </a:lnTo>
                <a:lnTo>
                  <a:pt x="206924" y="35543"/>
                </a:lnTo>
                <a:lnTo>
                  <a:pt x="201541" y="31910"/>
                </a:lnTo>
                <a:close/>
              </a:path>
            </a:pathLst>
          </a:custGeom>
          <a:solidFill>
            <a:srgbClr val="FFCB04"/>
          </a:solidFill>
        </p:spPr>
        <p:txBody>
          <a:bodyPr wrap="square" lIns="0" tIns="0" rIns="0" bIns="0" rtlCol="0"/>
          <a:lstStyle/>
          <a:p>
            <a:endParaRPr/>
          </a:p>
        </p:txBody>
      </p:sp>
      <p:sp>
        <p:nvSpPr>
          <p:cNvPr id="19" name="object 19"/>
          <p:cNvSpPr txBox="1"/>
          <p:nvPr/>
        </p:nvSpPr>
        <p:spPr>
          <a:xfrm>
            <a:off x="7973477" y="1065209"/>
            <a:ext cx="2992120" cy="736677"/>
          </a:xfrm>
          <a:prstGeom prst="rect">
            <a:avLst/>
          </a:prstGeom>
        </p:spPr>
        <p:txBody>
          <a:bodyPr vert="horz" wrap="square" lIns="0" tIns="12700" rIns="0" bIns="0" rtlCol="0">
            <a:spAutoFit/>
          </a:bodyPr>
          <a:lstStyle/>
          <a:p>
            <a:pPr marL="12700" marR="5080">
              <a:lnSpc>
                <a:spcPct val="111800"/>
              </a:lnSpc>
              <a:spcBef>
                <a:spcPts val="100"/>
              </a:spcBef>
            </a:pPr>
            <a:r>
              <a:rPr lang="en-US" sz="1400" dirty="0" smtClean="0">
                <a:solidFill>
                  <a:srgbClr val="231F20"/>
                </a:solidFill>
                <a:latin typeface="GHEA Grapalat" pitchFamily="50" charset="0"/>
                <a:cs typeface="Arial"/>
              </a:rPr>
              <a:t>To reveal services that state bodies would be willing to receive from CSOs on a paid/non-paid basis</a:t>
            </a:r>
            <a:endParaRPr sz="1400" dirty="0">
              <a:latin typeface="GHEA Grapalat" pitchFamily="50" charset="0"/>
              <a:cs typeface="Arial"/>
            </a:endParaRPr>
          </a:p>
        </p:txBody>
      </p:sp>
      <p:sp>
        <p:nvSpPr>
          <p:cNvPr id="20" name="object 20"/>
          <p:cNvSpPr/>
          <p:nvPr/>
        </p:nvSpPr>
        <p:spPr>
          <a:xfrm>
            <a:off x="7799877" y="2990868"/>
            <a:ext cx="1410971" cy="1620520"/>
          </a:xfrm>
          <a:custGeom>
            <a:avLst/>
            <a:gdLst/>
            <a:ahLst/>
            <a:cxnLst/>
            <a:rect l="l" t="t" r="r" b="b"/>
            <a:pathLst>
              <a:path w="1410970" h="1620520">
                <a:moveTo>
                  <a:pt x="1410536" y="1477062"/>
                </a:moveTo>
                <a:lnTo>
                  <a:pt x="1368910" y="1501373"/>
                </a:lnTo>
                <a:lnTo>
                  <a:pt x="1326008" y="1523511"/>
                </a:lnTo>
                <a:lnTo>
                  <a:pt x="1281936" y="1543444"/>
                </a:lnTo>
                <a:lnTo>
                  <a:pt x="1236800" y="1561144"/>
                </a:lnTo>
                <a:lnTo>
                  <a:pt x="1190708" y="1576580"/>
                </a:lnTo>
                <a:lnTo>
                  <a:pt x="1143764" y="1589723"/>
                </a:lnTo>
                <a:lnTo>
                  <a:pt x="1096075" y="1600544"/>
                </a:lnTo>
                <a:lnTo>
                  <a:pt x="1047748" y="1609011"/>
                </a:lnTo>
                <a:lnTo>
                  <a:pt x="998889" y="1615096"/>
                </a:lnTo>
                <a:lnTo>
                  <a:pt x="949604" y="1618769"/>
                </a:lnTo>
                <a:lnTo>
                  <a:pt x="899999" y="1620000"/>
                </a:lnTo>
                <a:lnTo>
                  <a:pt x="848928" y="1618718"/>
                </a:lnTo>
                <a:lnTo>
                  <a:pt x="798604" y="1614917"/>
                </a:lnTo>
                <a:lnTo>
                  <a:pt x="749104" y="1608665"/>
                </a:lnTo>
                <a:lnTo>
                  <a:pt x="700503" y="1600031"/>
                </a:lnTo>
                <a:lnTo>
                  <a:pt x="652877" y="1589084"/>
                </a:lnTo>
                <a:lnTo>
                  <a:pt x="606303" y="1575891"/>
                </a:lnTo>
                <a:lnTo>
                  <a:pt x="560856" y="1560521"/>
                </a:lnTo>
                <a:lnTo>
                  <a:pt x="516612" y="1543042"/>
                </a:lnTo>
                <a:lnTo>
                  <a:pt x="473647" y="1523523"/>
                </a:lnTo>
                <a:lnTo>
                  <a:pt x="432038" y="1502033"/>
                </a:lnTo>
                <a:lnTo>
                  <a:pt x="391860" y="1478639"/>
                </a:lnTo>
                <a:lnTo>
                  <a:pt x="353189" y="1453409"/>
                </a:lnTo>
                <a:lnTo>
                  <a:pt x="316101" y="1426413"/>
                </a:lnTo>
                <a:lnTo>
                  <a:pt x="280672" y="1397719"/>
                </a:lnTo>
                <a:lnTo>
                  <a:pt x="246978" y="1367395"/>
                </a:lnTo>
                <a:lnTo>
                  <a:pt x="215096" y="1335509"/>
                </a:lnTo>
                <a:lnTo>
                  <a:pt x="185100" y="1302130"/>
                </a:lnTo>
                <a:lnTo>
                  <a:pt x="157068" y="1267326"/>
                </a:lnTo>
                <a:lnTo>
                  <a:pt x="131074" y="1231165"/>
                </a:lnTo>
                <a:lnTo>
                  <a:pt x="107196" y="1193717"/>
                </a:lnTo>
                <a:lnTo>
                  <a:pt x="85508" y="1155049"/>
                </a:lnTo>
                <a:lnTo>
                  <a:pt x="66088" y="1115229"/>
                </a:lnTo>
                <a:lnTo>
                  <a:pt x="49010" y="1074327"/>
                </a:lnTo>
                <a:lnTo>
                  <a:pt x="34351" y="1032409"/>
                </a:lnTo>
                <a:lnTo>
                  <a:pt x="22187" y="989546"/>
                </a:lnTo>
                <a:lnTo>
                  <a:pt x="12594" y="945805"/>
                </a:lnTo>
                <a:lnTo>
                  <a:pt x="5648" y="901255"/>
                </a:lnTo>
                <a:lnTo>
                  <a:pt x="1424" y="855963"/>
                </a:lnTo>
                <a:lnTo>
                  <a:pt x="0" y="809999"/>
                </a:lnTo>
                <a:lnTo>
                  <a:pt x="1424" y="764035"/>
                </a:lnTo>
                <a:lnTo>
                  <a:pt x="5648" y="718744"/>
                </a:lnTo>
                <a:lnTo>
                  <a:pt x="12594" y="674193"/>
                </a:lnTo>
                <a:lnTo>
                  <a:pt x="22187" y="630452"/>
                </a:lnTo>
                <a:lnTo>
                  <a:pt x="34351" y="587589"/>
                </a:lnTo>
                <a:lnTo>
                  <a:pt x="49010" y="545672"/>
                </a:lnTo>
                <a:lnTo>
                  <a:pt x="66088" y="504770"/>
                </a:lnTo>
                <a:lnTo>
                  <a:pt x="85508" y="464951"/>
                </a:lnTo>
                <a:lnTo>
                  <a:pt x="107196" y="426282"/>
                </a:lnTo>
                <a:lnTo>
                  <a:pt x="131074" y="388834"/>
                </a:lnTo>
                <a:lnTo>
                  <a:pt x="157068" y="352674"/>
                </a:lnTo>
                <a:lnTo>
                  <a:pt x="185100" y="317870"/>
                </a:lnTo>
                <a:lnTo>
                  <a:pt x="215096" y="284491"/>
                </a:lnTo>
                <a:lnTo>
                  <a:pt x="246978" y="252605"/>
                </a:lnTo>
                <a:lnTo>
                  <a:pt x="280672" y="222280"/>
                </a:lnTo>
                <a:lnTo>
                  <a:pt x="316101" y="193586"/>
                </a:lnTo>
                <a:lnTo>
                  <a:pt x="353189" y="166590"/>
                </a:lnTo>
                <a:lnTo>
                  <a:pt x="391860" y="141361"/>
                </a:lnTo>
                <a:lnTo>
                  <a:pt x="432038" y="117967"/>
                </a:lnTo>
                <a:lnTo>
                  <a:pt x="473647" y="96476"/>
                </a:lnTo>
                <a:lnTo>
                  <a:pt x="516612" y="76957"/>
                </a:lnTo>
                <a:lnTo>
                  <a:pt x="560856" y="59479"/>
                </a:lnTo>
                <a:lnTo>
                  <a:pt x="606303" y="44109"/>
                </a:lnTo>
                <a:lnTo>
                  <a:pt x="652877" y="30916"/>
                </a:lnTo>
                <a:lnTo>
                  <a:pt x="700503" y="19968"/>
                </a:lnTo>
                <a:lnTo>
                  <a:pt x="749104" y="11335"/>
                </a:lnTo>
                <a:lnTo>
                  <a:pt x="798604" y="5083"/>
                </a:lnTo>
                <a:lnTo>
                  <a:pt x="848928" y="1282"/>
                </a:lnTo>
                <a:lnTo>
                  <a:pt x="899999" y="0"/>
                </a:lnTo>
                <a:lnTo>
                  <a:pt x="954221" y="1471"/>
                </a:lnTo>
                <a:lnTo>
                  <a:pt x="1008124" y="5866"/>
                </a:lnTo>
                <a:lnTo>
                  <a:pt x="1061565" y="13158"/>
                </a:lnTo>
                <a:lnTo>
                  <a:pt x="1114399" y="23319"/>
                </a:lnTo>
                <a:lnTo>
                  <a:pt x="1166484" y="36321"/>
                </a:lnTo>
                <a:lnTo>
                  <a:pt x="1217675" y="52137"/>
                </a:lnTo>
                <a:lnTo>
                  <a:pt x="1267829" y="70740"/>
                </a:lnTo>
              </a:path>
            </a:pathLst>
          </a:custGeom>
          <a:ln w="27000">
            <a:solidFill>
              <a:srgbClr val="00476D"/>
            </a:solidFill>
          </a:ln>
        </p:spPr>
        <p:txBody>
          <a:bodyPr wrap="square" lIns="0" tIns="0" rIns="0" bIns="0" rtlCol="0"/>
          <a:lstStyle/>
          <a:p>
            <a:endParaRPr/>
          </a:p>
        </p:txBody>
      </p:sp>
      <p:sp>
        <p:nvSpPr>
          <p:cNvPr id="21" name="object 21"/>
          <p:cNvSpPr/>
          <p:nvPr/>
        </p:nvSpPr>
        <p:spPr>
          <a:xfrm>
            <a:off x="7302670" y="3312377"/>
            <a:ext cx="755651" cy="881380"/>
          </a:xfrm>
          <a:custGeom>
            <a:avLst/>
            <a:gdLst/>
            <a:ahLst/>
            <a:cxnLst/>
            <a:rect l="l" t="t" r="r" b="b"/>
            <a:pathLst>
              <a:path w="755650" h="881379">
                <a:moveTo>
                  <a:pt x="383832" y="0"/>
                </a:moveTo>
                <a:lnTo>
                  <a:pt x="332206" y="2164"/>
                </a:lnTo>
                <a:lnTo>
                  <a:pt x="283467" y="8641"/>
                </a:lnTo>
                <a:lnTo>
                  <a:pt x="237718" y="19405"/>
                </a:lnTo>
                <a:lnTo>
                  <a:pt x="195062" y="34431"/>
                </a:lnTo>
                <a:lnTo>
                  <a:pt x="155602" y="53694"/>
                </a:lnTo>
                <a:lnTo>
                  <a:pt x="110782" y="83107"/>
                </a:lnTo>
                <a:lnTo>
                  <a:pt x="71540" y="117540"/>
                </a:lnTo>
                <a:lnTo>
                  <a:pt x="38001" y="156864"/>
                </a:lnTo>
                <a:lnTo>
                  <a:pt x="10289" y="200952"/>
                </a:lnTo>
                <a:lnTo>
                  <a:pt x="0" y="220256"/>
                </a:lnTo>
                <a:lnTo>
                  <a:pt x="247258" y="343902"/>
                </a:lnTo>
                <a:lnTo>
                  <a:pt x="256680" y="324472"/>
                </a:lnTo>
                <a:lnTo>
                  <a:pt x="264892" y="309971"/>
                </a:lnTo>
                <a:lnTo>
                  <a:pt x="298898" y="277200"/>
                </a:lnTo>
                <a:lnTo>
                  <a:pt x="342514" y="261435"/>
                </a:lnTo>
                <a:lnTo>
                  <a:pt x="358077" y="260399"/>
                </a:lnTo>
                <a:lnTo>
                  <a:pt x="372487" y="261157"/>
                </a:lnTo>
                <a:lnTo>
                  <a:pt x="409268" y="278409"/>
                </a:lnTo>
                <a:lnTo>
                  <a:pt x="416373" y="303476"/>
                </a:lnTo>
                <a:lnTo>
                  <a:pt x="415703" y="313346"/>
                </a:lnTo>
                <a:lnTo>
                  <a:pt x="398594" y="356175"/>
                </a:lnTo>
                <a:lnTo>
                  <a:pt x="358815" y="400202"/>
                </a:lnTo>
                <a:lnTo>
                  <a:pt x="55778" y="680501"/>
                </a:lnTo>
                <a:lnTo>
                  <a:pt x="55778" y="880894"/>
                </a:lnTo>
                <a:lnTo>
                  <a:pt x="755208" y="880894"/>
                </a:lnTo>
                <a:lnTo>
                  <a:pt x="755208" y="624013"/>
                </a:lnTo>
                <a:lnTo>
                  <a:pt x="512701" y="624013"/>
                </a:lnTo>
                <a:lnTo>
                  <a:pt x="588953" y="554620"/>
                </a:lnTo>
                <a:lnTo>
                  <a:pt x="628762" y="516555"/>
                </a:lnTo>
                <a:lnTo>
                  <a:pt x="661347" y="480603"/>
                </a:lnTo>
                <a:lnTo>
                  <a:pt x="686914" y="446516"/>
                </a:lnTo>
                <a:lnTo>
                  <a:pt x="719108" y="381740"/>
                </a:lnTo>
                <a:lnTo>
                  <a:pt x="734547" y="313456"/>
                </a:lnTo>
                <a:lnTo>
                  <a:pt x="736488" y="277708"/>
                </a:lnTo>
                <a:lnTo>
                  <a:pt x="733580" y="237489"/>
                </a:lnTo>
                <a:lnTo>
                  <a:pt x="724886" y="199481"/>
                </a:lnTo>
                <a:lnTo>
                  <a:pt x="710449" y="163815"/>
                </a:lnTo>
                <a:lnTo>
                  <a:pt x="690311" y="130619"/>
                </a:lnTo>
                <a:lnTo>
                  <a:pt x="665341" y="100838"/>
                </a:lnTo>
                <a:lnTo>
                  <a:pt x="635927" y="74631"/>
                </a:lnTo>
                <a:lnTo>
                  <a:pt x="602180" y="52085"/>
                </a:lnTo>
                <a:lnTo>
                  <a:pt x="564210" y="33286"/>
                </a:lnTo>
                <a:lnTo>
                  <a:pt x="523399" y="18767"/>
                </a:lnTo>
                <a:lnTo>
                  <a:pt x="479628" y="8360"/>
                </a:lnTo>
                <a:lnTo>
                  <a:pt x="433053" y="2095"/>
                </a:lnTo>
                <a:lnTo>
                  <a:pt x="383832" y="0"/>
                </a:lnTo>
                <a:close/>
              </a:path>
            </a:pathLst>
          </a:custGeom>
          <a:solidFill>
            <a:srgbClr val="00476D"/>
          </a:solidFill>
        </p:spPr>
        <p:txBody>
          <a:bodyPr wrap="square" lIns="0" tIns="0" rIns="0" bIns="0" rtlCol="0"/>
          <a:lstStyle/>
          <a:p>
            <a:endParaRPr/>
          </a:p>
        </p:txBody>
      </p:sp>
      <p:sp>
        <p:nvSpPr>
          <p:cNvPr id="22" name="object 22"/>
          <p:cNvSpPr/>
          <p:nvPr/>
        </p:nvSpPr>
        <p:spPr>
          <a:xfrm>
            <a:off x="7273566" y="3291067"/>
            <a:ext cx="805815" cy="923925"/>
          </a:xfrm>
          <a:custGeom>
            <a:avLst/>
            <a:gdLst/>
            <a:ahLst/>
            <a:cxnLst/>
            <a:rect l="l" t="t" r="r" b="b"/>
            <a:pathLst>
              <a:path w="805815" h="923925">
                <a:moveTo>
                  <a:pt x="463268" y="303023"/>
                </a:moveTo>
                <a:lnTo>
                  <a:pt x="387198" y="303023"/>
                </a:lnTo>
                <a:lnTo>
                  <a:pt x="397720" y="303494"/>
                </a:lnTo>
                <a:lnTo>
                  <a:pt x="406679" y="304878"/>
                </a:lnTo>
                <a:lnTo>
                  <a:pt x="413879" y="307131"/>
                </a:lnTo>
                <a:lnTo>
                  <a:pt x="419122" y="310208"/>
                </a:lnTo>
                <a:lnTo>
                  <a:pt x="424167" y="314402"/>
                </a:lnTo>
                <a:lnTo>
                  <a:pt x="424167" y="324788"/>
                </a:lnTo>
                <a:lnTo>
                  <a:pt x="411683" y="363068"/>
                </a:lnTo>
                <a:lnTo>
                  <a:pt x="373226" y="406083"/>
                </a:lnTo>
                <a:lnTo>
                  <a:pt x="63562" y="692492"/>
                </a:lnTo>
                <a:lnTo>
                  <a:pt x="63562" y="923519"/>
                </a:lnTo>
                <a:lnTo>
                  <a:pt x="805623" y="923519"/>
                </a:lnTo>
                <a:lnTo>
                  <a:pt x="805623" y="880884"/>
                </a:lnTo>
                <a:lnTo>
                  <a:pt x="106207" y="880884"/>
                </a:lnTo>
                <a:lnTo>
                  <a:pt x="106207" y="711137"/>
                </a:lnTo>
                <a:lnTo>
                  <a:pt x="402398" y="437173"/>
                </a:lnTo>
                <a:lnTo>
                  <a:pt x="434590" y="403523"/>
                </a:lnTo>
                <a:lnTo>
                  <a:pt x="459555" y="362326"/>
                </a:lnTo>
                <a:lnTo>
                  <a:pt x="466787" y="324788"/>
                </a:lnTo>
                <a:lnTo>
                  <a:pt x="465530" y="310694"/>
                </a:lnTo>
                <a:lnTo>
                  <a:pt x="465444" y="310208"/>
                </a:lnTo>
                <a:lnTo>
                  <a:pt x="463268" y="303023"/>
                </a:lnTo>
                <a:close/>
              </a:path>
              <a:path w="805815" h="923925">
                <a:moveTo>
                  <a:pt x="617098" y="42621"/>
                </a:moveTo>
                <a:lnTo>
                  <a:pt x="412937" y="42621"/>
                </a:lnTo>
                <a:lnTo>
                  <a:pt x="460134" y="44599"/>
                </a:lnTo>
                <a:lnTo>
                  <a:pt x="504546" y="50532"/>
                </a:lnTo>
                <a:lnTo>
                  <a:pt x="546179" y="60414"/>
                </a:lnTo>
                <a:lnTo>
                  <a:pt x="585036" y="74242"/>
                </a:lnTo>
                <a:lnTo>
                  <a:pt x="620452" y="91731"/>
                </a:lnTo>
                <a:lnTo>
                  <a:pt x="678996" y="136808"/>
                </a:lnTo>
                <a:lnTo>
                  <a:pt x="720562" y="194763"/>
                </a:lnTo>
                <a:lnTo>
                  <a:pt x="741638" y="262076"/>
                </a:lnTo>
                <a:lnTo>
                  <a:pt x="744272" y="299020"/>
                </a:lnTo>
                <a:lnTo>
                  <a:pt x="742490" y="332172"/>
                </a:lnTo>
                <a:lnTo>
                  <a:pt x="728127" y="395945"/>
                </a:lnTo>
                <a:lnTo>
                  <a:pt x="697828" y="456601"/>
                </a:lnTo>
                <a:lnTo>
                  <a:pt x="673278" y="489130"/>
                </a:lnTo>
                <a:lnTo>
                  <a:pt x="641929" y="523634"/>
                </a:lnTo>
                <a:lnTo>
                  <a:pt x="603782" y="560110"/>
                </a:lnTo>
                <a:lnTo>
                  <a:pt x="486702" y="666638"/>
                </a:lnTo>
                <a:lnTo>
                  <a:pt x="763002" y="666638"/>
                </a:lnTo>
                <a:lnTo>
                  <a:pt x="763002" y="880884"/>
                </a:lnTo>
                <a:lnTo>
                  <a:pt x="805623" y="880884"/>
                </a:lnTo>
                <a:lnTo>
                  <a:pt x="805623" y="624003"/>
                </a:lnTo>
                <a:lnTo>
                  <a:pt x="596912" y="624003"/>
                </a:lnTo>
                <a:lnTo>
                  <a:pt x="632458" y="591628"/>
                </a:lnTo>
                <a:lnTo>
                  <a:pt x="673656" y="552198"/>
                </a:lnTo>
                <a:lnTo>
                  <a:pt x="707503" y="514725"/>
                </a:lnTo>
                <a:lnTo>
                  <a:pt x="734197" y="478966"/>
                </a:lnTo>
                <a:lnTo>
                  <a:pt x="753934" y="444679"/>
                </a:lnTo>
                <a:lnTo>
                  <a:pt x="778619" y="374265"/>
                </a:lnTo>
                <a:lnTo>
                  <a:pt x="786685" y="303023"/>
                </a:lnTo>
                <a:lnTo>
                  <a:pt x="786808" y="297712"/>
                </a:lnTo>
                <a:lnTo>
                  <a:pt x="783743" y="255454"/>
                </a:lnTo>
                <a:lnTo>
                  <a:pt x="774295" y="214248"/>
                </a:lnTo>
                <a:lnTo>
                  <a:pt x="758604" y="175545"/>
                </a:lnTo>
                <a:lnTo>
                  <a:pt x="736715" y="139486"/>
                </a:lnTo>
                <a:lnTo>
                  <a:pt x="709874" y="107431"/>
                </a:lnTo>
                <a:lnTo>
                  <a:pt x="678332" y="79263"/>
                </a:lnTo>
                <a:lnTo>
                  <a:pt x="642210" y="55072"/>
                </a:lnTo>
                <a:lnTo>
                  <a:pt x="617098" y="42621"/>
                </a:lnTo>
                <a:close/>
              </a:path>
              <a:path w="805815" h="923925">
                <a:moveTo>
                  <a:pt x="412937" y="0"/>
                </a:moveTo>
                <a:lnTo>
                  <a:pt x="359102" y="2274"/>
                </a:lnTo>
                <a:lnTo>
                  <a:pt x="308203" y="9080"/>
                </a:lnTo>
                <a:lnTo>
                  <a:pt x="260349" y="20392"/>
                </a:lnTo>
                <a:lnTo>
                  <a:pt x="215646" y="36186"/>
                </a:lnTo>
                <a:lnTo>
                  <a:pt x="174204" y="56437"/>
                </a:lnTo>
                <a:lnTo>
                  <a:pt x="126854" y="87531"/>
                </a:lnTo>
                <a:lnTo>
                  <a:pt x="85379" y="123951"/>
                </a:lnTo>
                <a:lnTo>
                  <a:pt x="49912" y="165563"/>
                </a:lnTo>
                <a:lnTo>
                  <a:pt x="20585" y="212230"/>
                </a:lnTo>
                <a:lnTo>
                  <a:pt x="0" y="250851"/>
                </a:lnTo>
                <a:lnTo>
                  <a:pt x="286167" y="393941"/>
                </a:lnTo>
                <a:lnTo>
                  <a:pt x="304963" y="355067"/>
                </a:lnTo>
                <a:lnTo>
                  <a:pt x="311645" y="343261"/>
                </a:lnTo>
                <a:lnTo>
                  <a:pt x="316834" y="336485"/>
                </a:lnTo>
                <a:lnTo>
                  <a:pt x="266598" y="336485"/>
                </a:lnTo>
                <a:lnTo>
                  <a:pt x="58215" y="232298"/>
                </a:lnTo>
                <a:lnTo>
                  <a:pt x="84327" y="190700"/>
                </a:lnTo>
                <a:lnTo>
                  <a:pt x="115857" y="153712"/>
                </a:lnTo>
                <a:lnTo>
                  <a:pt x="152808" y="121333"/>
                </a:lnTo>
                <a:lnTo>
                  <a:pt x="195185" y="93560"/>
                </a:lnTo>
                <a:lnTo>
                  <a:pt x="232742" y="75226"/>
                </a:lnTo>
                <a:lnTo>
                  <a:pt x="273295" y="60964"/>
                </a:lnTo>
                <a:lnTo>
                  <a:pt x="316845" y="50774"/>
                </a:lnTo>
                <a:lnTo>
                  <a:pt x="363392" y="44659"/>
                </a:lnTo>
                <a:lnTo>
                  <a:pt x="412937" y="42621"/>
                </a:lnTo>
                <a:lnTo>
                  <a:pt x="617098" y="42621"/>
                </a:lnTo>
                <a:lnTo>
                  <a:pt x="601625" y="34949"/>
                </a:lnTo>
                <a:lnTo>
                  <a:pt x="558802" y="19706"/>
                </a:lnTo>
                <a:lnTo>
                  <a:pt x="512972" y="8779"/>
                </a:lnTo>
                <a:lnTo>
                  <a:pt x="464296" y="2200"/>
                </a:lnTo>
                <a:lnTo>
                  <a:pt x="412937" y="0"/>
                </a:lnTo>
                <a:close/>
              </a:path>
              <a:path w="805815" h="923925">
                <a:moveTo>
                  <a:pt x="387198" y="260388"/>
                </a:moveTo>
                <a:lnTo>
                  <a:pt x="333615" y="271585"/>
                </a:lnTo>
                <a:lnTo>
                  <a:pt x="287965" y="304302"/>
                </a:lnTo>
                <a:lnTo>
                  <a:pt x="266598" y="336485"/>
                </a:lnTo>
                <a:lnTo>
                  <a:pt x="316834" y="336485"/>
                </a:lnTo>
                <a:lnTo>
                  <a:pt x="319517" y="332981"/>
                </a:lnTo>
                <a:lnTo>
                  <a:pt x="328643" y="324159"/>
                </a:lnTo>
                <a:lnTo>
                  <a:pt x="362385" y="306416"/>
                </a:lnTo>
                <a:lnTo>
                  <a:pt x="387198" y="303023"/>
                </a:lnTo>
                <a:lnTo>
                  <a:pt x="463268" y="303023"/>
                </a:lnTo>
                <a:lnTo>
                  <a:pt x="461660" y="297712"/>
                </a:lnTo>
                <a:lnTo>
                  <a:pt x="434922" y="269947"/>
                </a:lnTo>
                <a:lnTo>
                  <a:pt x="405370" y="261451"/>
                </a:lnTo>
                <a:lnTo>
                  <a:pt x="387198" y="260388"/>
                </a:lnTo>
                <a:close/>
              </a:path>
            </a:pathLst>
          </a:custGeom>
          <a:solidFill>
            <a:srgbClr val="FFFFFF"/>
          </a:solidFill>
        </p:spPr>
        <p:txBody>
          <a:bodyPr wrap="square" lIns="0" tIns="0" rIns="0" bIns="0" rtlCol="0"/>
          <a:lstStyle/>
          <a:p>
            <a:endParaRPr/>
          </a:p>
        </p:txBody>
      </p:sp>
      <p:sp>
        <p:nvSpPr>
          <p:cNvPr id="23" name="object 23"/>
          <p:cNvSpPr txBox="1"/>
          <p:nvPr/>
        </p:nvSpPr>
        <p:spPr>
          <a:xfrm>
            <a:off x="8277091" y="3432789"/>
            <a:ext cx="2695709" cy="736677"/>
          </a:xfrm>
          <a:prstGeom prst="rect">
            <a:avLst/>
          </a:prstGeom>
        </p:spPr>
        <p:txBody>
          <a:bodyPr vert="horz" wrap="square" lIns="0" tIns="12700" rIns="0" bIns="0" rtlCol="0">
            <a:spAutoFit/>
          </a:bodyPr>
          <a:lstStyle/>
          <a:p>
            <a:pPr marL="12700" marR="5080">
              <a:lnSpc>
                <a:spcPct val="111800"/>
              </a:lnSpc>
              <a:spcBef>
                <a:spcPts val="100"/>
              </a:spcBef>
            </a:pPr>
            <a:r>
              <a:rPr sz="1400" dirty="0">
                <a:solidFill>
                  <a:srgbClr val="231F20"/>
                </a:solidFill>
                <a:latin typeface="GHEA Grapalat" pitchFamily="50" charset="0"/>
                <a:cs typeface="Arial"/>
              </a:rPr>
              <a:t>2 </a:t>
            </a:r>
            <a:r>
              <a:rPr lang="en-US" sz="1400" dirty="0" smtClean="0">
                <a:solidFill>
                  <a:srgbClr val="231F20"/>
                </a:solidFill>
                <a:latin typeface="GHEA Grapalat" pitchFamily="50" charset="0"/>
                <a:cs typeface="Arial"/>
              </a:rPr>
              <a:t>written interviews with representatives of ministries through online correspondence</a:t>
            </a:r>
            <a:endParaRPr sz="1400" dirty="0">
              <a:latin typeface="GHEA Grapalat" pitchFamily="50" charset="0"/>
              <a:cs typeface="Arial"/>
            </a:endParaRPr>
          </a:p>
        </p:txBody>
      </p:sp>
      <p:sp>
        <p:nvSpPr>
          <p:cNvPr id="24" name="object 24"/>
          <p:cNvSpPr txBox="1"/>
          <p:nvPr/>
        </p:nvSpPr>
        <p:spPr>
          <a:xfrm>
            <a:off x="718986" y="984946"/>
            <a:ext cx="5148415" cy="3073534"/>
          </a:xfrm>
          <a:prstGeom prst="rect">
            <a:avLst/>
          </a:prstGeom>
        </p:spPr>
        <p:txBody>
          <a:bodyPr vert="horz" wrap="square" lIns="0" tIns="12700" rIns="0" bIns="0" rtlCol="0">
            <a:spAutoFit/>
          </a:bodyPr>
          <a:lstStyle/>
          <a:p>
            <a:pPr marL="1747520" marR="5080">
              <a:lnSpc>
                <a:spcPct val="111800"/>
              </a:lnSpc>
              <a:spcBef>
                <a:spcPts val="100"/>
              </a:spcBef>
            </a:pPr>
            <a:r>
              <a:rPr lang="en-US" sz="1400" dirty="0" smtClean="0">
                <a:solidFill>
                  <a:srgbClr val="231F20"/>
                </a:solidFill>
                <a:latin typeface="GHEA Grapalat" pitchFamily="50" charset="0"/>
                <a:cs typeface="Arial"/>
              </a:rPr>
              <a:t>To examine the general attitude of representatives of state bodies towards the prospect of deepening the state-CSO cooperation,</a:t>
            </a:r>
          </a:p>
          <a:p>
            <a:pPr marL="1747520" marR="5080">
              <a:lnSpc>
                <a:spcPct val="111800"/>
              </a:lnSpc>
              <a:spcBef>
                <a:spcPts val="100"/>
              </a:spcBef>
            </a:pPr>
            <a:endParaRPr lang="en-US" sz="1400" dirty="0">
              <a:solidFill>
                <a:srgbClr val="231F20"/>
              </a:solidFill>
              <a:latin typeface="GHEA Grapalat" pitchFamily="50" charset="0"/>
              <a:cs typeface="Arial"/>
            </a:endParaRPr>
          </a:p>
          <a:p>
            <a:pPr marL="1747520" marR="5080">
              <a:lnSpc>
                <a:spcPct val="111800"/>
              </a:lnSpc>
              <a:spcBef>
                <a:spcPts val="100"/>
              </a:spcBef>
            </a:pPr>
            <a:endParaRPr sz="600" dirty="0">
              <a:latin typeface="GHEA Grapalat" pitchFamily="50" charset="0"/>
              <a:cs typeface="Arial"/>
            </a:endParaRPr>
          </a:p>
          <a:p>
            <a:pPr>
              <a:lnSpc>
                <a:spcPct val="100000"/>
              </a:lnSpc>
              <a:spcBef>
                <a:spcPts val="30"/>
              </a:spcBef>
            </a:pPr>
            <a:endParaRPr sz="1650" dirty="0">
              <a:latin typeface="GHEA Grapalat" pitchFamily="50" charset="0"/>
              <a:cs typeface="Arial"/>
            </a:endParaRPr>
          </a:p>
          <a:p>
            <a:pPr marL="12700">
              <a:lnSpc>
                <a:spcPct val="100000"/>
              </a:lnSpc>
            </a:pPr>
            <a:r>
              <a:rPr lang="en-US" sz="1600" b="1" dirty="0" smtClean="0">
                <a:solidFill>
                  <a:srgbClr val="231F20"/>
                </a:solidFill>
                <a:latin typeface="GHEA Grapalat" pitchFamily="50" charset="0"/>
                <a:cs typeface="Times New Roman"/>
              </a:rPr>
              <a:t>The following steps were taken</a:t>
            </a:r>
            <a:endParaRPr sz="1600" dirty="0">
              <a:latin typeface="GHEA Grapalat" pitchFamily="50" charset="0"/>
              <a:cs typeface="Times New Roman"/>
            </a:endParaRPr>
          </a:p>
          <a:p>
            <a:pPr>
              <a:lnSpc>
                <a:spcPct val="100000"/>
              </a:lnSpc>
              <a:spcBef>
                <a:spcPts val="55"/>
              </a:spcBef>
            </a:pPr>
            <a:endParaRPr sz="2950" dirty="0">
              <a:latin typeface="GHEA Grapalat" pitchFamily="50" charset="0"/>
              <a:cs typeface="Times New Roman"/>
            </a:endParaRPr>
          </a:p>
          <a:p>
            <a:pPr marL="2038350" marR="738505">
              <a:lnSpc>
                <a:spcPct val="111800"/>
              </a:lnSpc>
            </a:pPr>
            <a:r>
              <a:rPr sz="1400" dirty="0">
                <a:solidFill>
                  <a:srgbClr val="231F20"/>
                </a:solidFill>
                <a:latin typeface="GHEA Grapalat" pitchFamily="50" charset="0"/>
                <a:cs typeface="Arial"/>
              </a:rPr>
              <a:t>6 </a:t>
            </a:r>
            <a:r>
              <a:rPr lang="en-US" sz="1400" dirty="0" smtClean="0">
                <a:solidFill>
                  <a:srgbClr val="231F20"/>
                </a:solidFill>
                <a:latin typeface="GHEA Grapalat" pitchFamily="50" charset="0"/>
                <a:cs typeface="Arial"/>
              </a:rPr>
              <a:t>in-depth interviews with high level officials from ministries </a:t>
            </a:r>
            <a:endParaRPr sz="1400" dirty="0">
              <a:latin typeface="GHEA Grapalat" pitchFamily="50" charset="0"/>
              <a:cs typeface="Arial"/>
            </a:endParaRPr>
          </a:p>
        </p:txBody>
      </p:sp>
      <p:sp>
        <p:nvSpPr>
          <p:cNvPr id="25" name="object 25"/>
          <p:cNvSpPr/>
          <p:nvPr/>
        </p:nvSpPr>
        <p:spPr>
          <a:xfrm>
            <a:off x="2304313" y="2990868"/>
            <a:ext cx="1410971" cy="1620520"/>
          </a:xfrm>
          <a:custGeom>
            <a:avLst/>
            <a:gdLst/>
            <a:ahLst/>
            <a:cxnLst/>
            <a:rect l="l" t="t" r="r" b="b"/>
            <a:pathLst>
              <a:path w="1410970" h="1620520">
                <a:moveTo>
                  <a:pt x="1410536" y="1477062"/>
                </a:moveTo>
                <a:lnTo>
                  <a:pt x="1368910" y="1501373"/>
                </a:lnTo>
                <a:lnTo>
                  <a:pt x="1326008" y="1523511"/>
                </a:lnTo>
                <a:lnTo>
                  <a:pt x="1281936" y="1543444"/>
                </a:lnTo>
                <a:lnTo>
                  <a:pt x="1236800" y="1561144"/>
                </a:lnTo>
                <a:lnTo>
                  <a:pt x="1190708" y="1576580"/>
                </a:lnTo>
                <a:lnTo>
                  <a:pt x="1143764" y="1589723"/>
                </a:lnTo>
                <a:lnTo>
                  <a:pt x="1096075" y="1600544"/>
                </a:lnTo>
                <a:lnTo>
                  <a:pt x="1047748" y="1609011"/>
                </a:lnTo>
                <a:lnTo>
                  <a:pt x="998889" y="1615096"/>
                </a:lnTo>
                <a:lnTo>
                  <a:pt x="949604" y="1618769"/>
                </a:lnTo>
                <a:lnTo>
                  <a:pt x="899999" y="1620000"/>
                </a:lnTo>
                <a:lnTo>
                  <a:pt x="848928" y="1618718"/>
                </a:lnTo>
                <a:lnTo>
                  <a:pt x="798604" y="1614917"/>
                </a:lnTo>
                <a:lnTo>
                  <a:pt x="749104" y="1608665"/>
                </a:lnTo>
                <a:lnTo>
                  <a:pt x="700503" y="1600031"/>
                </a:lnTo>
                <a:lnTo>
                  <a:pt x="652877" y="1589084"/>
                </a:lnTo>
                <a:lnTo>
                  <a:pt x="606303" y="1575891"/>
                </a:lnTo>
                <a:lnTo>
                  <a:pt x="560856" y="1560521"/>
                </a:lnTo>
                <a:lnTo>
                  <a:pt x="516612" y="1543042"/>
                </a:lnTo>
                <a:lnTo>
                  <a:pt x="473647" y="1523523"/>
                </a:lnTo>
                <a:lnTo>
                  <a:pt x="432038" y="1502033"/>
                </a:lnTo>
                <a:lnTo>
                  <a:pt x="391860" y="1478639"/>
                </a:lnTo>
                <a:lnTo>
                  <a:pt x="353189" y="1453409"/>
                </a:lnTo>
                <a:lnTo>
                  <a:pt x="316101" y="1426413"/>
                </a:lnTo>
                <a:lnTo>
                  <a:pt x="280672" y="1397719"/>
                </a:lnTo>
                <a:lnTo>
                  <a:pt x="246978" y="1367395"/>
                </a:lnTo>
                <a:lnTo>
                  <a:pt x="215096" y="1335509"/>
                </a:lnTo>
                <a:lnTo>
                  <a:pt x="185100" y="1302130"/>
                </a:lnTo>
                <a:lnTo>
                  <a:pt x="157068" y="1267326"/>
                </a:lnTo>
                <a:lnTo>
                  <a:pt x="131074" y="1231165"/>
                </a:lnTo>
                <a:lnTo>
                  <a:pt x="107196" y="1193717"/>
                </a:lnTo>
                <a:lnTo>
                  <a:pt x="85508" y="1155049"/>
                </a:lnTo>
                <a:lnTo>
                  <a:pt x="66088" y="1115229"/>
                </a:lnTo>
                <a:lnTo>
                  <a:pt x="49010" y="1074327"/>
                </a:lnTo>
                <a:lnTo>
                  <a:pt x="34351" y="1032409"/>
                </a:lnTo>
                <a:lnTo>
                  <a:pt x="22187" y="989546"/>
                </a:lnTo>
                <a:lnTo>
                  <a:pt x="12594" y="945805"/>
                </a:lnTo>
                <a:lnTo>
                  <a:pt x="5648" y="901255"/>
                </a:lnTo>
                <a:lnTo>
                  <a:pt x="1424" y="855963"/>
                </a:lnTo>
                <a:lnTo>
                  <a:pt x="0" y="809999"/>
                </a:lnTo>
                <a:lnTo>
                  <a:pt x="1424" y="764035"/>
                </a:lnTo>
                <a:lnTo>
                  <a:pt x="5648" y="718744"/>
                </a:lnTo>
                <a:lnTo>
                  <a:pt x="12594" y="674193"/>
                </a:lnTo>
                <a:lnTo>
                  <a:pt x="22187" y="630452"/>
                </a:lnTo>
                <a:lnTo>
                  <a:pt x="34351" y="587589"/>
                </a:lnTo>
                <a:lnTo>
                  <a:pt x="49010" y="545672"/>
                </a:lnTo>
                <a:lnTo>
                  <a:pt x="66088" y="504770"/>
                </a:lnTo>
                <a:lnTo>
                  <a:pt x="85508" y="464951"/>
                </a:lnTo>
                <a:lnTo>
                  <a:pt x="107196" y="426282"/>
                </a:lnTo>
                <a:lnTo>
                  <a:pt x="131074" y="388834"/>
                </a:lnTo>
                <a:lnTo>
                  <a:pt x="157068" y="352674"/>
                </a:lnTo>
                <a:lnTo>
                  <a:pt x="185100" y="317870"/>
                </a:lnTo>
                <a:lnTo>
                  <a:pt x="215096" y="284491"/>
                </a:lnTo>
                <a:lnTo>
                  <a:pt x="246978" y="252605"/>
                </a:lnTo>
                <a:lnTo>
                  <a:pt x="280672" y="222280"/>
                </a:lnTo>
                <a:lnTo>
                  <a:pt x="316101" y="193586"/>
                </a:lnTo>
                <a:lnTo>
                  <a:pt x="353189" y="166590"/>
                </a:lnTo>
                <a:lnTo>
                  <a:pt x="391860" y="141361"/>
                </a:lnTo>
                <a:lnTo>
                  <a:pt x="432038" y="117967"/>
                </a:lnTo>
                <a:lnTo>
                  <a:pt x="473647" y="96476"/>
                </a:lnTo>
                <a:lnTo>
                  <a:pt x="516612" y="76957"/>
                </a:lnTo>
                <a:lnTo>
                  <a:pt x="560856" y="59479"/>
                </a:lnTo>
                <a:lnTo>
                  <a:pt x="606303" y="44109"/>
                </a:lnTo>
                <a:lnTo>
                  <a:pt x="652877" y="30916"/>
                </a:lnTo>
                <a:lnTo>
                  <a:pt x="700503" y="19968"/>
                </a:lnTo>
                <a:lnTo>
                  <a:pt x="749104" y="11335"/>
                </a:lnTo>
                <a:lnTo>
                  <a:pt x="798604" y="5083"/>
                </a:lnTo>
                <a:lnTo>
                  <a:pt x="848928" y="1282"/>
                </a:lnTo>
                <a:lnTo>
                  <a:pt x="899999" y="0"/>
                </a:lnTo>
                <a:lnTo>
                  <a:pt x="954221" y="1471"/>
                </a:lnTo>
                <a:lnTo>
                  <a:pt x="1008124" y="5866"/>
                </a:lnTo>
                <a:lnTo>
                  <a:pt x="1061565" y="13158"/>
                </a:lnTo>
                <a:lnTo>
                  <a:pt x="1114399" y="23319"/>
                </a:lnTo>
                <a:lnTo>
                  <a:pt x="1166484" y="36321"/>
                </a:lnTo>
                <a:lnTo>
                  <a:pt x="1217675" y="52137"/>
                </a:lnTo>
                <a:lnTo>
                  <a:pt x="1267829" y="70740"/>
                </a:lnTo>
              </a:path>
            </a:pathLst>
          </a:custGeom>
          <a:ln w="27000">
            <a:solidFill>
              <a:srgbClr val="56C5D0"/>
            </a:solidFill>
          </a:ln>
        </p:spPr>
        <p:txBody>
          <a:bodyPr wrap="square" lIns="0" tIns="0" rIns="0" bIns="0" rtlCol="0"/>
          <a:lstStyle/>
          <a:p>
            <a:endParaRPr/>
          </a:p>
        </p:txBody>
      </p:sp>
      <p:sp>
        <p:nvSpPr>
          <p:cNvPr id="26" name="object 26"/>
          <p:cNvSpPr/>
          <p:nvPr/>
        </p:nvSpPr>
        <p:spPr>
          <a:xfrm>
            <a:off x="2242362" y="3620766"/>
            <a:ext cx="297815" cy="21590"/>
          </a:xfrm>
          <a:custGeom>
            <a:avLst/>
            <a:gdLst/>
            <a:ahLst/>
            <a:cxnLst/>
            <a:rect l="l" t="t" r="r" b="b"/>
            <a:pathLst>
              <a:path w="297814" h="21589">
                <a:moveTo>
                  <a:pt x="0" y="21589"/>
                </a:moveTo>
                <a:lnTo>
                  <a:pt x="297623" y="21589"/>
                </a:lnTo>
                <a:lnTo>
                  <a:pt x="297623" y="0"/>
                </a:lnTo>
                <a:lnTo>
                  <a:pt x="0" y="0"/>
                </a:lnTo>
                <a:lnTo>
                  <a:pt x="0" y="21589"/>
                </a:lnTo>
                <a:close/>
              </a:path>
            </a:pathLst>
          </a:custGeom>
          <a:solidFill>
            <a:srgbClr val="56C5D0"/>
          </a:solidFill>
        </p:spPr>
        <p:txBody>
          <a:bodyPr wrap="square" lIns="0" tIns="0" rIns="0" bIns="0" rtlCol="0"/>
          <a:lstStyle/>
          <a:p>
            <a:endParaRPr/>
          </a:p>
        </p:txBody>
      </p:sp>
      <p:sp>
        <p:nvSpPr>
          <p:cNvPr id="27" name="object 27"/>
          <p:cNvSpPr/>
          <p:nvPr/>
        </p:nvSpPr>
        <p:spPr>
          <a:xfrm>
            <a:off x="2242362" y="3642355"/>
            <a:ext cx="297815" cy="567690"/>
          </a:xfrm>
          <a:custGeom>
            <a:avLst/>
            <a:gdLst/>
            <a:ahLst/>
            <a:cxnLst/>
            <a:rect l="l" t="t" r="r" b="b"/>
            <a:pathLst>
              <a:path w="297814" h="567689">
                <a:moveTo>
                  <a:pt x="0" y="567690"/>
                </a:moveTo>
                <a:lnTo>
                  <a:pt x="297623" y="567690"/>
                </a:lnTo>
                <a:lnTo>
                  <a:pt x="297623" y="0"/>
                </a:lnTo>
                <a:lnTo>
                  <a:pt x="0" y="0"/>
                </a:lnTo>
                <a:lnTo>
                  <a:pt x="0" y="567690"/>
                </a:lnTo>
                <a:close/>
              </a:path>
            </a:pathLst>
          </a:custGeom>
          <a:solidFill>
            <a:srgbClr val="56C5D0"/>
          </a:solidFill>
        </p:spPr>
        <p:txBody>
          <a:bodyPr wrap="square" lIns="0" tIns="0" rIns="0" bIns="0" rtlCol="0"/>
          <a:lstStyle/>
          <a:p>
            <a:endParaRPr/>
          </a:p>
        </p:txBody>
      </p:sp>
      <p:sp>
        <p:nvSpPr>
          <p:cNvPr id="28" name="object 28"/>
          <p:cNvSpPr/>
          <p:nvPr/>
        </p:nvSpPr>
        <p:spPr>
          <a:xfrm>
            <a:off x="2101867" y="3599176"/>
            <a:ext cx="438151" cy="21590"/>
          </a:xfrm>
          <a:custGeom>
            <a:avLst/>
            <a:gdLst/>
            <a:ahLst/>
            <a:cxnLst/>
            <a:rect l="l" t="t" r="r" b="b"/>
            <a:pathLst>
              <a:path w="438150" h="21589">
                <a:moveTo>
                  <a:pt x="0" y="21590"/>
                </a:moveTo>
                <a:lnTo>
                  <a:pt x="438115" y="21590"/>
                </a:lnTo>
                <a:lnTo>
                  <a:pt x="438115" y="0"/>
                </a:lnTo>
                <a:lnTo>
                  <a:pt x="0" y="0"/>
                </a:lnTo>
                <a:lnTo>
                  <a:pt x="0" y="21590"/>
                </a:lnTo>
                <a:close/>
              </a:path>
            </a:pathLst>
          </a:custGeom>
          <a:solidFill>
            <a:srgbClr val="56C5D0"/>
          </a:solidFill>
        </p:spPr>
        <p:txBody>
          <a:bodyPr wrap="square" lIns="0" tIns="0" rIns="0" bIns="0" rtlCol="0"/>
          <a:lstStyle/>
          <a:p>
            <a:endParaRPr/>
          </a:p>
        </p:txBody>
      </p:sp>
      <p:sp>
        <p:nvSpPr>
          <p:cNvPr id="29" name="object 29"/>
          <p:cNvSpPr/>
          <p:nvPr/>
        </p:nvSpPr>
        <p:spPr>
          <a:xfrm>
            <a:off x="2101867" y="3390896"/>
            <a:ext cx="438151" cy="208279"/>
          </a:xfrm>
          <a:custGeom>
            <a:avLst/>
            <a:gdLst/>
            <a:ahLst/>
            <a:cxnLst/>
            <a:rect l="l" t="t" r="r" b="b"/>
            <a:pathLst>
              <a:path w="438150" h="208279">
                <a:moveTo>
                  <a:pt x="0" y="208279"/>
                </a:moveTo>
                <a:lnTo>
                  <a:pt x="438115" y="208279"/>
                </a:lnTo>
                <a:lnTo>
                  <a:pt x="438115" y="0"/>
                </a:lnTo>
                <a:lnTo>
                  <a:pt x="0" y="0"/>
                </a:lnTo>
                <a:lnTo>
                  <a:pt x="0" y="208279"/>
                </a:lnTo>
                <a:close/>
              </a:path>
            </a:pathLst>
          </a:custGeom>
          <a:solidFill>
            <a:srgbClr val="56C5D0"/>
          </a:solidFill>
        </p:spPr>
        <p:txBody>
          <a:bodyPr wrap="square" lIns="0" tIns="0" rIns="0" bIns="0" rtlCol="0"/>
          <a:lstStyle/>
          <a:p>
            <a:endParaRPr/>
          </a:p>
        </p:txBody>
      </p:sp>
      <p:sp>
        <p:nvSpPr>
          <p:cNvPr id="30" name="object 30"/>
          <p:cNvSpPr/>
          <p:nvPr/>
        </p:nvSpPr>
        <p:spPr>
          <a:xfrm>
            <a:off x="2221045" y="4210046"/>
            <a:ext cx="361951" cy="43180"/>
          </a:xfrm>
          <a:custGeom>
            <a:avLst/>
            <a:gdLst/>
            <a:ahLst/>
            <a:cxnLst/>
            <a:rect l="l" t="t" r="r" b="b"/>
            <a:pathLst>
              <a:path w="361950" h="43179">
                <a:moveTo>
                  <a:pt x="0" y="43179"/>
                </a:moveTo>
                <a:lnTo>
                  <a:pt x="361577" y="43179"/>
                </a:lnTo>
                <a:lnTo>
                  <a:pt x="361577" y="0"/>
                </a:lnTo>
                <a:lnTo>
                  <a:pt x="0" y="0"/>
                </a:lnTo>
                <a:lnTo>
                  <a:pt x="0" y="43179"/>
                </a:lnTo>
                <a:close/>
              </a:path>
            </a:pathLst>
          </a:custGeom>
          <a:solidFill>
            <a:srgbClr val="FFFFFF"/>
          </a:solidFill>
        </p:spPr>
        <p:txBody>
          <a:bodyPr wrap="square" lIns="0" tIns="0" rIns="0" bIns="0" rtlCol="0"/>
          <a:lstStyle/>
          <a:p>
            <a:endParaRPr/>
          </a:p>
        </p:txBody>
      </p:sp>
      <p:sp>
        <p:nvSpPr>
          <p:cNvPr id="31" name="object 31"/>
          <p:cNvSpPr/>
          <p:nvPr/>
        </p:nvSpPr>
        <p:spPr>
          <a:xfrm>
            <a:off x="2221045" y="3642355"/>
            <a:ext cx="43180" cy="567690"/>
          </a:xfrm>
          <a:custGeom>
            <a:avLst/>
            <a:gdLst/>
            <a:ahLst/>
            <a:cxnLst/>
            <a:rect l="l" t="t" r="r" b="b"/>
            <a:pathLst>
              <a:path w="43180" h="567689">
                <a:moveTo>
                  <a:pt x="0" y="567690"/>
                </a:moveTo>
                <a:lnTo>
                  <a:pt x="42638" y="567690"/>
                </a:lnTo>
                <a:lnTo>
                  <a:pt x="42638" y="0"/>
                </a:lnTo>
                <a:lnTo>
                  <a:pt x="0" y="0"/>
                </a:lnTo>
                <a:lnTo>
                  <a:pt x="0" y="567690"/>
                </a:lnTo>
                <a:close/>
              </a:path>
            </a:pathLst>
          </a:custGeom>
          <a:solidFill>
            <a:srgbClr val="FFFFFF"/>
          </a:solidFill>
        </p:spPr>
        <p:txBody>
          <a:bodyPr wrap="square" lIns="0" tIns="0" rIns="0" bIns="0" rtlCol="0"/>
          <a:lstStyle/>
          <a:p>
            <a:endParaRPr/>
          </a:p>
        </p:txBody>
      </p:sp>
      <p:sp>
        <p:nvSpPr>
          <p:cNvPr id="32" name="object 32"/>
          <p:cNvSpPr/>
          <p:nvPr/>
        </p:nvSpPr>
        <p:spPr>
          <a:xfrm>
            <a:off x="2080553" y="3599176"/>
            <a:ext cx="183515" cy="43180"/>
          </a:xfrm>
          <a:custGeom>
            <a:avLst/>
            <a:gdLst/>
            <a:ahLst/>
            <a:cxnLst/>
            <a:rect l="l" t="t" r="r" b="b"/>
            <a:pathLst>
              <a:path w="183514" h="43179">
                <a:moveTo>
                  <a:pt x="0" y="43180"/>
                </a:moveTo>
                <a:lnTo>
                  <a:pt x="183131" y="43180"/>
                </a:lnTo>
                <a:lnTo>
                  <a:pt x="183131" y="0"/>
                </a:lnTo>
                <a:lnTo>
                  <a:pt x="0" y="0"/>
                </a:lnTo>
                <a:lnTo>
                  <a:pt x="0" y="43180"/>
                </a:lnTo>
                <a:close/>
              </a:path>
            </a:pathLst>
          </a:custGeom>
          <a:solidFill>
            <a:srgbClr val="FFFFFF"/>
          </a:solidFill>
        </p:spPr>
        <p:txBody>
          <a:bodyPr wrap="square" lIns="0" tIns="0" rIns="0" bIns="0" rtlCol="0"/>
          <a:lstStyle/>
          <a:p>
            <a:endParaRPr/>
          </a:p>
        </p:txBody>
      </p:sp>
      <p:sp>
        <p:nvSpPr>
          <p:cNvPr id="33" name="object 33"/>
          <p:cNvSpPr/>
          <p:nvPr/>
        </p:nvSpPr>
        <p:spPr>
          <a:xfrm>
            <a:off x="2080553" y="3390896"/>
            <a:ext cx="43180" cy="208279"/>
          </a:xfrm>
          <a:custGeom>
            <a:avLst/>
            <a:gdLst/>
            <a:ahLst/>
            <a:cxnLst/>
            <a:rect l="l" t="t" r="r" b="b"/>
            <a:pathLst>
              <a:path w="43180" h="208279">
                <a:moveTo>
                  <a:pt x="0" y="208279"/>
                </a:moveTo>
                <a:lnTo>
                  <a:pt x="42637" y="208279"/>
                </a:lnTo>
                <a:lnTo>
                  <a:pt x="42637" y="0"/>
                </a:lnTo>
                <a:lnTo>
                  <a:pt x="0" y="0"/>
                </a:lnTo>
                <a:lnTo>
                  <a:pt x="0" y="208279"/>
                </a:lnTo>
                <a:close/>
              </a:path>
            </a:pathLst>
          </a:custGeom>
          <a:solidFill>
            <a:srgbClr val="FFFFFF"/>
          </a:solidFill>
        </p:spPr>
        <p:txBody>
          <a:bodyPr wrap="square" lIns="0" tIns="0" rIns="0" bIns="0" rtlCol="0"/>
          <a:lstStyle/>
          <a:p>
            <a:endParaRPr/>
          </a:p>
        </p:txBody>
      </p:sp>
      <p:sp>
        <p:nvSpPr>
          <p:cNvPr id="34" name="object 34"/>
          <p:cNvSpPr/>
          <p:nvPr/>
        </p:nvSpPr>
        <p:spPr>
          <a:xfrm>
            <a:off x="2080553" y="3348986"/>
            <a:ext cx="502284" cy="41910"/>
          </a:xfrm>
          <a:custGeom>
            <a:avLst/>
            <a:gdLst/>
            <a:ahLst/>
            <a:cxnLst/>
            <a:rect l="l" t="t" r="r" b="b"/>
            <a:pathLst>
              <a:path w="502285" h="41910">
                <a:moveTo>
                  <a:pt x="0" y="41910"/>
                </a:moveTo>
                <a:lnTo>
                  <a:pt x="502070" y="41910"/>
                </a:lnTo>
                <a:lnTo>
                  <a:pt x="502070" y="0"/>
                </a:lnTo>
                <a:lnTo>
                  <a:pt x="0" y="0"/>
                </a:lnTo>
                <a:lnTo>
                  <a:pt x="0" y="41910"/>
                </a:lnTo>
                <a:close/>
              </a:path>
            </a:pathLst>
          </a:custGeom>
          <a:solidFill>
            <a:srgbClr val="FFFFFF"/>
          </a:solidFill>
        </p:spPr>
        <p:txBody>
          <a:bodyPr wrap="square" lIns="0" tIns="0" rIns="0" bIns="0" rtlCol="0"/>
          <a:lstStyle/>
          <a:p>
            <a:endParaRPr/>
          </a:p>
        </p:txBody>
      </p:sp>
      <p:sp>
        <p:nvSpPr>
          <p:cNvPr id="35" name="object 3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6" name="object 36"/>
          <p:cNvSpPr txBox="1"/>
          <p:nvPr/>
        </p:nvSpPr>
        <p:spPr>
          <a:xfrm>
            <a:off x="11708998" y="114427"/>
            <a:ext cx="330602"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10</a:t>
            </a:r>
            <a:endParaRPr sz="1800" dirty="0">
              <a:latin typeface="GHEA Grapalat" pitchFamily="50" charset="0"/>
              <a:cs typeface="Times New Roman"/>
            </a:endParaRPr>
          </a:p>
        </p:txBody>
      </p:sp>
      <p:sp>
        <p:nvSpPr>
          <p:cNvPr id="37" name="object 37"/>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Tree>
    <p:extLst>
      <p:ext uri="{BB962C8B-B14F-4D97-AF65-F5344CB8AC3E}">
        <p14:creationId xmlns:p14="http://schemas.microsoft.com/office/powerpoint/2010/main" val="764553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4846" y="326921"/>
            <a:ext cx="10155553" cy="320280"/>
          </a:xfrm>
          <a:prstGeom prst="rect">
            <a:avLst/>
          </a:prstGeom>
        </p:spPr>
        <p:txBody>
          <a:bodyPr vert="horz" wrap="square" lIns="0" tIns="12700" rIns="0" bIns="0" rtlCol="0">
            <a:spAutoFit/>
          </a:bodyPr>
          <a:lstStyle/>
          <a:p>
            <a:pPr marL="12700" marR="5080">
              <a:lnSpc>
                <a:spcPct val="110700"/>
              </a:lnSpc>
              <a:spcBef>
                <a:spcPts val="100"/>
              </a:spcBef>
            </a:pPr>
            <a:r>
              <a:rPr lang="en-US" sz="1800" dirty="0" smtClean="0">
                <a:latin typeface="GHEA Grapalat" pitchFamily="50" charset="0"/>
              </a:rPr>
              <a:t>CSO-STATE BODIES </a:t>
            </a:r>
            <a:r>
              <a:rPr lang="en-US" sz="1800" dirty="0">
                <a:latin typeface="GHEA Grapalat" pitchFamily="50" charset="0"/>
              </a:rPr>
              <a:t>RELATIONS ACCORDING TO REPRESENTATIVES OF STATE BODIES </a:t>
            </a:r>
            <a:endParaRPr sz="1800" dirty="0">
              <a:latin typeface="GHEA Grapalat" pitchFamily="50" charset="0"/>
            </a:endParaRPr>
          </a:p>
        </p:txBody>
      </p:sp>
      <p:sp>
        <p:nvSpPr>
          <p:cNvPr id="3" name="object 3"/>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 name="object 4"/>
          <p:cNvSpPr txBox="1"/>
          <p:nvPr/>
        </p:nvSpPr>
        <p:spPr>
          <a:xfrm>
            <a:off x="11687850" y="114427"/>
            <a:ext cx="290831"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11</a:t>
            </a:r>
            <a:endParaRPr sz="1800" dirty="0">
              <a:latin typeface="GHEA Grapalat" pitchFamily="50" charset="0"/>
              <a:cs typeface="Times New Roman"/>
            </a:endParaRPr>
          </a:p>
        </p:txBody>
      </p:sp>
      <p:sp>
        <p:nvSpPr>
          <p:cNvPr id="5" name="object 5"/>
          <p:cNvSpPr/>
          <p:nvPr/>
        </p:nvSpPr>
        <p:spPr>
          <a:xfrm>
            <a:off x="714831" y="1209600"/>
            <a:ext cx="3413125" cy="2153920"/>
          </a:xfrm>
          <a:custGeom>
            <a:avLst/>
            <a:gdLst/>
            <a:ahLst/>
            <a:cxnLst/>
            <a:rect l="l" t="t" r="r" b="b"/>
            <a:pathLst>
              <a:path w="3413125" h="2153920">
                <a:moveTo>
                  <a:pt x="3413119" y="0"/>
                </a:moveTo>
                <a:lnTo>
                  <a:pt x="0" y="0"/>
                </a:lnTo>
                <a:lnTo>
                  <a:pt x="0" y="2153804"/>
                </a:lnTo>
                <a:lnTo>
                  <a:pt x="3413119" y="2153804"/>
                </a:lnTo>
                <a:lnTo>
                  <a:pt x="3413119" y="0"/>
                </a:lnTo>
                <a:close/>
              </a:path>
            </a:pathLst>
          </a:custGeom>
          <a:solidFill>
            <a:srgbClr val="E6E7E8"/>
          </a:solidFill>
        </p:spPr>
        <p:txBody>
          <a:bodyPr wrap="square" lIns="0" tIns="0" rIns="0" bIns="0" rtlCol="0"/>
          <a:lstStyle/>
          <a:p>
            <a:endParaRPr/>
          </a:p>
        </p:txBody>
      </p:sp>
      <p:sp>
        <p:nvSpPr>
          <p:cNvPr id="6" name="object 6"/>
          <p:cNvSpPr/>
          <p:nvPr/>
        </p:nvSpPr>
        <p:spPr>
          <a:xfrm>
            <a:off x="4389436" y="1209600"/>
            <a:ext cx="3413125" cy="2153920"/>
          </a:xfrm>
          <a:custGeom>
            <a:avLst/>
            <a:gdLst/>
            <a:ahLst/>
            <a:cxnLst/>
            <a:rect l="l" t="t" r="r" b="b"/>
            <a:pathLst>
              <a:path w="3413125" h="2153920">
                <a:moveTo>
                  <a:pt x="3413121" y="0"/>
                </a:moveTo>
                <a:lnTo>
                  <a:pt x="0" y="0"/>
                </a:lnTo>
                <a:lnTo>
                  <a:pt x="0" y="2153804"/>
                </a:lnTo>
                <a:lnTo>
                  <a:pt x="3413121" y="2153804"/>
                </a:lnTo>
                <a:lnTo>
                  <a:pt x="3413121" y="0"/>
                </a:lnTo>
                <a:close/>
              </a:path>
            </a:pathLst>
          </a:custGeom>
          <a:solidFill>
            <a:srgbClr val="E6E7E8"/>
          </a:solidFill>
        </p:spPr>
        <p:txBody>
          <a:bodyPr wrap="square" lIns="0" tIns="0" rIns="0" bIns="0" rtlCol="0"/>
          <a:lstStyle/>
          <a:p>
            <a:endParaRPr/>
          </a:p>
        </p:txBody>
      </p:sp>
      <p:sp>
        <p:nvSpPr>
          <p:cNvPr id="7" name="object 7"/>
          <p:cNvSpPr/>
          <p:nvPr/>
        </p:nvSpPr>
        <p:spPr>
          <a:xfrm>
            <a:off x="8064043" y="1209600"/>
            <a:ext cx="3413125" cy="2153920"/>
          </a:xfrm>
          <a:custGeom>
            <a:avLst/>
            <a:gdLst/>
            <a:ahLst/>
            <a:cxnLst/>
            <a:rect l="l" t="t" r="r" b="b"/>
            <a:pathLst>
              <a:path w="3413125" h="2153920">
                <a:moveTo>
                  <a:pt x="3413121" y="0"/>
                </a:moveTo>
                <a:lnTo>
                  <a:pt x="0" y="0"/>
                </a:lnTo>
                <a:lnTo>
                  <a:pt x="0" y="2153804"/>
                </a:lnTo>
                <a:lnTo>
                  <a:pt x="3413121" y="2153804"/>
                </a:lnTo>
                <a:lnTo>
                  <a:pt x="3413121" y="0"/>
                </a:lnTo>
                <a:close/>
              </a:path>
            </a:pathLst>
          </a:custGeom>
          <a:solidFill>
            <a:srgbClr val="E6E7E8"/>
          </a:solidFill>
        </p:spPr>
        <p:txBody>
          <a:bodyPr wrap="square" lIns="0" tIns="0" rIns="0" bIns="0" rtlCol="0"/>
          <a:lstStyle/>
          <a:p>
            <a:endParaRPr/>
          </a:p>
        </p:txBody>
      </p:sp>
      <p:sp>
        <p:nvSpPr>
          <p:cNvPr id="8" name="object 8"/>
          <p:cNvSpPr/>
          <p:nvPr/>
        </p:nvSpPr>
        <p:spPr>
          <a:xfrm>
            <a:off x="714831" y="3522924"/>
            <a:ext cx="3413125" cy="2153920"/>
          </a:xfrm>
          <a:custGeom>
            <a:avLst/>
            <a:gdLst/>
            <a:ahLst/>
            <a:cxnLst/>
            <a:rect l="l" t="t" r="r" b="b"/>
            <a:pathLst>
              <a:path w="3413125" h="2153920">
                <a:moveTo>
                  <a:pt x="3413119" y="0"/>
                </a:moveTo>
                <a:lnTo>
                  <a:pt x="0" y="0"/>
                </a:lnTo>
                <a:lnTo>
                  <a:pt x="0" y="2153804"/>
                </a:lnTo>
                <a:lnTo>
                  <a:pt x="3413119" y="2153804"/>
                </a:lnTo>
                <a:lnTo>
                  <a:pt x="3413119" y="0"/>
                </a:lnTo>
                <a:close/>
              </a:path>
            </a:pathLst>
          </a:custGeom>
          <a:solidFill>
            <a:srgbClr val="E6E7E8"/>
          </a:solidFill>
        </p:spPr>
        <p:txBody>
          <a:bodyPr wrap="square" lIns="0" tIns="0" rIns="0" bIns="0" rtlCol="0"/>
          <a:lstStyle/>
          <a:p>
            <a:endParaRPr/>
          </a:p>
        </p:txBody>
      </p:sp>
      <p:sp>
        <p:nvSpPr>
          <p:cNvPr id="9" name="object 9"/>
          <p:cNvSpPr/>
          <p:nvPr/>
        </p:nvSpPr>
        <p:spPr>
          <a:xfrm>
            <a:off x="4389436" y="3522924"/>
            <a:ext cx="3413125" cy="2153920"/>
          </a:xfrm>
          <a:custGeom>
            <a:avLst/>
            <a:gdLst/>
            <a:ahLst/>
            <a:cxnLst/>
            <a:rect l="l" t="t" r="r" b="b"/>
            <a:pathLst>
              <a:path w="3413125" h="2153920">
                <a:moveTo>
                  <a:pt x="3413121" y="0"/>
                </a:moveTo>
                <a:lnTo>
                  <a:pt x="0" y="0"/>
                </a:lnTo>
                <a:lnTo>
                  <a:pt x="0" y="2153804"/>
                </a:lnTo>
                <a:lnTo>
                  <a:pt x="3413121" y="2153804"/>
                </a:lnTo>
                <a:lnTo>
                  <a:pt x="3413121" y="0"/>
                </a:lnTo>
                <a:close/>
              </a:path>
            </a:pathLst>
          </a:custGeom>
          <a:solidFill>
            <a:srgbClr val="E6E7E8"/>
          </a:solidFill>
        </p:spPr>
        <p:txBody>
          <a:bodyPr wrap="square" lIns="0" tIns="0" rIns="0" bIns="0" rtlCol="0"/>
          <a:lstStyle/>
          <a:p>
            <a:endParaRPr/>
          </a:p>
        </p:txBody>
      </p:sp>
      <p:sp>
        <p:nvSpPr>
          <p:cNvPr id="10" name="object 10"/>
          <p:cNvSpPr/>
          <p:nvPr/>
        </p:nvSpPr>
        <p:spPr>
          <a:xfrm>
            <a:off x="8064043" y="3522924"/>
            <a:ext cx="3413125" cy="2153920"/>
          </a:xfrm>
          <a:custGeom>
            <a:avLst/>
            <a:gdLst/>
            <a:ahLst/>
            <a:cxnLst/>
            <a:rect l="l" t="t" r="r" b="b"/>
            <a:pathLst>
              <a:path w="3413125" h="2153920">
                <a:moveTo>
                  <a:pt x="3413121" y="0"/>
                </a:moveTo>
                <a:lnTo>
                  <a:pt x="0" y="0"/>
                </a:lnTo>
                <a:lnTo>
                  <a:pt x="0" y="2153804"/>
                </a:lnTo>
                <a:lnTo>
                  <a:pt x="3413121" y="2153804"/>
                </a:lnTo>
                <a:lnTo>
                  <a:pt x="3413121" y="0"/>
                </a:lnTo>
                <a:close/>
              </a:path>
            </a:pathLst>
          </a:custGeom>
          <a:solidFill>
            <a:srgbClr val="E6E7E8"/>
          </a:solidFill>
        </p:spPr>
        <p:txBody>
          <a:bodyPr wrap="square" lIns="0" tIns="0" rIns="0" bIns="0" rtlCol="0"/>
          <a:lstStyle/>
          <a:p>
            <a:endParaRPr/>
          </a:p>
        </p:txBody>
      </p:sp>
      <p:sp>
        <p:nvSpPr>
          <p:cNvPr id="18" name="object 18"/>
          <p:cNvSpPr txBox="1"/>
          <p:nvPr/>
        </p:nvSpPr>
        <p:spPr>
          <a:xfrm>
            <a:off x="4572000" y="1463695"/>
            <a:ext cx="2514599" cy="1508105"/>
          </a:xfrm>
          <a:prstGeom prst="rect">
            <a:avLst/>
          </a:prstGeom>
        </p:spPr>
        <p:txBody>
          <a:bodyPr vert="horz" wrap="square" lIns="0" tIns="0" rIns="0" bIns="0" rtlCol="0">
            <a:spAutoFit/>
          </a:bodyPr>
          <a:lstStyle/>
          <a:p>
            <a:pPr>
              <a:lnSpc>
                <a:spcPct val="100000"/>
              </a:lnSpc>
            </a:pPr>
            <a:r>
              <a:rPr lang="en-US" sz="1400" dirty="0">
                <a:latin typeface="GHEA Grapalat" pitchFamily="50" charset="0"/>
                <a:cs typeface="Times New Roman"/>
              </a:rPr>
              <a:t>All ministry representatives find it necessary to deepen cooperation with NGOs, in some cases </a:t>
            </a:r>
            <a:r>
              <a:rPr lang="en-US" sz="1400" dirty="0" smtClean="0">
                <a:latin typeface="GHEA Grapalat" pitchFamily="50" charset="0"/>
                <a:cs typeface="Times New Roman"/>
              </a:rPr>
              <a:t>they emphasize </a:t>
            </a:r>
            <a:r>
              <a:rPr lang="en-US" sz="1400" dirty="0">
                <a:latin typeface="GHEA Grapalat" pitchFamily="50" charset="0"/>
                <a:cs typeface="Times New Roman"/>
              </a:rPr>
              <a:t>the need for deepening cooperation in this phase of the country’s development.</a:t>
            </a:r>
            <a:endParaRPr sz="1400" dirty="0">
              <a:latin typeface="GHEA Grapalat" pitchFamily="50" charset="0"/>
              <a:cs typeface="Arial"/>
            </a:endParaRPr>
          </a:p>
        </p:txBody>
      </p:sp>
      <p:sp>
        <p:nvSpPr>
          <p:cNvPr id="19" name="object 19"/>
          <p:cNvSpPr txBox="1"/>
          <p:nvPr/>
        </p:nvSpPr>
        <p:spPr>
          <a:xfrm>
            <a:off x="8229600" y="1447800"/>
            <a:ext cx="2590800" cy="861774"/>
          </a:xfrm>
          <a:prstGeom prst="rect">
            <a:avLst/>
          </a:prstGeom>
        </p:spPr>
        <p:txBody>
          <a:bodyPr vert="horz" wrap="square" lIns="0" tIns="0" rIns="0" bIns="0" rtlCol="0">
            <a:spAutoFit/>
          </a:bodyPr>
          <a:lstStyle/>
          <a:p>
            <a:r>
              <a:rPr lang="en-US" sz="1400" dirty="0">
                <a:latin typeface="GHEA Grapalat" pitchFamily="50" charset="0"/>
              </a:rPr>
              <a:t>Two ministry representatives voiced the </a:t>
            </a:r>
            <a:r>
              <a:rPr lang="en-US" sz="1400" dirty="0" smtClean="0">
                <a:latin typeface="GHEA Grapalat" pitchFamily="50" charset="0"/>
              </a:rPr>
              <a:t>importance of </a:t>
            </a:r>
            <a:r>
              <a:rPr lang="en-US" sz="1400" dirty="0">
                <a:latin typeface="GHEA Grapalat" pitchFamily="50" charset="0"/>
              </a:rPr>
              <a:t>institutionalization </a:t>
            </a:r>
            <a:r>
              <a:rPr lang="en-US" sz="1400" dirty="0" smtClean="0">
                <a:latin typeface="GHEA Grapalat" pitchFamily="50" charset="0"/>
              </a:rPr>
              <a:t>of  the state-CSO cooperation. </a:t>
            </a:r>
            <a:endParaRPr lang="en-US" sz="1400" dirty="0">
              <a:latin typeface="GHEA Grapalat" pitchFamily="50" charset="0"/>
            </a:endParaRPr>
          </a:p>
        </p:txBody>
      </p:sp>
      <p:sp>
        <p:nvSpPr>
          <p:cNvPr id="20" name="object 20"/>
          <p:cNvSpPr txBox="1"/>
          <p:nvPr/>
        </p:nvSpPr>
        <p:spPr>
          <a:xfrm>
            <a:off x="914400" y="3723382"/>
            <a:ext cx="2438400" cy="1077218"/>
          </a:xfrm>
          <a:prstGeom prst="rect">
            <a:avLst/>
          </a:prstGeom>
        </p:spPr>
        <p:txBody>
          <a:bodyPr vert="horz" wrap="square" lIns="0" tIns="0" rIns="0" bIns="0" rtlCol="0">
            <a:spAutoFit/>
          </a:bodyPr>
          <a:lstStyle/>
          <a:p>
            <a:r>
              <a:rPr lang="en-US" sz="1400" dirty="0">
                <a:latin typeface="GHEA Grapalat" pitchFamily="50" charset="0"/>
              </a:rPr>
              <a:t>Some of the officials participating in the research exclude the possibility of using CSO services on a paid </a:t>
            </a:r>
            <a:r>
              <a:rPr lang="en-US" sz="1400" dirty="0" smtClean="0">
                <a:latin typeface="GHEA Grapalat" pitchFamily="50" charset="0"/>
              </a:rPr>
              <a:t>basis because of a </a:t>
            </a:r>
            <a:r>
              <a:rPr lang="en-US" sz="1400" dirty="0">
                <a:latin typeface="GHEA Grapalat" pitchFamily="50" charset="0"/>
              </a:rPr>
              <a:t>tight budget. </a:t>
            </a:r>
          </a:p>
        </p:txBody>
      </p:sp>
      <p:sp>
        <p:nvSpPr>
          <p:cNvPr id="21" name="object 21"/>
          <p:cNvSpPr txBox="1"/>
          <p:nvPr/>
        </p:nvSpPr>
        <p:spPr>
          <a:xfrm>
            <a:off x="8229600" y="3736538"/>
            <a:ext cx="2514600" cy="1292662"/>
          </a:xfrm>
          <a:prstGeom prst="rect">
            <a:avLst/>
          </a:prstGeom>
        </p:spPr>
        <p:txBody>
          <a:bodyPr vert="horz" wrap="square" lIns="0" tIns="0" rIns="0" bIns="0" rtlCol="0">
            <a:spAutoFit/>
          </a:bodyPr>
          <a:lstStyle/>
          <a:p>
            <a:r>
              <a:rPr lang="en-US" sz="1400" dirty="0">
                <a:latin typeface="GHEA Grapalat" pitchFamily="50" charset="0"/>
              </a:rPr>
              <a:t>R</a:t>
            </a:r>
            <a:r>
              <a:rPr lang="en-US" sz="1400" dirty="0" smtClean="0">
                <a:latin typeface="GHEA Grapalat" pitchFamily="50" charset="0"/>
              </a:rPr>
              <a:t>epresentatives </a:t>
            </a:r>
            <a:r>
              <a:rPr lang="en-US" sz="1400" dirty="0">
                <a:latin typeface="GHEA Grapalat" pitchFamily="50" charset="0"/>
              </a:rPr>
              <a:t>of </a:t>
            </a:r>
            <a:r>
              <a:rPr lang="en-US" sz="1400" dirty="0" smtClean="0">
                <a:latin typeface="GHEA Grapalat" pitchFamily="50" charset="0"/>
              </a:rPr>
              <a:t>some </a:t>
            </a:r>
            <a:r>
              <a:rPr lang="en-US" sz="1400" dirty="0">
                <a:latin typeface="GHEA Grapalat" pitchFamily="50" charset="0"/>
              </a:rPr>
              <a:t>ministries that expressed readiness to use paid services provided by NGOs have some skepticism towards </a:t>
            </a:r>
            <a:r>
              <a:rPr lang="en-US" sz="1400" dirty="0" smtClean="0">
                <a:latin typeface="GHEA Grapalat" pitchFamily="50" charset="0"/>
              </a:rPr>
              <a:t>the quality of these services. </a:t>
            </a:r>
            <a:endParaRPr lang="en-US" sz="1400" dirty="0">
              <a:latin typeface="GHEA Grapalat" pitchFamily="50" charset="0"/>
            </a:endParaRPr>
          </a:p>
        </p:txBody>
      </p:sp>
      <p:sp>
        <p:nvSpPr>
          <p:cNvPr id="22" name="object 22"/>
          <p:cNvSpPr txBox="1"/>
          <p:nvPr/>
        </p:nvSpPr>
        <p:spPr>
          <a:xfrm>
            <a:off x="4572000" y="3623608"/>
            <a:ext cx="2514599" cy="1938992"/>
          </a:xfrm>
          <a:prstGeom prst="rect">
            <a:avLst/>
          </a:prstGeom>
        </p:spPr>
        <p:txBody>
          <a:bodyPr vert="horz" wrap="square" lIns="0" tIns="0" rIns="0" bIns="0" rtlCol="0">
            <a:spAutoFit/>
          </a:bodyPr>
          <a:lstStyle/>
          <a:p>
            <a:r>
              <a:rPr lang="en-US" sz="1400" dirty="0" smtClean="0">
                <a:latin typeface="GHEA Grapalat" pitchFamily="50" charset="0"/>
              </a:rPr>
              <a:t>Another </a:t>
            </a:r>
            <a:r>
              <a:rPr lang="en-US" sz="1400" dirty="0">
                <a:latin typeface="GHEA Grapalat" pitchFamily="50" charset="0"/>
              </a:rPr>
              <a:t>part of officials find that ministries have grant programs which take place on a competitive basis. There are similar precedents in some ministries, and the representatives of these ministries are expecting a continuation of cooperation. </a:t>
            </a:r>
          </a:p>
        </p:txBody>
      </p:sp>
      <p:sp>
        <p:nvSpPr>
          <p:cNvPr id="23" name="object 23"/>
          <p:cNvSpPr txBox="1"/>
          <p:nvPr/>
        </p:nvSpPr>
        <p:spPr>
          <a:xfrm>
            <a:off x="4550745" y="5833978"/>
            <a:ext cx="6567171" cy="566822"/>
          </a:xfrm>
          <a:prstGeom prst="rect">
            <a:avLst/>
          </a:prstGeom>
        </p:spPr>
        <p:txBody>
          <a:bodyPr vert="horz" wrap="square" lIns="0" tIns="12700" rIns="0" bIns="0" rtlCol="0">
            <a:spAutoFit/>
          </a:bodyPr>
          <a:lstStyle/>
          <a:p>
            <a:r>
              <a:rPr lang="en-US" sz="1200" dirty="0">
                <a:latin typeface="GHEA Grapalat" pitchFamily="50" charset="0"/>
              </a:rPr>
              <a:t>For example, the representative from the Ministry of Labor and Social Affairs gives preference to NGOs when searching for certain services through funding programs, because, according to the respondent, NGOs are more flexible than state non-commercial organizations. </a:t>
            </a:r>
          </a:p>
        </p:txBody>
      </p:sp>
      <p:sp>
        <p:nvSpPr>
          <p:cNvPr id="24" name="object 24"/>
          <p:cNvSpPr/>
          <p:nvPr/>
        </p:nvSpPr>
        <p:spPr>
          <a:xfrm>
            <a:off x="5224486" y="5647695"/>
            <a:ext cx="268605" cy="146685"/>
          </a:xfrm>
          <a:custGeom>
            <a:avLst/>
            <a:gdLst/>
            <a:ahLst/>
            <a:cxnLst/>
            <a:rect l="l" t="t" r="r" b="b"/>
            <a:pathLst>
              <a:path w="268604" h="146685">
                <a:moveTo>
                  <a:pt x="268091" y="0"/>
                </a:moveTo>
                <a:lnTo>
                  <a:pt x="0" y="0"/>
                </a:lnTo>
                <a:lnTo>
                  <a:pt x="134045" y="146448"/>
                </a:lnTo>
                <a:lnTo>
                  <a:pt x="268091" y="0"/>
                </a:lnTo>
                <a:close/>
              </a:path>
            </a:pathLst>
          </a:custGeom>
          <a:solidFill>
            <a:srgbClr val="FFCB04"/>
          </a:solidFill>
        </p:spPr>
        <p:txBody>
          <a:bodyPr wrap="square" lIns="0" tIns="0" rIns="0" bIns="0" rtlCol="0"/>
          <a:lstStyle/>
          <a:p>
            <a:endParaRPr/>
          </a:p>
        </p:txBody>
      </p:sp>
      <p:sp>
        <p:nvSpPr>
          <p:cNvPr id="25" name="object 25"/>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7" name="object 18"/>
          <p:cNvSpPr txBox="1"/>
          <p:nvPr/>
        </p:nvSpPr>
        <p:spPr>
          <a:xfrm>
            <a:off x="914400" y="1447800"/>
            <a:ext cx="2514599" cy="1292662"/>
          </a:xfrm>
          <a:prstGeom prst="rect">
            <a:avLst/>
          </a:prstGeom>
        </p:spPr>
        <p:txBody>
          <a:bodyPr vert="horz" wrap="square" lIns="0" tIns="0" rIns="0" bIns="0" rtlCol="0">
            <a:spAutoFit/>
          </a:bodyPr>
          <a:lstStyle/>
          <a:p>
            <a:pPr>
              <a:lnSpc>
                <a:spcPct val="100000"/>
              </a:lnSpc>
            </a:pPr>
            <a:r>
              <a:rPr lang="en-US" sz="1400" dirty="0" smtClean="0">
                <a:latin typeface="GHEA Grapalat" pitchFamily="50" charset="0"/>
              </a:rPr>
              <a:t>Cooperation with NGOs has been described by ministry representatives in the following general terms: open, active, sufficient, continuous, on a high level.</a:t>
            </a:r>
            <a:endParaRPr sz="1400" dirty="0">
              <a:latin typeface="GHEA Grapalat" pitchFamily="50" charset="0"/>
              <a:cs typeface="Arial"/>
            </a:endParaRPr>
          </a:p>
        </p:txBody>
      </p:sp>
    </p:spTree>
    <p:extLst>
      <p:ext uri="{BB962C8B-B14F-4D97-AF65-F5344CB8AC3E}">
        <p14:creationId xmlns:p14="http://schemas.microsoft.com/office/powerpoint/2010/main" val="38227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4880" y="463562"/>
            <a:ext cx="10307920" cy="618759"/>
          </a:xfrm>
          <a:prstGeom prst="rect">
            <a:avLst/>
          </a:prstGeom>
        </p:spPr>
        <p:txBody>
          <a:bodyPr vert="horz" wrap="square" lIns="0" tIns="38735" rIns="0" bIns="0" rtlCol="0">
            <a:spAutoFit/>
          </a:bodyPr>
          <a:lstStyle/>
          <a:p>
            <a:pPr marL="12700">
              <a:lnSpc>
                <a:spcPct val="100000"/>
              </a:lnSpc>
              <a:spcBef>
                <a:spcPts val="204"/>
              </a:spcBef>
            </a:pPr>
            <a:r>
              <a:rPr lang="en-US" b="1" dirty="0" smtClean="0">
                <a:solidFill>
                  <a:srgbClr val="231F20"/>
                </a:solidFill>
                <a:latin typeface="GHEA Grapalat" pitchFamily="50" charset="0"/>
                <a:cs typeface="Times New Roman"/>
              </a:rPr>
              <a:t>COOPERATION WITH CSOs TAKES PLACE THROUGH THE FOLLOWING MECHANISMS</a:t>
            </a:r>
          </a:p>
          <a:p>
            <a:pPr marL="12700">
              <a:lnSpc>
                <a:spcPct val="100000"/>
              </a:lnSpc>
              <a:spcBef>
                <a:spcPts val="204"/>
              </a:spcBef>
            </a:pPr>
            <a:r>
              <a:rPr lang="en-US" b="1" dirty="0" smtClean="0">
                <a:solidFill>
                  <a:srgbClr val="231F20"/>
                </a:solidFill>
                <a:latin typeface="GHEA Grapalat" pitchFamily="50" charset="0"/>
                <a:cs typeface="Times New Roman"/>
              </a:rPr>
              <a:t>ACCORDING TO REPRESENTATIVES OF STATE BODIES</a:t>
            </a:r>
            <a:endParaRPr dirty="0">
              <a:latin typeface="GHEA Grapalat" pitchFamily="50" charset="0"/>
              <a:cs typeface="Times New Roman"/>
            </a:endParaRPr>
          </a:p>
        </p:txBody>
      </p:sp>
      <p:sp>
        <p:nvSpPr>
          <p:cNvPr id="4" name="object 4"/>
          <p:cNvSpPr/>
          <p:nvPr/>
        </p:nvSpPr>
        <p:spPr>
          <a:xfrm>
            <a:off x="1364419" y="4177450"/>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6"/>
                </a:lnTo>
                <a:lnTo>
                  <a:pt x="132188" y="99330"/>
                </a:lnTo>
                <a:lnTo>
                  <a:pt x="99330" y="132188"/>
                </a:lnTo>
                <a:lnTo>
                  <a:pt x="70516" y="168719"/>
                </a:lnTo>
                <a:lnTo>
                  <a:pt x="46114" y="208556"/>
                </a:lnTo>
                <a:lnTo>
                  <a:pt x="26492" y="251329"/>
                </a:lnTo>
                <a:lnTo>
                  <a:pt x="12020" y="296670"/>
                </a:lnTo>
                <a:lnTo>
                  <a:pt x="3066" y="344210"/>
                </a:lnTo>
                <a:lnTo>
                  <a:pt x="0" y="393580"/>
                </a:lnTo>
                <a:lnTo>
                  <a:pt x="3066" y="442950"/>
                </a:lnTo>
                <a:lnTo>
                  <a:pt x="12020" y="490490"/>
                </a:lnTo>
                <a:lnTo>
                  <a:pt x="26492" y="535831"/>
                </a:lnTo>
                <a:lnTo>
                  <a:pt x="46114" y="578604"/>
                </a:lnTo>
                <a:lnTo>
                  <a:pt x="70516" y="618441"/>
                </a:lnTo>
                <a:lnTo>
                  <a:pt x="99330" y="654972"/>
                </a:lnTo>
                <a:lnTo>
                  <a:pt x="132188" y="687830"/>
                </a:lnTo>
                <a:lnTo>
                  <a:pt x="168719" y="716644"/>
                </a:lnTo>
                <a:lnTo>
                  <a:pt x="208556" y="741047"/>
                </a:lnTo>
                <a:lnTo>
                  <a:pt x="251329" y="760668"/>
                </a:lnTo>
                <a:lnTo>
                  <a:pt x="296670" y="775140"/>
                </a:lnTo>
                <a:lnTo>
                  <a:pt x="344210" y="784094"/>
                </a:lnTo>
                <a:lnTo>
                  <a:pt x="393580" y="787161"/>
                </a:lnTo>
                <a:lnTo>
                  <a:pt x="442950" y="784094"/>
                </a:lnTo>
                <a:lnTo>
                  <a:pt x="490490" y="775140"/>
                </a:lnTo>
                <a:lnTo>
                  <a:pt x="535831" y="760668"/>
                </a:lnTo>
                <a:lnTo>
                  <a:pt x="578604" y="741047"/>
                </a:lnTo>
                <a:lnTo>
                  <a:pt x="618441" y="716644"/>
                </a:lnTo>
                <a:lnTo>
                  <a:pt x="654972" y="687830"/>
                </a:lnTo>
                <a:lnTo>
                  <a:pt x="687830" y="654972"/>
                </a:lnTo>
                <a:lnTo>
                  <a:pt x="716644" y="618441"/>
                </a:lnTo>
                <a:lnTo>
                  <a:pt x="741047" y="578604"/>
                </a:lnTo>
                <a:lnTo>
                  <a:pt x="760668" y="535831"/>
                </a:lnTo>
                <a:lnTo>
                  <a:pt x="775140" y="490490"/>
                </a:lnTo>
                <a:lnTo>
                  <a:pt x="784094" y="442950"/>
                </a:lnTo>
                <a:lnTo>
                  <a:pt x="787161" y="393580"/>
                </a:lnTo>
                <a:lnTo>
                  <a:pt x="784094" y="344210"/>
                </a:lnTo>
                <a:lnTo>
                  <a:pt x="775140" y="296670"/>
                </a:lnTo>
                <a:lnTo>
                  <a:pt x="760668" y="251329"/>
                </a:lnTo>
                <a:lnTo>
                  <a:pt x="741047" y="208556"/>
                </a:lnTo>
                <a:lnTo>
                  <a:pt x="716644" y="168719"/>
                </a:lnTo>
                <a:lnTo>
                  <a:pt x="687830" y="132188"/>
                </a:lnTo>
                <a:lnTo>
                  <a:pt x="654972" y="99330"/>
                </a:lnTo>
                <a:lnTo>
                  <a:pt x="618441" y="70516"/>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 name="object 5"/>
          <p:cNvSpPr/>
          <p:nvPr/>
        </p:nvSpPr>
        <p:spPr>
          <a:xfrm>
            <a:off x="3128417" y="2793390"/>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14" name="object 14"/>
          <p:cNvSpPr/>
          <p:nvPr/>
        </p:nvSpPr>
        <p:spPr>
          <a:xfrm>
            <a:off x="10163629" y="4130328"/>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6"/>
                </a:lnTo>
                <a:lnTo>
                  <a:pt x="132188" y="99330"/>
                </a:lnTo>
                <a:lnTo>
                  <a:pt x="99330" y="132188"/>
                </a:lnTo>
                <a:lnTo>
                  <a:pt x="70516" y="168719"/>
                </a:lnTo>
                <a:lnTo>
                  <a:pt x="46114" y="208556"/>
                </a:lnTo>
                <a:lnTo>
                  <a:pt x="26492" y="251329"/>
                </a:lnTo>
                <a:lnTo>
                  <a:pt x="12020" y="296670"/>
                </a:lnTo>
                <a:lnTo>
                  <a:pt x="3066" y="344210"/>
                </a:lnTo>
                <a:lnTo>
                  <a:pt x="0" y="393580"/>
                </a:lnTo>
                <a:lnTo>
                  <a:pt x="3066" y="442950"/>
                </a:lnTo>
                <a:lnTo>
                  <a:pt x="12020" y="490490"/>
                </a:lnTo>
                <a:lnTo>
                  <a:pt x="26492" y="535831"/>
                </a:lnTo>
                <a:lnTo>
                  <a:pt x="46114" y="578604"/>
                </a:lnTo>
                <a:lnTo>
                  <a:pt x="70516" y="618441"/>
                </a:lnTo>
                <a:lnTo>
                  <a:pt x="99330" y="654972"/>
                </a:lnTo>
                <a:lnTo>
                  <a:pt x="132188" y="687830"/>
                </a:lnTo>
                <a:lnTo>
                  <a:pt x="168719" y="716644"/>
                </a:lnTo>
                <a:lnTo>
                  <a:pt x="208556" y="741047"/>
                </a:lnTo>
                <a:lnTo>
                  <a:pt x="251329" y="760668"/>
                </a:lnTo>
                <a:lnTo>
                  <a:pt x="296670" y="775140"/>
                </a:lnTo>
                <a:lnTo>
                  <a:pt x="344210" y="784094"/>
                </a:lnTo>
                <a:lnTo>
                  <a:pt x="393580" y="787161"/>
                </a:lnTo>
                <a:lnTo>
                  <a:pt x="442950" y="784094"/>
                </a:lnTo>
                <a:lnTo>
                  <a:pt x="490490" y="775140"/>
                </a:lnTo>
                <a:lnTo>
                  <a:pt x="535831" y="760668"/>
                </a:lnTo>
                <a:lnTo>
                  <a:pt x="578604" y="741047"/>
                </a:lnTo>
                <a:lnTo>
                  <a:pt x="618441" y="716644"/>
                </a:lnTo>
                <a:lnTo>
                  <a:pt x="654972" y="687830"/>
                </a:lnTo>
                <a:lnTo>
                  <a:pt x="687830" y="654972"/>
                </a:lnTo>
                <a:lnTo>
                  <a:pt x="716644" y="618441"/>
                </a:lnTo>
                <a:lnTo>
                  <a:pt x="741047" y="578604"/>
                </a:lnTo>
                <a:lnTo>
                  <a:pt x="760668" y="535831"/>
                </a:lnTo>
                <a:lnTo>
                  <a:pt x="775140" y="490490"/>
                </a:lnTo>
                <a:lnTo>
                  <a:pt x="784094" y="442950"/>
                </a:lnTo>
                <a:lnTo>
                  <a:pt x="787161" y="393580"/>
                </a:lnTo>
                <a:lnTo>
                  <a:pt x="784094" y="344210"/>
                </a:lnTo>
                <a:lnTo>
                  <a:pt x="775140" y="296670"/>
                </a:lnTo>
                <a:lnTo>
                  <a:pt x="760668" y="251329"/>
                </a:lnTo>
                <a:lnTo>
                  <a:pt x="741047" y="208556"/>
                </a:lnTo>
                <a:lnTo>
                  <a:pt x="716644" y="168719"/>
                </a:lnTo>
                <a:lnTo>
                  <a:pt x="687830" y="132188"/>
                </a:lnTo>
                <a:lnTo>
                  <a:pt x="654972" y="99330"/>
                </a:lnTo>
                <a:lnTo>
                  <a:pt x="618441" y="70516"/>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15" name="object 15"/>
          <p:cNvSpPr/>
          <p:nvPr/>
        </p:nvSpPr>
        <p:spPr>
          <a:xfrm>
            <a:off x="1461810" y="2890783"/>
            <a:ext cx="592455" cy="592455"/>
          </a:xfrm>
          <a:custGeom>
            <a:avLst/>
            <a:gdLst/>
            <a:ahLst/>
            <a:cxnLst/>
            <a:rect l="l" t="t" r="r" b="b"/>
            <a:pathLst>
              <a:path w="592455" h="592454">
                <a:moveTo>
                  <a:pt x="296189" y="0"/>
                </a:moveTo>
                <a:lnTo>
                  <a:pt x="248146" y="3876"/>
                </a:lnTo>
                <a:lnTo>
                  <a:pt x="202571" y="15100"/>
                </a:lnTo>
                <a:lnTo>
                  <a:pt x="160073" y="33060"/>
                </a:lnTo>
                <a:lnTo>
                  <a:pt x="121264" y="57147"/>
                </a:lnTo>
                <a:lnTo>
                  <a:pt x="86752" y="86752"/>
                </a:lnTo>
                <a:lnTo>
                  <a:pt x="57147" y="121264"/>
                </a:lnTo>
                <a:lnTo>
                  <a:pt x="33060" y="160074"/>
                </a:lnTo>
                <a:lnTo>
                  <a:pt x="15100" y="202571"/>
                </a:lnTo>
                <a:lnTo>
                  <a:pt x="3876" y="248147"/>
                </a:lnTo>
                <a:lnTo>
                  <a:pt x="0" y="296190"/>
                </a:lnTo>
                <a:lnTo>
                  <a:pt x="3876" y="344233"/>
                </a:lnTo>
                <a:lnTo>
                  <a:pt x="15100" y="389809"/>
                </a:lnTo>
                <a:lnTo>
                  <a:pt x="33060" y="432306"/>
                </a:lnTo>
                <a:lnTo>
                  <a:pt x="57147" y="471115"/>
                </a:lnTo>
                <a:lnTo>
                  <a:pt x="86752" y="505627"/>
                </a:lnTo>
                <a:lnTo>
                  <a:pt x="121264" y="535232"/>
                </a:lnTo>
                <a:lnTo>
                  <a:pt x="160073" y="559319"/>
                </a:lnTo>
                <a:lnTo>
                  <a:pt x="202571" y="577280"/>
                </a:lnTo>
                <a:lnTo>
                  <a:pt x="248146" y="588503"/>
                </a:lnTo>
                <a:lnTo>
                  <a:pt x="296189" y="592380"/>
                </a:lnTo>
                <a:lnTo>
                  <a:pt x="344232" y="588503"/>
                </a:lnTo>
                <a:lnTo>
                  <a:pt x="389807" y="577280"/>
                </a:lnTo>
                <a:lnTo>
                  <a:pt x="432305" y="559319"/>
                </a:lnTo>
                <a:lnTo>
                  <a:pt x="471114" y="535232"/>
                </a:lnTo>
                <a:lnTo>
                  <a:pt x="505626" y="505627"/>
                </a:lnTo>
                <a:lnTo>
                  <a:pt x="535231" y="471115"/>
                </a:lnTo>
                <a:lnTo>
                  <a:pt x="559318" y="432306"/>
                </a:lnTo>
                <a:lnTo>
                  <a:pt x="577278" y="389809"/>
                </a:lnTo>
                <a:lnTo>
                  <a:pt x="588502" y="344233"/>
                </a:lnTo>
                <a:lnTo>
                  <a:pt x="592378" y="296190"/>
                </a:lnTo>
                <a:lnTo>
                  <a:pt x="588502" y="248147"/>
                </a:lnTo>
                <a:lnTo>
                  <a:pt x="577278" y="202571"/>
                </a:lnTo>
                <a:lnTo>
                  <a:pt x="559318" y="160074"/>
                </a:lnTo>
                <a:lnTo>
                  <a:pt x="535231" y="121264"/>
                </a:lnTo>
                <a:lnTo>
                  <a:pt x="505626" y="86752"/>
                </a:lnTo>
                <a:lnTo>
                  <a:pt x="471114" y="57147"/>
                </a:lnTo>
                <a:lnTo>
                  <a:pt x="432305" y="33060"/>
                </a:lnTo>
                <a:lnTo>
                  <a:pt x="389807" y="15100"/>
                </a:lnTo>
                <a:lnTo>
                  <a:pt x="344232" y="3876"/>
                </a:lnTo>
                <a:lnTo>
                  <a:pt x="296189" y="0"/>
                </a:lnTo>
                <a:close/>
              </a:path>
            </a:pathLst>
          </a:custGeom>
          <a:solidFill>
            <a:srgbClr val="FFFFFF"/>
          </a:solidFill>
        </p:spPr>
        <p:txBody>
          <a:bodyPr wrap="square" lIns="0" tIns="0" rIns="0" bIns="0" rtlCol="0"/>
          <a:lstStyle/>
          <a:p>
            <a:endParaRPr/>
          </a:p>
        </p:txBody>
      </p:sp>
      <p:sp>
        <p:nvSpPr>
          <p:cNvPr id="19" name="object 19"/>
          <p:cNvSpPr/>
          <p:nvPr/>
        </p:nvSpPr>
        <p:spPr>
          <a:xfrm>
            <a:off x="4989810" y="2890783"/>
            <a:ext cx="592455" cy="592455"/>
          </a:xfrm>
          <a:custGeom>
            <a:avLst/>
            <a:gdLst/>
            <a:ahLst/>
            <a:cxnLst/>
            <a:rect l="l" t="t" r="r" b="b"/>
            <a:pathLst>
              <a:path w="592454" h="592454">
                <a:moveTo>
                  <a:pt x="296190" y="0"/>
                </a:moveTo>
                <a:lnTo>
                  <a:pt x="248147" y="3876"/>
                </a:lnTo>
                <a:lnTo>
                  <a:pt x="202571" y="15100"/>
                </a:lnTo>
                <a:lnTo>
                  <a:pt x="160074" y="33060"/>
                </a:lnTo>
                <a:lnTo>
                  <a:pt x="121264" y="57147"/>
                </a:lnTo>
                <a:lnTo>
                  <a:pt x="86752" y="86752"/>
                </a:lnTo>
                <a:lnTo>
                  <a:pt x="57147" y="121264"/>
                </a:lnTo>
                <a:lnTo>
                  <a:pt x="33060" y="160074"/>
                </a:lnTo>
                <a:lnTo>
                  <a:pt x="15100" y="202571"/>
                </a:lnTo>
                <a:lnTo>
                  <a:pt x="3876" y="248147"/>
                </a:lnTo>
                <a:lnTo>
                  <a:pt x="0" y="296190"/>
                </a:lnTo>
                <a:lnTo>
                  <a:pt x="3876" y="344233"/>
                </a:lnTo>
                <a:lnTo>
                  <a:pt x="15100" y="389809"/>
                </a:lnTo>
                <a:lnTo>
                  <a:pt x="33060" y="432306"/>
                </a:lnTo>
                <a:lnTo>
                  <a:pt x="57147" y="471115"/>
                </a:lnTo>
                <a:lnTo>
                  <a:pt x="86752" y="505627"/>
                </a:lnTo>
                <a:lnTo>
                  <a:pt x="121264" y="535232"/>
                </a:lnTo>
                <a:lnTo>
                  <a:pt x="160074" y="559319"/>
                </a:lnTo>
                <a:lnTo>
                  <a:pt x="202571" y="577280"/>
                </a:lnTo>
                <a:lnTo>
                  <a:pt x="248147" y="588503"/>
                </a:lnTo>
                <a:lnTo>
                  <a:pt x="296190" y="592380"/>
                </a:lnTo>
                <a:lnTo>
                  <a:pt x="344233" y="588503"/>
                </a:lnTo>
                <a:lnTo>
                  <a:pt x="389809" y="577280"/>
                </a:lnTo>
                <a:lnTo>
                  <a:pt x="432306" y="559319"/>
                </a:lnTo>
                <a:lnTo>
                  <a:pt x="471115" y="535232"/>
                </a:lnTo>
                <a:lnTo>
                  <a:pt x="505627" y="505627"/>
                </a:lnTo>
                <a:lnTo>
                  <a:pt x="535232" y="471115"/>
                </a:lnTo>
                <a:lnTo>
                  <a:pt x="559319" y="432306"/>
                </a:lnTo>
                <a:lnTo>
                  <a:pt x="577280" y="389809"/>
                </a:lnTo>
                <a:lnTo>
                  <a:pt x="588503" y="344233"/>
                </a:lnTo>
                <a:lnTo>
                  <a:pt x="592380" y="296190"/>
                </a:lnTo>
                <a:lnTo>
                  <a:pt x="588503" y="248147"/>
                </a:lnTo>
                <a:lnTo>
                  <a:pt x="577280" y="202571"/>
                </a:lnTo>
                <a:lnTo>
                  <a:pt x="559319" y="160074"/>
                </a:lnTo>
                <a:lnTo>
                  <a:pt x="535232" y="121264"/>
                </a:lnTo>
                <a:lnTo>
                  <a:pt x="505627" y="86752"/>
                </a:lnTo>
                <a:lnTo>
                  <a:pt x="471115" y="57147"/>
                </a:lnTo>
                <a:lnTo>
                  <a:pt x="432306" y="33060"/>
                </a:lnTo>
                <a:lnTo>
                  <a:pt x="389809" y="15100"/>
                </a:lnTo>
                <a:lnTo>
                  <a:pt x="344233" y="3876"/>
                </a:lnTo>
                <a:lnTo>
                  <a:pt x="296190" y="0"/>
                </a:lnTo>
                <a:close/>
              </a:path>
            </a:pathLst>
          </a:custGeom>
          <a:solidFill>
            <a:srgbClr val="FFFFFF"/>
          </a:solidFill>
        </p:spPr>
        <p:txBody>
          <a:bodyPr wrap="square" lIns="0" tIns="0" rIns="0" bIns="0" rtlCol="0"/>
          <a:lstStyle/>
          <a:p>
            <a:endParaRPr/>
          </a:p>
        </p:txBody>
      </p:sp>
      <p:sp>
        <p:nvSpPr>
          <p:cNvPr id="20" name="object 20"/>
          <p:cNvSpPr/>
          <p:nvPr/>
        </p:nvSpPr>
        <p:spPr>
          <a:xfrm>
            <a:off x="4989810" y="4274843"/>
            <a:ext cx="592455" cy="592455"/>
          </a:xfrm>
          <a:custGeom>
            <a:avLst/>
            <a:gdLst/>
            <a:ahLst/>
            <a:cxnLst/>
            <a:rect l="l" t="t" r="r" b="b"/>
            <a:pathLst>
              <a:path w="592454" h="592454">
                <a:moveTo>
                  <a:pt x="296190" y="0"/>
                </a:moveTo>
                <a:lnTo>
                  <a:pt x="248147" y="3876"/>
                </a:lnTo>
                <a:lnTo>
                  <a:pt x="202571" y="15100"/>
                </a:lnTo>
                <a:lnTo>
                  <a:pt x="160074" y="33060"/>
                </a:lnTo>
                <a:lnTo>
                  <a:pt x="121264" y="57147"/>
                </a:lnTo>
                <a:lnTo>
                  <a:pt x="86752" y="86752"/>
                </a:lnTo>
                <a:lnTo>
                  <a:pt x="57147" y="121264"/>
                </a:lnTo>
                <a:lnTo>
                  <a:pt x="33060" y="160073"/>
                </a:lnTo>
                <a:lnTo>
                  <a:pt x="15100" y="202571"/>
                </a:lnTo>
                <a:lnTo>
                  <a:pt x="3876" y="248146"/>
                </a:lnTo>
                <a:lnTo>
                  <a:pt x="0" y="296189"/>
                </a:lnTo>
                <a:lnTo>
                  <a:pt x="3876" y="344232"/>
                </a:lnTo>
                <a:lnTo>
                  <a:pt x="15100" y="389808"/>
                </a:lnTo>
                <a:lnTo>
                  <a:pt x="33060" y="432305"/>
                </a:lnTo>
                <a:lnTo>
                  <a:pt x="57147" y="471115"/>
                </a:lnTo>
                <a:lnTo>
                  <a:pt x="86752" y="505627"/>
                </a:lnTo>
                <a:lnTo>
                  <a:pt x="121264" y="535232"/>
                </a:lnTo>
                <a:lnTo>
                  <a:pt x="160074" y="559319"/>
                </a:lnTo>
                <a:lnTo>
                  <a:pt x="202571" y="577280"/>
                </a:lnTo>
                <a:lnTo>
                  <a:pt x="248147" y="588503"/>
                </a:lnTo>
                <a:lnTo>
                  <a:pt x="296190" y="592380"/>
                </a:lnTo>
                <a:lnTo>
                  <a:pt x="344233" y="588503"/>
                </a:lnTo>
                <a:lnTo>
                  <a:pt x="389809" y="577280"/>
                </a:lnTo>
                <a:lnTo>
                  <a:pt x="432306" y="559319"/>
                </a:lnTo>
                <a:lnTo>
                  <a:pt x="471115" y="535232"/>
                </a:lnTo>
                <a:lnTo>
                  <a:pt x="505627" y="505627"/>
                </a:lnTo>
                <a:lnTo>
                  <a:pt x="535232" y="471115"/>
                </a:lnTo>
                <a:lnTo>
                  <a:pt x="559319" y="432305"/>
                </a:lnTo>
                <a:lnTo>
                  <a:pt x="577280" y="389808"/>
                </a:lnTo>
                <a:lnTo>
                  <a:pt x="588503" y="344232"/>
                </a:lnTo>
                <a:lnTo>
                  <a:pt x="592380" y="296189"/>
                </a:lnTo>
                <a:lnTo>
                  <a:pt x="588503" y="248146"/>
                </a:lnTo>
                <a:lnTo>
                  <a:pt x="577280" y="202571"/>
                </a:lnTo>
                <a:lnTo>
                  <a:pt x="559319" y="160073"/>
                </a:lnTo>
                <a:lnTo>
                  <a:pt x="535232" y="121264"/>
                </a:lnTo>
                <a:lnTo>
                  <a:pt x="505627" y="86752"/>
                </a:lnTo>
                <a:lnTo>
                  <a:pt x="471115" y="57147"/>
                </a:lnTo>
                <a:lnTo>
                  <a:pt x="432306" y="33060"/>
                </a:lnTo>
                <a:lnTo>
                  <a:pt x="389809" y="15100"/>
                </a:lnTo>
                <a:lnTo>
                  <a:pt x="344233" y="3876"/>
                </a:lnTo>
                <a:lnTo>
                  <a:pt x="296190" y="0"/>
                </a:lnTo>
                <a:close/>
              </a:path>
            </a:pathLst>
          </a:custGeom>
          <a:solidFill>
            <a:srgbClr val="FFFFFF"/>
          </a:solidFill>
        </p:spPr>
        <p:txBody>
          <a:bodyPr wrap="square" lIns="0" tIns="0" rIns="0" bIns="0" rtlCol="0"/>
          <a:lstStyle/>
          <a:p>
            <a:endParaRPr/>
          </a:p>
        </p:txBody>
      </p:sp>
      <p:sp>
        <p:nvSpPr>
          <p:cNvPr id="21" name="object 21"/>
          <p:cNvSpPr/>
          <p:nvPr/>
        </p:nvSpPr>
        <p:spPr>
          <a:xfrm>
            <a:off x="6753810" y="2890783"/>
            <a:ext cx="592455" cy="592455"/>
          </a:xfrm>
          <a:custGeom>
            <a:avLst/>
            <a:gdLst/>
            <a:ahLst/>
            <a:cxnLst/>
            <a:rect l="l" t="t" r="r" b="b"/>
            <a:pathLst>
              <a:path w="592454" h="592454">
                <a:moveTo>
                  <a:pt x="296189" y="0"/>
                </a:moveTo>
                <a:lnTo>
                  <a:pt x="248146" y="3876"/>
                </a:lnTo>
                <a:lnTo>
                  <a:pt x="202571" y="15100"/>
                </a:lnTo>
                <a:lnTo>
                  <a:pt x="160073" y="33060"/>
                </a:lnTo>
                <a:lnTo>
                  <a:pt x="121264" y="57147"/>
                </a:lnTo>
                <a:lnTo>
                  <a:pt x="86752" y="86752"/>
                </a:lnTo>
                <a:lnTo>
                  <a:pt x="57147" y="121264"/>
                </a:lnTo>
                <a:lnTo>
                  <a:pt x="33060" y="160074"/>
                </a:lnTo>
                <a:lnTo>
                  <a:pt x="15100" y="202571"/>
                </a:lnTo>
                <a:lnTo>
                  <a:pt x="3876" y="248147"/>
                </a:lnTo>
                <a:lnTo>
                  <a:pt x="0" y="296190"/>
                </a:lnTo>
                <a:lnTo>
                  <a:pt x="3876" y="344233"/>
                </a:lnTo>
                <a:lnTo>
                  <a:pt x="15100" y="389809"/>
                </a:lnTo>
                <a:lnTo>
                  <a:pt x="33060" y="432306"/>
                </a:lnTo>
                <a:lnTo>
                  <a:pt x="57147" y="471115"/>
                </a:lnTo>
                <a:lnTo>
                  <a:pt x="86752" y="505627"/>
                </a:lnTo>
                <a:lnTo>
                  <a:pt x="121264" y="535232"/>
                </a:lnTo>
                <a:lnTo>
                  <a:pt x="160073" y="559319"/>
                </a:lnTo>
                <a:lnTo>
                  <a:pt x="202571" y="577280"/>
                </a:lnTo>
                <a:lnTo>
                  <a:pt x="248146" y="588503"/>
                </a:lnTo>
                <a:lnTo>
                  <a:pt x="296189" y="592380"/>
                </a:lnTo>
                <a:lnTo>
                  <a:pt x="344232" y="588503"/>
                </a:lnTo>
                <a:lnTo>
                  <a:pt x="389808" y="577280"/>
                </a:lnTo>
                <a:lnTo>
                  <a:pt x="432305" y="559319"/>
                </a:lnTo>
                <a:lnTo>
                  <a:pt x="471115" y="535232"/>
                </a:lnTo>
                <a:lnTo>
                  <a:pt x="505627" y="505627"/>
                </a:lnTo>
                <a:lnTo>
                  <a:pt x="535232" y="471115"/>
                </a:lnTo>
                <a:lnTo>
                  <a:pt x="559319" y="432306"/>
                </a:lnTo>
                <a:lnTo>
                  <a:pt x="577280" y="389809"/>
                </a:lnTo>
                <a:lnTo>
                  <a:pt x="588503" y="344233"/>
                </a:lnTo>
                <a:lnTo>
                  <a:pt x="592380" y="296190"/>
                </a:lnTo>
                <a:lnTo>
                  <a:pt x="588503" y="248147"/>
                </a:lnTo>
                <a:lnTo>
                  <a:pt x="577280" y="202571"/>
                </a:lnTo>
                <a:lnTo>
                  <a:pt x="559319" y="160074"/>
                </a:lnTo>
                <a:lnTo>
                  <a:pt x="535232" y="121264"/>
                </a:lnTo>
                <a:lnTo>
                  <a:pt x="505627" y="86752"/>
                </a:lnTo>
                <a:lnTo>
                  <a:pt x="471115" y="57147"/>
                </a:lnTo>
                <a:lnTo>
                  <a:pt x="432305" y="33060"/>
                </a:lnTo>
                <a:lnTo>
                  <a:pt x="389808" y="15100"/>
                </a:lnTo>
                <a:lnTo>
                  <a:pt x="344232" y="3876"/>
                </a:lnTo>
                <a:lnTo>
                  <a:pt x="296189" y="0"/>
                </a:lnTo>
                <a:close/>
              </a:path>
            </a:pathLst>
          </a:custGeom>
          <a:solidFill>
            <a:srgbClr val="FFFFFF"/>
          </a:solidFill>
        </p:spPr>
        <p:txBody>
          <a:bodyPr wrap="square" lIns="0" tIns="0" rIns="0" bIns="0" rtlCol="0"/>
          <a:lstStyle/>
          <a:p>
            <a:endParaRPr/>
          </a:p>
        </p:txBody>
      </p:sp>
      <p:sp>
        <p:nvSpPr>
          <p:cNvPr id="22" name="object 22"/>
          <p:cNvSpPr/>
          <p:nvPr/>
        </p:nvSpPr>
        <p:spPr>
          <a:xfrm>
            <a:off x="6753810" y="4274843"/>
            <a:ext cx="592455" cy="592455"/>
          </a:xfrm>
          <a:custGeom>
            <a:avLst/>
            <a:gdLst/>
            <a:ahLst/>
            <a:cxnLst/>
            <a:rect l="l" t="t" r="r" b="b"/>
            <a:pathLst>
              <a:path w="592454" h="592454">
                <a:moveTo>
                  <a:pt x="296189" y="0"/>
                </a:moveTo>
                <a:lnTo>
                  <a:pt x="248146" y="3876"/>
                </a:lnTo>
                <a:lnTo>
                  <a:pt x="202571" y="15100"/>
                </a:lnTo>
                <a:lnTo>
                  <a:pt x="160073" y="33060"/>
                </a:lnTo>
                <a:lnTo>
                  <a:pt x="121264" y="57147"/>
                </a:lnTo>
                <a:lnTo>
                  <a:pt x="86752" y="86752"/>
                </a:lnTo>
                <a:lnTo>
                  <a:pt x="57147" y="121264"/>
                </a:lnTo>
                <a:lnTo>
                  <a:pt x="33060" y="160073"/>
                </a:lnTo>
                <a:lnTo>
                  <a:pt x="15100" y="202571"/>
                </a:lnTo>
                <a:lnTo>
                  <a:pt x="3876" y="248146"/>
                </a:lnTo>
                <a:lnTo>
                  <a:pt x="0" y="296189"/>
                </a:lnTo>
                <a:lnTo>
                  <a:pt x="3876" y="344232"/>
                </a:lnTo>
                <a:lnTo>
                  <a:pt x="15100" y="389808"/>
                </a:lnTo>
                <a:lnTo>
                  <a:pt x="33060" y="432305"/>
                </a:lnTo>
                <a:lnTo>
                  <a:pt x="57147" y="471115"/>
                </a:lnTo>
                <a:lnTo>
                  <a:pt x="86752" y="505627"/>
                </a:lnTo>
                <a:lnTo>
                  <a:pt x="121264" y="535232"/>
                </a:lnTo>
                <a:lnTo>
                  <a:pt x="160073" y="559319"/>
                </a:lnTo>
                <a:lnTo>
                  <a:pt x="202571" y="577280"/>
                </a:lnTo>
                <a:lnTo>
                  <a:pt x="248146" y="588503"/>
                </a:lnTo>
                <a:lnTo>
                  <a:pt x="296189" y="592380"/>
                </a:lnTo>
                <a:lnTo>
                  <a:pt x="344232" y="588503"/>
                </a:lnTo>
                <a:lnTo>
                  <a:pt x="389808" y="577280"/>
                </a:lnTo>
                <a:lnTo>
                  <a:pt x="432305" y="559319"/>
                </a:lnTo>
                <a:lnTo>
                  <a:pt x="471115" y="535232"/>
                </a:lnTo>
                <a:lnTo>
                  <a:pt x="505627" y="505627"/>
                </a:lnTo>
                <a:lnTo>
                  <a:pt x="535232" y="471115"/>
                </a:lnTo>
                <a:lnTo>
                  <a:pt x="559319" y="432305"/>
                </a:lnTo>
                <a:lnTo>
                  <a:pt x="577280" y="389808"/>
                </a:lnTo>
                <a:lnTo>
                  <a:pt x="588503" y="344232"/>
                </a:lnTo>
                <a:lnTo>
                  <a:pt x="592380" y="296189"/>
                </a:lnTo>
                <a:lnTo>
                  <a:pt x="588503" y="248146"/>
                </a:lnTo>
                <a:lnTo>
                  <a:pt x="577280" y="202571"/>
                </a:lnTo>
                <a:lnTo>
                  <a:pt x="559319" y="160073"/>
                </a:lnTo>
                <a:lnTo>
                  <a:pt x="535232" y="121264"/>
                </a:lnTo>
                <a:lnTo>
                  <a:pt x="505627" y="86752"/>
                </a:lnTo>
                <a:lnTo>
                  <a:pt x="471115" y="57147"/>
                </a:lnTo>
                <a:lnTo>
                  <a:pt x="432305" y="33060"/>
                </a:lnTo>
                <a:lnTo>
                  <a:pt x="389808" y="15100"/>
                </a:lnTo>
                <a:lnTo>
                  <a:pt x="344232" y="3876"/>
                </a:lnTo>
                <a:lnTo>
                  <a:pt x="296189" y="0"/>
                </a:lnTo>
                <a:close/>
              </a:path>
            </a:pathLst>
          </a:custGeom>
          <a:solidFill>
            <a:srgbClr val="FFFFFF"/>
          </a:solidFill>
        </p:spPr>
        <p:txBody>
          <a:bodyPr wrap="square" lIns="0" tIns="0" rIns="0" bIns="0" rtlCol="0"/>
          <a:lstStyle/>
          <a:p>
            <a:endParaRPr/>
          </a:p>
        </p:txBody>
      </p:sp>
      <p:sp>
        <p:nvSpPr>
          <p:cNvPr id="24" name="object 24"/>
          <p:cNvSpPr/>
          <p:nvPr/>
        </p:nvSpPr>
        <p:spPr>
          <a:xfrm>
            <a:off x="8517810" y="4274843"/>
            <a:ext cx="592455" cy="592455"/>
          </a:xfrm>
          <a:custGeom>
            <a:avLst/>
            <a:gdLst/>
            <a:ahLst/>
            <a:cxnLst/>
            <a:rect l="l" t="t" r="r" b="b"/>
            <a:pathLst>
              <a:path w="592454" h="592454">
                <a:moveTo>
                  <a:pt x="296190" y="0"/>
                </a:moveTo>
                <a:lnTo>
                  <a:pt x="248147" y="3876"/>
                </a:lnTo>
                <a:lnTo>
                  <a:pt x="202571" y="15100"/>
                </a:lnTo>
                <a:lnTo>
                  <a:pt x="160074" y="33060"/>
                </a:lnTo>
                <a:lnTo>
                  <a:pt x="121264" y="57147"/>
                </a:lnTo>
                <a:lnTo>
                  <a:pt x="86752" y="86752"/>
                </a:lnTo>
                <a:lnTo>
                  <a:pt x="57147" y="121264"/>
                </a:lnTo>
                <a:lnTo>
                  <a:pt x="33060" y="160073"/>
                </a:lnTo>
                <a:lnTo>
                  <a:pt x="15100" y="202571"/>
                </a:lnTo>
                <a:lnTo>
                  <a:pt x="3876" y="248146"/>
                </a:lnTo>
                <a:lnTo>
                  <a:pt x="0" y="296189"/>
                </a:lnTo>
                <a:lnTo>
                  <a:pt x="3876" y="344232"/>
                </a:lnTo>
                <a:lnTo>
                  <a:pt x="15100" y="389808"/>
                </a:lnTo>
                <a:lnTo>
                  <a:pt x="33060" y="432305"/>
                </a:lnTo>
                <a:lnTo>
                  <a:pt x="57147" y="471115"/>
                </a:lnTo>
                <a:lnTo>
                  <a:pt x="86752" y="505627"/>
                </a:lnTo>
                <a:lnTo>
                  <a:pt x="121264" y="535232"/>
                </a:lnTo>
                <a:lnTo>
                  <a:pt x="160074" y="559319"/>
                </a:lnTo>
                <a:lnTo>
                  <a:pt x="202571" y="577280"/>
                </a:lnTo>
                <a:lnTo>
                  <a:pt x="248147" y="588503"/>
                </a:lnTo>
                <a:lnTo>
                  <a:pt x="296190" y="592380"/>
                </a:lnTo>
                <a:lnTo>
                  <a:pt x="344233" y="588503"/>
                </a:lnTo>
                <a:lnTo>
                  <a:pt x="389809" y="577280"/>
                </a:lnTo>
                <a:lnTo>
                  <a:pt x="432306" y="559319"/>
                </a:lnTo>
                <a:lnTo>
                  <a:pt x="471115" y="535232"/>
                </a:lnTo>
                <a:lnTo>
                  <a:pt x="505627" y="505627"/>
                </a:lnTo>
                <a:lnTo>
                  <a:pt x="535232" y="471115"/>
                </a:lnTo>
                <a:lnTo>
                  <a:pt x="559319" y="432305"/>
                </a:lnTo>
                <a:lnTo>
                  <a:pt x="577280" y="389808"/>
                </a:lnTo>
                <a:lnTo>
                  <a:pt x="588503" y="344232"/>
                </a:lnTo>
                <a:lnTo>
                  <a:pt x="592380" y="296189"/>
                </a:lnTo>
                <a:lnTo>
                  <a:pt x="588503" y="248146"/>
                </a:lnTo>
                <a:lnTo>
                  <a:pt x="577280" y="202571"/>
                </a:lnTo>
                <a:lnTo>
                  <a:pt x="559319" y="160073"/>
                </a:lnTo>
                <a:lnTo>
                  <a:pt x="535232" y="121264"/>
                </a:lnTo>
                <a:lnTo>
                  <a:pt x="505627" y="86752"/>
                </a:lnTo>
                <a:lnTo>
                  <a:pt x="471115" y="57147"/>
                </a:lnTo>
                <a:lnTo>
                  <a:pt x="432306" y="33060"/>
                </a:lnTo>
                <a:lnTo>
                  <a:pt x="389809" y="15100"/>
                </a:lnTo>
                <a:lnTo>
                  <a:pt x="344233" y="3876"/>
                </a:lnTo>
                <a:lnTo>
                  <a:pt x="296190" y="0"/>
                </a:lnTo>
                <a:close/>
              </a:path>
            </a:pathLst>
          </a:custGeom>
          <a:solidFill>
            <a:srgbClr val="FFFFFF"/>
          </a:solidFill>
        </p:spPr>
        <p:txBody>
          <a:bodyPr wrap="square" lIns="0" tIns="0" rIns="0" bIns="0" rtlCol="0"/>
          <a:lstStyle/>
          <a:p>
            <a:endParaRPr/>
          </a:p>
        </p:txBody>
      </p:sp>
      <p:sp>
        <p:nvSpPr>
          <p:cNvPr id="33" name="object 33"/>
          <p:cNvSpPr txBox="1"/>
          <p:nvPr/>
        </p:nvSpPr>
        <p:spPr>
          <a:xfrm>
            <a:off x="1362161" y="2175064"/>
            <a:ext cx="1000039" cy="428451"/>
          </a:xfrm>
          <a:prstGeom prst="rect">
            <a:avLst/>
          </a:prstGeom>
        </p:spPr>
        <p:txBody>
          <a:bodyPr vert="horz" wrap="square" lIns="0" tIns="11430" rIns="0" bIns="0" rtlCol="0">
            <a:spAutoFit/>
          </a:bodyPr>
          <a:lstStyle/>
          <a:p>
            <a:pPr marL="85725" marR="5080" indent="-73660">
              <a:lnSpc>
                <a:spcPct val="100600"/>
              </a:lnSpc>
              <a:spcBef>
                <a:spcPts val="90"/>
              </a:spcBef>
            </a:pPr>
            <a:r>
              <a:rPr lang="en-US" sz="1300" dirty="0" smtClean="0">
                <a:solidFill>
                  <a:srgbClr val="231F20"/>
                </a:solidFill>
                <a:latin typeface="GHEA Grapalat" pitchFamily="50" charset="0"/>
                <a:cs typeface="Arial"/>
              </a:rPr>
              <a:t>Public</a:t>
            </a:r>
          </a:p>
          <a:p>
            <a:pPr marL="85725" marR="5080" indent="-73660">
              <a:lnSpc>
                <a:spcPct val="100600"/>
              </a:lnSpc>
              <a:spcBef>
                <a:spcPts val="90"/>
              </a:spcBef>
            </a:pPr>
            <a:r>
              <a:rPr lang="en-US" sz="1300" dirty="0">
                <a:solidFill>
                  <a:srgbClr val="231F20"/>
                </a:solidFill>
                <a:latin typeface="GHEA Grapalat" pitchFamily="50" charset="0"/>
                <a:cs typeface="Arial"/>
              </a:rPr>
              <a:t>h</a:t>
            </a:r>
            <a:r>
              <a:rPr lang="en-US" sz="1300" dirty="0" smtClean="0">
                <a:solidFill>
                  <a:srgbClr val="231F20"/>
                </a:solidFill>
                <a:latin typeface="GHEA Grapalat" pitchFamily="50" charset="0"/>
                <a:cs typeface="Arial"/>
              </a:rPr>
              <a:t>earings</a:t>
            </a:r>
            <a:endParaRPr sz="1300" dirty="0">
              <a:latin typeface="GHEA Grapalat" pitchFamily="50" charset="0"/>
              <a:cs typeface="Arial"/>
            </a:endParaRPr>
          </a:p>
        </p:txBody>
      </p:sp>
      <p:sp>
        <p:nvSpPr>
          <p:cNvPr id="34" name="object 34"/>
          <p:cNvSpPr txBox="1"/>
          <p:nvPr/>
        </p:nvSpPr>
        <p:spPr>
          <a:xfrm>
            <a:off x="2743200" y="1878413"/>
            <a:ext cx="1676400" cy="819712"/>
          </a:xfrm>
          <a:prstGeom prst="rect">
            <a:avLst/>
          </a:prstGeom>
        </p:spPr>
        <p:txBody>
          <a:bodyPr vert="horz" wrap="square" lIns="0" tIns="11430" rIns="0" bIns="0" rtlCol="0">
            <a:spAutoFit/>
          </a:bodyPr>
          <a:lstStyle/>
          <a:p>
            <a:pPr marL="12700" marR="5080" algn="ctr">
              <a:lnSpc>
                <a:spcPct val="100600"/>
              </a:lnSpc>
              <a:spcBef>
                <a:spcPts val="90"/>
              </a:spcBef>
            </a:pPr>
            <a:r>
              <a:rPr lang="en-US" sz="1300" dirty="0" smtClean="0">
                <a:solidFill>
                  <a:srgbClr val="231F20"/>
                </a:solidFill>
                <a:latin typeface="GHEA Grapalat" pitchFamily="50" charset="0"/>
                <a:cs typeface="Arial"/>
              </a:rPr>
              <a:t>Establishment of councils, working groups, involvement of NGO representatives</a:t>
            </a:r>
            <a:endParaRPr sz="1300" dirty="0">
              <a:latin typeface="GHEA Grapalat" pitchFamily="50" charset="0"/>
              <a:cs typeface="Arial"/>
            </a:endParaRPr>
          </a:p>
        </p:txBody>
      </p:sp>
      <p:sp>
        <p:nvSpPr>
          <p:cNvPr id="35" name="object 35"/>
          <p:cNvSpPr txBox="1"/>
          <p:nvPr/>
        </p:nvSpPr>
        <p:spPr>
          <a:xfrm>
            <a:off x="4504899" y="2080455"/>
            <a:ext cx="1593640" cy="617670"/>
          </a:xfrm>
          <a:prstGeom prst="rect">
            <a:avLst/>
          </a:prstGeom>
        </p:spPr>
        <p:txBody>
          <a:bodyPr vert="horz" wrap="square" lIns="0" tIns="11430" rIns="0" bIns="0" rtlCol="0">
            <a:spAutoFit/>
          </a:bodyPr>
          <a:lstStyle/>
          <a:p>
            <a:pPr marL="12700" marR="5080" algn="ctr">
              <a:lnSpc>
                <a:spcPct val="100600"/>
              </a:lnSpc>
              <a:spcBef>
                <a:spcPts val="90"/>
              </a:spcBef>
            </a:pPr>
            <a:r>
              <a:rPr lang="en-US" sz="1300" dirty="0" smtClean="0">
                <a:solidFill>
                  <a:srgbClr val="231F20"/>
                </a:solidFill>
                <a:latin typeface="GHEA Grapalat" pitchFamily="50" charset="0"/>
                <a:cs typeface="Arial"/>
              </a:rPr>
              <a:t>Involvement of NGOs in relevant committees </a:t>
            </a:r>
            <a:endParaRPr sz="1300" dirty="0">
              <a:latin typeface="GHEA Grapalat" pitchFamily="50" charset="0"/>
              <a:cs typeface="Arial"/>
            </a:endParaRPr>
          </a:p>
        </p:txBody>
      </p:sp>
      <p:sp>
        <p:nvSpPr>
          <p:cNvPr id="36" name="object 36"/>
          <p:cNvSpPr txBox="1"/>
          <p:nvPr/>
        </p:nvSpPr>
        <p:spPr>
          <a:xfrm>
            <a:off x="6248400" y="2088861"/>
            <a:ext cx="1496869" cy="415627"/>
          </a:xfrm>
          <a:prstGeom prst="rect">
            <a:avLst/>
          </a:prstGeom>
        </p:spPr>
        <p:txBody>
          <a:bodyPr vert="horz" wrap="square" lIns="0" tIns="11430" rIns="0" bIns="0" rtlCol="0">
            <a:spAutoFit/>
          </a:bodyPr>
          <a:lstStyle/>
          <a:p>
            <a:pPr marL="12700" marR="5080" algn="ctr">
              <a:lnSpc>
                <a:spcPct val="100600"/>
              </a:lnSpc>
              <a:spcBef>
                <a:spcPts val="90"/>
              </a:spcBef>
            </a:pPr>
            <a:r>
              <a:rPr lang="en-US" sz="1300" dirty="0" smtClean="0">
                <a:solidFill>
                  <a:srgbClr val="231F20"/>
                </a:solidFill>
                <a:latin typeface="GHEA Grapalat" pitchFamily="50" charset="0"/>
                <a:cs typeface="Arial"/>
              </a:rPr>
              <a:t> Professional councils sessions</a:t>
            </a:r>
            <a:endParaRPr sz="1300" dirty="0">
              <a:latin typeface="GHEA Grapalat" pitchFamily="50" charset="0"/>
              <a:cs typeface="Arial"/>
            </a:endParaRPr>
          </a:p>
        </p:txBody>
      </p:sp>
      <p:sp>
        <p:nvSpPr>
          <p:cNvPr id="37" name="object 37"/>
          <p:cNvSpPr txBox="1"/>
          <p:nvPr/>
        </p:nvSpPr>
        <p:spPr>
          <a:xfrm>
            <a:off x="7848601" y="1979434"/>
            <a:ext cx="1764208" cy="617670"/>
          </a:xfrm>
          <a:prstGeom prst="rect">
            <a:avLst/>
          </a:prstGeom>
        </p:spPr>
        <p:txBody>
          <a:bodyPr vert="horz" wrap="square" lIns="0" tIns="11430" rIns="0" bIns="0" rtlCol="0">
            <a:spAutoFit/>
          </a:bodyPr>
          <a:lstStyle/>
          <a:p>
            <a:pPr marL="12700" marR="5080" algn="ctr">
              <a:lnSpc>
                <a:spcPct val="100600"/>
              </a:lnSpc>
              <a:spcBef>
                <a:spcPts val="90"/>
              </a:spcBef>
            </a:pPr>
            <a:r>
              <a:rPr lang="en-US" sz="1300" dirty="0" smtClean="0">
                <a:solidFill>
                  <a:srgbClr val="231F20"/>
                </a:solidFill>
                <a:latin typeface="GHEA Grapalat" pitchFamily="50" charset="0"/>
                <a:cs typeface="Arial"/>
              </a:rPr>
              <a:t>Hotlines for information and public communication</a:t>
            </a:r>
            <a:endParaRPr sz="1300" dirty="0">
              <a:latin typeface="GHEA Grapalat" pitchFamily="50" charset="0"/>
              <a:cs typeface="Arial"/>
            </a:endParaRPr>
          </a:p>
        </p:txBody>
      </p:sp>
      <p:sp>
        <p:nvSpPr>
          <p:cNvPr id="38" name="object 38"/>
          <p:cNvSpPr txBox="1"/>
          <p:nvPr/>
        </p:nvSpPr>
        <p:spPr>
          <a:xfrm>
            <a:off x="9972284" y="2088861"/>
            <a:ext cx="1248411" cy="415627"/>
          </a:xfrm>
          <a:prstGeom prst="rect">
            <a:avLst/>
          </a:prstGeom>
        </p:spPr>
        <p:txBody>
          <a:bodyPr vert="horz" wrap="square" lIns="0" tIns="11430" rIns="0" bIns="0" rtlCol="0">
            <a:spAutoFit/>
          </a:bodyPr>
          <a:lstStyle/>
          <a:p>
            <a:pPr marL="12700" marR="5080" algn="ctr">
              <a:lnSpc>
                <a:spcPct val="100600"/>
              </a:lnSpc>
              <a:spcBef>
                <a:spcPts val="90"/>
              </a:spcBef>
            </a:pPr>
            <a:r>
              <a:rPr lang="en-US" sz="1300" dirty="0" smtClean="0">
                <a:solidFill>
                  <a:srgbClr val="231F20"/>
                </a:solidFill>
                <a:latin typeface="GHEA Grapalat" pitchFamily="50" charset="0"/>
                <a:cs typeface="Arial"/>
              </a:rPr>
              <a:t>Proposals from NGOs</a:t>
            </a:r>
            <a:endParaRPr sz="1300" dirty="0">
              <a:latin typeface="GHEA Grapalat" pitchFamily="50" charset="0"/>
              <a:cs typeface="Arial"/>
            </a:endParaRPr>
          </a:p>
        </p:txBody>
      </p:sp>
      <p:sp>
        <p:nvSpPr>
          <p:cNvPr id="39" name="object 39"/>
          <p:cNvSpPr txBox="1"/>
          <p:nvPr/>
        </p:nvSpPr>
        <p:spPr>
          <a:xfrm>
            <a:off x="9920186" y="4516707"/>
            <a:ext cx="1364615" cy="1316001"/>
          </a:xfrm>
          <a:prstGeom prst="rect">
            <a:avLst/>
          </a:prstGeom>
        </p:spPr>
        <p:txBody>
          <a:bodyPr vert="horz" wrap="square" lIns="0" tIns="12700" rIns="0" bIns="0" rtlCol="0">
            <a:spAutoFit/>
          </a:bodyPr>
          <a:lstStyle/>
          <a:p>
            <a:pPr marR="3810" algn="ctr">
              <a:lnSpc>
                <a:spcPct val="100000"/>
              </a:lnSpc>
              <a:spcBef>
                <a:spcPts val="100"/>
              </a:spcBef>
            </a:pPr>
            <a:endParaRPr lang="en-US" sz="1300" dirty="0" smtClean="0">
              <a:solidFill>
                <a:srgbClr val="231F20"/>
              </a:solidFill>
              <a:latin typeface="GHEA Grapalat" pitchFamily="50" charset="0"/>
              <a:cs typeface="Arial"/>
            </a:endParaRPr>
          </a:p>
          <a:p>
            <a:pPr marL="12700" marR="5080" algn="ctr">
              <a:lnSpc>
                <a:spcPct val="100699"/>
              </a:lnSpc>
              <a:spcBef>
                <a:spcPts val="2325"/>
              </a:spcBef>
            </a:pPr>
            <a:r>
              <a:rPr lang="en-US" sz="1300" dirty="0" smtClean="0">
                <a:solidFill>
                  <a:srgbClr val="231F20"/>
                </a:solidFill>
                <a:latin typeface="GHEA Grapalat" pitchFamily="50" charset="0"/>
                <a:cs typeface="Arial"/>
              </a:rPr>
              <a:t>Involvement of NGOs in public councils adjacent to the minister</a:t>
            </a:r>
            <a:endParaRPr sz="1300" dirty="0">
              <a:latin typeface="GHEA Grapalat" pitchFamily="50" charset="0"/>
              <a:cs typeface="Arial"/>
            </a:endParaRPr>
          </a:p>
        </p:txBody>
      </p:sp>
      <p:sp>
        <p:nvSpPr>
          <p:cNvPr id="40" name="object 40"/>
          <p:cNvSpPr txBox="1"/>
          <p:nvPr/>
        </p:nvSpPr>
        <p:spPr>
          <a:xfrm>
            <a:off x="8038797" y="4361276"/>
            <a:ext cx="1562403" cy="1094017"/>
          </a:xfrm>
          <a:prstGeom prst="rect">
            <a:avLst/>
          </a:prstGeom>
        </p:spPr>
        <p:txBody>
          <a:bodyPr vert="horz" wrap="square" lIns="0" tIns="12700" rIns="0" bIns="0" rtlCol="0">
            <a:spAutoFit/>
          </a:bodyPr>
          <a:lstStyle/>
          <a:p>
            <a:pPr marL="1270" algn="ctr">
              <a:lnSpc>
                <a:spcPct val="100000"/>
              </a:lnSpc>
              <a:spcBef>
                <a:spcPts val="100"/>
              </a:spcBef>
            </a:pPr>
            <a:endParaRPr sz="2400" dirty="0">
              <a:latin typeface="GHEA Grapalat" pitchFamily="50" charset="0"/>
              <a:cs typeface="Arial"/>
            </a:endParaRPr>
          </a:p>
          <a:p>
            <a:pPr marL="31115" marR="5080" indent="-19050" algn="just">
              <a:lnSpc>
                <a:spcPct val="100600"/>
              </a:lnSpc>
              <a:spcBef>
                <a:spcPts val="2400"/>
              </a:spcBef>
            </a:pPr>
            <a:r>
              <a:rPr lang="en-US" sz="1300" dirty="0" smtClean="0">
                <a:solidFill>
                  <a:srgbClr val="231F20"/>
                </a:solidFill>
                <a:latin typeface="GHEA Grapalat" pitchFamily="50" charset="0"/>
                <a:cs typeface="Arial"/>
              </a:rPr>
              <a:t>Supervision through ministry applications </a:t>
            </a:r>
            <a:endParaRPr sz="1300" dirty="0">
              <a:latin typeface="GHEA Grapalat" pitchFamily="50" charset="0"/>
              <a:cs typeface="Arial"/>
            </a:endParaRPr>
          </a:p>
        </p:txBody>
      </p:sp>
      <p:sp>
        <p:nvSpPr>
          <p:cNvPr id="41" name="object 41"/>
          <p:cNvSpPr txBox="1"/>
          <p:nvPr/>
        </p:nvSpPr>
        <p:spPr>
          <a:xfrm>
            <a:off x="6324877" y="4361276"/>
            <a:ext cx="1447523" cy="889987"/>
          </a:xfrm>
          <a:prstGeom prst="rect">
            <a:avLst/>
          </a:prstGeom>
        </p:spPr>
        <p:txBody>
          <a:bodyPr vert="horz" wrap="square" lIns="0" tIns="12700" rIns="0" bIns="0" rtlCol="0">
            <a:spAutoFit/>
          </a:bodyPr>
          <a:lstStyle/>
          <a:p>
            <a:pPr algn="ctr">
              <a:lnSpc>
                <a:spcPct val="100000"/>
              </a:lnSpc>
              <a:spcBef>
                <a:spcPts val="100"/>
              </a:spcBef>
            </a:pPr>
            <a:endParaRPr sz="2400" dirty="0">
              <a:latin typeface="GHEA Grapalat" pitchFamily="50" charset="0"/>
              <a:cs typeface="Arial"/>
            </a:endParaRPr>
          </a:p>
          <a:p>
            <a:pPr algn="ctr">
              <a:lnSpc>
                <a:spcPct val="100000"/>
              </a:lnSpc>
              <a:spcBef>
                <a:spcPts val="2355"/>
              </a:spcBef>
            </a:pPr>
            <a:r>
              <a:rPr lang="en-US" sz="1300" dirty="0" smtClean="0">
                <a:solidFill>
                  <a:srgbClr val="231F20"/>
                </a:solidFill>
                <a:latin typeface="GHEA Grapalat" pitchFamily="50" charset="0"/>
                <a:cs typeface="Arial"/>
              </a:rPr>
              <a:t>Agreements</a:t>
            </a:r>
            <a:endParaRPr sz="1300" dirty="0">
              <a:latin typeface="GHEA Grapalat" pitchFamily="50" charset="0"/>
              <a:cs typeface="Arial"/>
            </a:endParaRPr>
          </a:p>
        </p:txBody>
      </p:sp>
      <p:sp>
        <p:nvSpPr>
          <p:cNvPr id="42" name="object 42"/>
          <p:cNvSpPr txBox="1"/>
          <p:nvPr/>
        </p:nvSpPr>
        <p:spPr>
          <a:xfrm>
            <a:off x="4419601" y="4361276"/>
            <a:ext cx="1764236" cy="879151"/>
          </a:xfrm>
          <a:prstGeom prst="rect">
            <a:avLst/>
          </a:prstGeom>
        </p:spPr>
        <p:txBody>
          <a:bodyPr vert="horz" wrap="square" lIns="0" tIns="12700" rIns="0" bIns="0" rtlCol="0">
            <a:spAutoFit/>
          </a:bodyPr>
          <a:lstStyle/>
          <a:p>
            <a:pPr marR="1270" algn="ctr">
              <a:lnSpc>
                <a:spcPct val="100000"/>
              </a:lnSpc>
              <a:spcBef>
                <a:spcPts val="100"/>
              </a:spcBef>
            </a:pPr>
            <a:endParaRPr sz="2400" dirty="0">
              <a:latin typeface="GHEA Grapalat" pitchFamily="50" charset="0"/>
              <a:cs typeface="Arial"/>
            </a:endParaRPr>
          </a:p>
          <a:p>
            <a:pPr marL="12065" marR="5080" algn="ctr">
              <a:lnSpc>
                <a:spcPct val="100699"/>
              </a:lnSpc>
              <a:spcBef>
                <a:spcPts val="2325"/>
              </a:spcBef>
            </a:pPr>
            <a:r>
              <a:rPr lang="en-US" sz="1300" dirty="0" smtClean="0">
                <a:solidFill>
                  <a:srgbClr val="231F20"/>
                </a:solidFill>
                <a:latin typeface="GHEA Grapalat" pitchFamily="50" charset="0"/>
                <a:cs typeface="Arial"/>
              </a:rPr>
              <a:t>Working arrangements</a:t>
            </a:r>
            <a:endParaRPr sz="1300" dirty="0">
              <a:latin typeface="GHEA Grapalat" pitchFamily="50" charset="0"/>
              <a:cs typeface="Arial"/>
            </a:endParaRPr>
          </a:p>
        </p:txBody>
      </p:sp>
      <p:sp>
        <p:nvSpPr>
          <p:cNvPr id="43" name="object 43"/>
          <p:cNvSpPr txBox="1"/>
          <p:nvPr/>
        </p:nvSpPr>
        <p:spPr>
          <a:xfrm>
            <a:off x="2988492" y="4348452"/>
            <a:ext cx="1516407" cy="1106841"/>
          </a:xfrm>
          <a:prstGeom prst="rect">
            <a:avLst/>
          </a:prstGeom>
        </p:spPr>
        <p:txBody>
          <a:bodyPr vert="horz" wrap="square" lIns="0" tIns="12700" rIns="0" bIns="0" rtlCol="0">
            <a:spAutoFit/>
          </a:bodyPr>
          <a:lstStyle/>
          <a:p>
            <a:pPr marR="118110" algn="ctr">
              <a:lnSpc>
                <a:spcPct val="100000"/>
              </a:lnSpc>
              <a:spcBef>
                <a:spcPts val="100"/>
              </a:spcBef>
            </a:pPr>
            <a:endParaRPr lang="en-US" sz="2400" b="1" dirty="0" smtClean="0">
              <a:solidFill>
                <a:srgbClr val="58595B"/>
              </a:solidFill>
              <a:latin typeface="GHEA Grapalat" pitchFamily="50" charset="0"/>
              <a:cs typeface="Arial"/>
            </a:endParaRPr>
          </a:p>
          <a:p>
            <a:pPr marR="118110" algn="ctr">
              <a:lnSpc>
                <a:spcPct val="100000"/>
              </a:lnSpc>
              <a:spcBef>
                <a:spcPts val="100"/>
              </a:spcBef>
            </a:pPr>
            <a:endParaRPr sz="2000" dirty="0">
              <a:latin typeface="GHEA Grapalat" pitchFamily="50" charset="0"/>
              <a:cs typeface="Arial"/>
            </a:endParaRPr>
          </a:p>
          <a:p>
            <a:pPr marL="193040" marR="5080" indent="-180975">
              <a:lnSpc>
                <a:spcPct val="100699"/>
              </a:lnSpc>
            </a:pPr>
            <a:r>
              <a:rPr lang="en-US" sz="1300" dirty="0" smtClean="0">
                <a:solidFill>
                  <a:srgbClr val="231F20"/>
                </a:solidFill>
                <a:latin typeface="GHEA Grapalat" pitchFamily="50" charset="0"/>
                <a:cs typeface="Arial"/>
              </a:rPr>
              <a:t>    Provision of </a:t>
            </a:r>
          </a:p>
          <a:p>
            <a:pPr marL="193040" marR="5080" indent="-180975">
              <a:lnSpc>
                <a:spcPct val="100699"/>
              </a:lnSpc>
            </a:pPr>
            <a:r>
              <a:rPr lang="en-US" sz="1300" dirty="0" smtClean="0">
                <a:solidFill>
                  <a:srgbClr val="231F20"/>
                </a:solidFill>
                <a:latin typeface="GHEA Grapalat" pitchFamily="50" charset="0"/>
                <a:cs typeface="Arial"/>
              </a:rPr>
              <a:t>    scholarships</a:t>
            </a:r>
            <a:endParaRPr sz="1300" dirty="0">
              <a:latin typeface="GHEA Grapalat" pitchFamily="50" charset="0"/>
              <a:cs typeface="Arial"/>
            </a:endParaRPr>
          </a:p>
        </p:txBody>
      </p:sp>
      <p:sp>
        <p:nvSpPr>
          <p:cNvPr id="44" name="object 44"/>
          <p:cNvSpPr txBox="1"/>
          <p:nvPr/>
        </p:nvSpPr>
        <p:spPr>
          <a:xfrm>
            <a:off x="1143001" y="4363258"/>
            <a:ext cx="1236132" cy="1081193"/>
          </a:xfrm>
          <a:prstGeom prst="rect">
            <a:avLst/>
          </a:prstGeom>
        </p:spPr>
        <p:txBody>
          <a:bodyPr vert="horz" wrap="square" lIns="0" tIns="12700" rIns="0" bIns="0" rtlCol="0">
            <a:spAutoFit/>
          </a:bodyPr>
          <a:lstStyle/>
          <a:p>
            <a:pPr algn="ctr">
              <a:lnSpc>
                <a:spcPct val="100000"/>
              </a:lnSpc>
              <a:spcBef>
                <a:spcPts val="100"/>
              </a:spcBef>
            </a:pPr>
            <a:endParaRPr sz="2400" dirty="0">
              <a:latin typeface="GHEA Grapalat" pitchFamily="50" charset="0"/>
              <a:cs typeface="Arial"/>
            </a:endParaRPr>
          </a:p>
          <a:p>
            <a:pPr marL="12700" marR="5080" algn="ctr">
              <a:lnSpc>
                <a:spcPct val="100699"/>
              </a:lnSpc>
              <a:spcBef>
                <a:spcPts val="2325"/>
              </a:spcBef>
            </a:pPr>
            <a:r>
              <a:rPr lang="en-US" sz="1300" dirty="0" smtClean="0">
                <a:solidFill>
                  <a:srgbClr val="231F20"/>
                </a:solidFill>
                <a:latin typeface="GHEA Grapalat" pitchFamily="50" charset="0"/>
                <a:cs typeface="Arial"/>
              </a:rPr>
              <a:t>Implementation of joint projects </a:t>
            </a:r>
            <a:endParaRPr sz="1300" dirty="0">
              <a:latin typeface="GHEA Grapalat" pitchFamily="50" charset="0"/>
              <a:cs typeface="Arial"/>
            </a:endParaRPr>
          </a:p>
        </p:txBody>
      </p:sp>
      <p:sp>
        <p:nvSpPr>
          <p:cNvPr id="45" name="object 4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6" name="object 46"/>
          <p:cNvSpPr txBox="1"/>
          <p:nvPr/>
        </p:nvSpPr>
        <p:spPr>
          <a:xfrm>
            <a:off x="11689223" y="114427"/>
            <a:ext cx="28765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12</a:t>
            </a:r>
            <a:endParaRPr sz="1800" dirty="0">
              <a:latin typeface="GHEA Grapalat" pitchFamily="50" charset="0"/>
              <a:cs typeface="Times New Roman"/>
            </a:endParaRPr>
          </a:p>
        </p:txBody>
      </p:sp>
      <p:sp>
        <p:nvSpPr>
          <p:cNvPr id="47" name="object 47"/>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9" name="object 5"/>
          <p:cNvSpPr/>
          <p:nvPr/>
        </p:nvSpPr>
        <p:spPr>
          <a:xfrm>
            <a:off x="1285681" y="2769614"/>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0" name="object 5"/>
          <p:cNvSpPr/>
          <p:nvPr/>
        </p:nvSpPr>
        <p:spPr>
          <a:xfrm>
            <a:off x="4989810" y="2793390"/>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1" name="object 5"/>
          <p:cNvSpPr/>
          <p:nvPr/>
        </p:nvSpPr>
        <p:spPr>
          <a:xfrm>
            <a:off x="6685209" y="2769614"/>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2" name="object 5"/>
          <p:cNvSpPr/>
          <p:nvPr/>
        </p:nvSpPr>
        <p:spPr>
          <a:xfrm>
            <a:off x="8402952" y="2793390"/>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3" name="object 5"/>
          <p:cNvSpPr/>
          <p:nvPr/>
        </p:nvSpPr>
        <p:spPr>
          <a:xfrm>
            <a:off x="10251062" y="2769614"/>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4" name="object 5"/>
          <p:cNvSpPr/>
          <p:nvPr/>
        </p:nvSpPr>
        <p:spPr>
          <a:xfrm>
            <a:off x="3128417" y="4152849"/>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5" name="object 5"/>
          <p:cNvSpPr/>
          <p:nvPr/>
        </p:nvSpPr>
        <p:spPr>
          <a:xfrm>
            <a:off x="5031440" y="4127296"/>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6" name="object 5"/>
          <p:cNvSpPr/>
          <p:nvPr/>
        </p:nvSpPr>
        <p:spPr>
          <a:xfrm>
            <a:off x="6654938" y="4079898"/>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
        <p:nvSpPr>
          <p:cNvPr id="57" name="object 5"/>
          <p:cNvSpPr/>
          <p:nvPr/>
        </p:nvSpPr>
        <p:spPr>
          <a:xfrm>
            <a:off x="8388539" y="4048775"/>
            <a:ext cx="787400" cy="787400"/>
          </a:xfrm>
          <a:custGeom>
            <a:avLst/>
            <a:gdLst/>
            <a:ahLst/>
            <a:cxnLst/>
            <a:rect l="l" t="t" r="r" b="b"/>
            <a:pathLst>
              <a:path w="787400" h="787400">
                <a:moveTo>
                  <a:pt x="393580" y="0"/>
                </a:moveTo>
                <a:lnTo>
                  <a:pt x="344210" y="3066"/>
                </a:lnTo>
                <a:lnTo>
                  <a:pt x="296670" y="12020"/>
                </a:lnTo>
                <a:lnTo>
                  <a:pt x="251329" y="26492"/>
                </a:lnTo>
                <a:lnTo>
                  <a:pt x="208556" y="46114"/>
                </a:lnTo>
                <a:lnTo>
                  <a:pt x="168719" y="70517"/>
                </a:lnTo>
                <a:lnTo>
                  <a:pt x="132188" y="99331"/>
                </a:lnTo>
                <a:lnTo>
                  <a:pt x="99330" y="132188"/>
                </a:lnTo>
                <a:lnTo>
                  <a:pt x="70516" y="168720"/>
                </a:lnTo>
                <a:lnTo>
                  <a:pt x="46114" y="208557"/>
                </a:lnTo>
                <a:lnTo>
                  <a:pt x="26492" y="251331"/>
                </a:lnTo>
                <a:lnTo>
                  <a:pt x="12020" y="296672"/>
                </a:lnTo>
                <a:lnTo>
                  <a:pt x="3066" y="344212"/>
                </a:lnTo>
                <a:lnTo>
                  <a:pt x="0" y="393581"/>
                </a:lnTo>
                <a:lnTo>
                  <a:pt x="3066" y="442951"/>
                </a:lnTo>
                <a:lnTo>
                  <a:pt x="12020" y="490491"/>
                </a:lnTo>
                <a:lnTo>
                  <a:pt x="26492" y="535832"/>
                </a:lnTo>
                <a:lnTo>
                  <a:pt x="46114" y="578605"/>
                </a:lnTo>
                <a:lnTo>
                  <a:pt x="70516" y="618442"/>
                </a:lnTo>
                <a:lnTo>
                  <a:pt x="99330" y="654974"/>
                </a:lnTo>
                <a:lnTo>
                  <a:pt x="132188" y="687831"/>
                </a:lnTo>
                <a:lnTo>
                  <a:pt x="168719" y="716645"/>
                </a:lnTo>
                <a:lnTo>
                  <a:pt x="208556" y="741048"/>
                </a:lnTo>
                <a:lnTo>
                  <a:pt x="251329" y="760669"/>
                </a:lnTo>
                <a:lnTo>
                  <a:pt x="296670" y="775142"/>
                </a:lnTo>
                <a:lnTo>
                  <a:pt x="344210" y="784095"/>
                </a:lnTo>
                <a:lnTo>
                  <a:pt x="393580" y="787162"/>
                </a:lnTo>
                <a:lnTo>
                  <a:pt x="442950" y="784095"/>
                </a:lnTo>
                <a:lnTo>
                  <a:pt x="490490" y="775142"/>
                </a:lnTo>
                <a:lnTo>
                  <a:pt x="535831" y="760669"/>
                </a:lnTo>
                <a:lnTo>
                  <a:pt x="578604" y="741048"/>
                </a:lnTo>
                <a:lnTo>
                  <a:pt x="618441" y="716645"/>
                </a:lnTo>
                <a:lnTo>
                  <a:pt x="654973" y="687831"/>
                </a:lnTo>
                <a:lnTo>
                  <a:pt x="687831" y="654974"/>
                </a:lnTo>
                <a:lnTo>
                  <a:pt x="716645" y="618442"/>
                </a:lnTo>
                <a:lnTo>
                  <a:pt x="741047" y="578605"/>
                </a:lnTo>
                <a:lnTo>
                  <a:pt x="760669" y="535832"/>
                </a:lnTo>
                <a:lnTo>
                  <a:pt x="775142" y="490491"/>
                </a:lnTo>
                <a:lnTo>
                  <a:pt x="784095" y="442951"/>
                </a:lnTo>
                <a:lnTo>
                  <a:pt x="787162" y="393581"/>
                </a:lnTo>
                <a:lnTo>
                  <a:pt x="784095" y="344212"/>
                </a:lnTo>
                <a:lnTo>
                  <a:pt x="775142" y="296672"/>
                </a:lnTo>
                <a:lnTo>
                  <a:pt x="760669" y="251331"/>
                </a:lnTo>
                <a:lnTo>
                  <a:pt x="741047" y="208557"/>
                </a:lnTo>
                <a:lnTo>
                  <a:pt x="716645" y="168720"/>
                </a:lnTo>
                <a:lnTo>
                  <a:pt x="687831" y="132188"/>
                </a:lnTo>
                <a:lnTo>
                  <a:pt x="654973" y="99331"/>
                </a:lnTo>
                <a:lnTo>
                  <a:pt x="618441" y="70517"/>
                </a:lnTo>
                <a:lnTo>
                  <a:pt x="578604" y="46114"/>
                </a:lnTo>
                <a:lnTo>
                  <a:pt x="535831" y="26492"/>
                </a:lnTo>
                <a:lnTo>
                  <a:pt x="490490" y="12020"/>
                </a:lnTo>
                <a:lnTo>
                  <a:pt x="442950" y="3066"/>
                </a:lnTo>
                <a:lnTo>
                  <a:pt x="393580" y="0"/>
                </a:lnTo>
                <a:close/>
              </a:path>
            </a:pathLst>
          </a:custGeom>
          <a:solidFill>
            <a:srgbClr val="FFCB04"/>
          </a:solidFill>
        </p:spPr>
        <p:txBody>
          <a:bodyPr wrap="square" lIns="0" tIns="0" rIns="0" bIns="0" rtlCol="0"/>
          <a:lstStyle/>
          <a:p>
            <a:endParaRPr/>
          </a:p>
        </p:txBody>
      </p:sp>
    </p:spTree>
    <p:extLst>
      <p:ext uri="{BB962C8B-B14F-4D97-AF65-F5344CB8AC3E}">
        <p14:creationId xmlns:p14="http://schemas.microsoft.com/office/powerpoint/2010/main" val="399777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4872" y="381000"/>
            <a:ext cx="9088728" cy="640560"/>
          </a:xfrm>
          <a:prstGeom prst="rect">
            <a:avLst/>
          </a:prstGeom>
        </p:spPr>
        <p:txBody>
          <a:bodyPr vert="horz" wrap="square" lIns="0" tIns="12700" rIns="0" bIns="0" rtlCol="0">
            <a:spAutoFit/>
          </a:bodyPr>
          <a:lstStyle/>
          <a:p>
            <a:pPr marL="12700" marR="5080">
              <a:lnSpc>
                <a:spcPct val="110700"/>
              </a:lnSpc>
              <a:spcBef>
                <a:spcPts val="100"/>
              </a:spcBef>
            </a:pPr>
            <a:r>
              <a:rPr lang="en-US" b="1" dirty="0" smtClean="0">
                <a:solidFill>
                  <a:srgbClr val="231F20"/>
                </a:solidFill>
                <a:latin typeface="GHEA Grapalat" pitchFamily="50" charset="0"/>
                <a:cs typeface="Times New Roman"/>
              </a:rPr>
              <a:t>OBSTACLES FOR COOPERATING WITH CSOs </a:t>
            </a:r>
          </a:p>
          <a:p>
            <a:pPr marL="12700" marR="5080">
              <a:lnSpc>
                <a:spcPct val="110700"/>
              </a:lnSpc>
              <a:spcBef>
                <a:spcPts val="100"/>
              </a:spcBef>
            </a:pPr>
            <a:r>
              <a:rPr lang="en-US" b="1" dirty="0" smtClean="0">
                <a:solidFill>
                  <a:srgbClr val="231F20"/>
                </a:solidFill>
                <a:latin typeface="GHEA Grapalat" pitchFamily="50" charset="0"/>
                <a:cs typeface="Times New Roman"/>
              </a:rPr>
              <a:t>ACCORDING TO REPRESENTATIVES OF STATE BODIES </a:t>
            </a:r>
            <a:endParaRPr dirty="0">
              <a:latin typeface="GHEA Grapalat" pitchFamily="50" charset="0"/>
              <a:cs typeface="Times New Roman"/>
            </a:endParaRPr>
          </a:p>
        </p:txBody>
      </p:sp>
      <p:sp>
        <p:nvSpPr>
          <p:cNvPr id="3" name="object 3"/>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 name="object 4"/>
          <p:cNvSpPr txBox="1"/>
          <p:nvPr/>
        </p:nvSpPr>
        <p:spPr>
          <a:xfrm>
            <a:off x="11686254" y="114427"/>
            <a:ext cx="29400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13</a:t>
            </a:r>
            <a:endParaRPr sz="1800" dirty="0">
              <a:latin typeface="GHEA Grapalat" pitchFamily="50" charset="0"/>
              <a:cs typeface="Times New Roman"/>
            </a:endParaRPr>
          </a:p>
        </p:txBody>
      </p:sp>
      <p:sp>
        <p:nvSpPr>
          <p:cNvPr id="105" name="object 105"/>
          <p:cNvSpPr/>
          <p:nvPr/>
        </p:nvSpPr>
        <p:spPr>
          <a:xfrm>
            <a:off x="2761807" y="2301986"/>
            <a:ext cx="7207884" cy="313690"/>
          </a:xfrm>
          <a:custGeom>
            <a:avLst/>
            <a:gdLst/>
            <a:ahLst/>
            <a:cxnLst/>
            <a:rect l="l" t="t" r="r" b="b"/>
            <a:pathLst>
              <a:path w="7207884" h="313689">
                <a:moveTo>
                  <a:pt x="7207265" y="0"/>
                </a:moveTo>
                <a:lnTo>
                  <a:pt x="0" y="0"/>
                </a:lnTo>
                <a:lnTo>
                  <a:pt x="0" y="313444"/>
                </a:lnTo>
                <a:lnTo>
                  <a:pt x="7207265" y="313444"/>
                </a:lnTo>
                <a:lnTo>
                  <a:pt x="7207265" y="0"/>
                </a:lnTo>
                <a:close/>
              </a:path>
            </a:pathLst>
          </a:custGeom>
          <a:solidFill>
            <a:srgbClr val="E6E7E8"/>
          </a:solidFill>
        </p:spPr>
        <p:txBody>
          <a:bodyPr wrap="square" lIns="0" tIns="0" rIns="0" bIns="0" rtlCol="0"/>
          <a:lstStyle/>
          <a:p>
            <a:endParaRPr/>
          </a:p>
        </p:txBody>
      </p:sp>
      <p:sp>
        <p:nvSpPr>
          <p:cNvPr id="106" name="object 106"/>
          <p:cNvSpPr/>
          <p:nvPr/>
        </p:nvSpPr>
        <p:spPr>
          <a:xfrm>
            <a:off x="3907339" y="2298379"/>
            <a:ext cx="1109980" cy="313690"/>
          </a:xfrm>
          <a:custGeom>
            <a:avLst/>
            <a:gdLst/>
            <a:ahLst/>
            <a:cxnLst/>
            <a:rect l="l" t="t" r="r" b="b"/>
            <a:pathLst>
              <a:path w="1109979" h="313689">
                <a:moveTo>
                  <a:pt x="912822" y="0"/>
                </a:moveTo>
                <a:lnTo>
                  <a:pt x="27622" y="0"/>
                </a:lnTo>
                <a:lnTo>
                  <a:pt x="13074" y="4092"/>
                </a:lnTo>
                <a:lnTo>
                  <a:pt x="3354" y="14473"/>
                </a:lnTo>
                <a:lnTo>
                  <a:pt x="0" y="28295"/>
                </a:lnTo>
                <a:lnTo>
                  <a:pt x="4550" y="42713"/>
                </a:lnTo>
                <a:lnTo>
                  <a:pt x="173768" y="300982"/>
                </a:lnTo>
                <a:lnTo>
                  <a:pt x="196837" y="313456"/>
                </a:lnTo>
                <a:lnTo>
                  <a:pt x="1082033" y="313456"/>
                </a:lnTo>
                <a:lnTo>
                  <a:pt x="1096582" y="309362"/>
                </a:lnTo>
                <a:lnTo>
                  <a:pt x="1106306" y="298980"/>
                </a:lnTo>
                <a:lnTo>
                  <a:pt x="1109662" y="285158"/>
                </a:lnTo>
                <a:lnTo>
                  <a:pt x="1105109" y="270744"/>
                </a:lnTo>
                <a:lnTo>
                  <a:pt x="935899" y="12467"/>
                </a:lnTo>
                <a:lnTo>
                  <a:pt x="912822" y="0"/>
                </a:lnTo>
                <a:close/>
              </a:path>
            </a:pathLst>
          </a:custGeom>
          <a:solidFill>
            <a:srgbClr val="00476D"/>
          </a:solidFill>
        </p:spPr>
        <p:txBody>
          <a:bodyPr wrap="square" lIns="0" tIns="0" rIns="0" bIns="0" rtlCol="0"/>
          <a:lstStyle/>
          <a:p>
            <a:endParaRPr/>
          </a:p>
        </p:txBody>
      </p:sp>
      <p:sp>
        <p:nvSpPr>
          <p:cNvPr id="107" name="object 107"/>
          <p:cNvSpPr/>
          <p:nvPr/>
        </p:nvSpPr>
        <p:spPr>
          <a:xfrm>
            <a:off x="4965501" y="2298379"/>
            <a:ext cx="1109980" cy="313690"/>
          </a:xfrm>
          <a:custGeom>
            <a:avLst/>
            <a:gdLst/>
            <a:ahLst/>
            <a:cxnLst/>
            <a:rect l="l" t="t" r="r" b="b"/>
            <a:pathLst>
              <a:path w="1109979" h="313689">
                <a:moveTo>
                  <a:pt x="912828" y="0"/>
                </a:moveTo>
                <a:lnTo>
                  <a:pt x="27624" y="0"/>
                </a:lnTo>
                <a:lnTo>
                  <a:pt x="13075" y="4092"/>
                </a:lnTo>
                <a:lnTo>
                  <a:pt x="3354" y="14473"/>
                </a:lnTo>
                <a:lnTo>
                  <a:pt x="0" y="28295"/>
                </a:lnTo>
                <a:lnTo>
                  <a:pt x="4548" y="42713"/>
                </a:lnTo>
                <a:lnTo>
                  <a:pt x="173765" y="300982"/>
                </a:lnTo>
                <a:lnTo>
                  <a:pt x="196845" y="313456"/>
                </a:lnTo>
                <a:lnTo>
                  <a:pt x="1082035" y="313456"/>
                </a:lnTo>
                <a:lnTo>
                  <a:pt x="1096586" y="309362"/>
                </a:lnTo>
                <a:lnTo>
                  <a:pt x="1106310" y="298980"/>
                </a:lnTo>
                <a:lnTo>
                  <a:pt x="1109666" y="285158"/>
                </a:lnTo>
                <a:lnTo>
                  <a:pt x="1105115" y="270744"/>
                </a:lnTo>
                <a:lnTo>
                  <a:pt x="935904" y="12467"/>
                </a:lnTo>
                <a:lnTo>
                  <a:pt x="912828" y="0"/>
                </a:lnTo>
                <a:close/>
              </a:path>
            </a:pathLst>
          </a:custGeom>
          <a:solidFill>
            <a:srgbClr val="FFCB04"/>
          </a:solidFill>
        </p:spPr>
        <p:txBody>
          <a:bodyPr wrap="square" lIns="0" tIns="0" rIns="0" bIns="0" rtlCol="0"/>
          <a:lstStyle/>
          <a:p>
            <a:endParaRPr/>
          </a:p>
        </p:txBody>
      </p:sp>
      <p:sp>
        <p:nvSpPr>
          <p:cNvPr id="108" name="object 108"/>
          <p:cNvSpPr/>
          <p:nvPr/>
        </p:nvSpPr>
        <p:spPr>
          <a:xfrm>
            <a:off x="6023665" y="2298379"/>
            <a:ext cx="1109980" cy="313690"/>
          </a:xfrm>
          <a:custGeom>
            <a:avLst/>
            <a:gdLst/>
            <a:ahLst/>
            <a:cxnLst/>
            <a:rect l="l" t="t" r="r" b="b"/>
            <a:pathLst>
              <a:path w="1109979" h="313689">
                <a:moveTo>
                  <a:pt x="912823" y="0"/>
                </a:moveTo>
                <a:lnTo>
                  <a:pt x="27622" y="0"/>
                </a:lnTo>
                <a:lnTo>
                  <a:pt x="13075" y="4092"/>
                </a:lnTo>
                <a:lnTo>
                  <a:pt x="3355" y="14473"/>
                </a:lnTo>
                <a:lnTo>
                  <a:pt x="0" y="28295"/>
                </a:lnTo>
                <a:lnTo>
                  <a:pt x="4547" y="42713"/>
                </a:lnTo>
                <a:lnTo>
                  <a:pt x="173764" y="300982"/>
                </a:lnTo>
                <a:lnTo>
                  <a:pt x="196844" y="313456"/>
                </a:lnTo>
                <a:lnTo>
                  <a:pt x="1082034" y="313456"/>
                </a:lnTo>
                <a:lnTo>
                  <a:pt x="1096584" y="309362"/>
                </a:lnTo>
                <a:lnTo>
                  <a:pt x="1106307" y="298980"/>
                </a:lnTo>
                <a:lnTo>
                  <a:pt x="1109664" y="285158"/>
                </a:lnTo>
                <a:lnTo>
                  <a:pt x="1105113" y="270744"/>
                </a:lnTo>
                <a:lnTo>
                  <a:pt x="935906" y="12467"/>
                </a:lnTo>
                <a:lnTo>
                  <a:pt x="912823" y="0"/>
                </a:lnTo>
                <a:close/>
              </a:path>
            </a:pathLst>
          </a:custGeom>
          <a:solidFill>
            <a:srgbClr val="56C5D0"/>
          </a:solidFill>
        </p:spPr>
        <p:txBody>
          <a:bodyPr wrap="square" lIns="0" tIns="0" rIns="0" bIns="0" rtlCol="0"/>
          <a:lstStyle/>
          <a:p>
            <a:endParaRPr/>
          </a:p>
        </p:txBody>
      </p:sp>
      <p:sp>
        <p:nvSpPr>
          <p:cNvPr id="109" name="object 109"/>
          <p:cNvSpPr/>
          <p:nvPr/>
        </p:nvSpPr>
        <p:spPr>
          <a:xfrm>
            <a:off x="7081827" y="2298379"/>
            <a:ext cx="1109980" cy="313690"/>
          </a:xfrm>
          <a:custGeom>
            <a:avLst/>
            <a:gdLst/>
            <a:ahLst/>
            <a:cxnLst/>
            <a:rect l="l" t="t" r="r" b="b"/>
            <a:pathLst>
              <a:path w="1109979" h="313689">
                <a:moveTo>
                  <a:pt x="912826" y="0"/>
                </a:moveTo>
                <a:lnTo>
                  <a:pt x="27625" y="0"/>
                </a:lnTo>
                <a:lnTo>
                  <a:pt x="13078" y="4092"/>
                </a:lnTo>
                <a:lnTo>
                  <a:pt x="3356" y="14473"/>
                </a:lnTo>
                <a:lnTo>
                  <a:pt x="0" y="28295"/>
                </a:lnTo>
                <a:lnTo>
                  <a:pt x="4545" y="42713"/>
                </a:lnTo>
                <a:lnTo>
                  <a:pt x="173768" y="300982"/>
                </a:lnTo>
                <a:lnTo>
                  <a:pt x="196844" y="313456"/>
                </a:lnTo>
                <a:lnTo>
                  <a:pt x="1082036" y="313456"/>
                </a:lnTo>
                <a:lnTo>
                  <a:pt x="1096585" y="309362"/>
                </a:lnTo>
                <a:lnTo>
                  <a:pt x="1106308" y="298980"/>
                </a:lnTo>
                <a:lnTo>
                  <a:pt x="1109663" y="285158"/>
                </a:lnTo>
                <a:lnTo>
                  <a:pt x="1105112" y="270744"/>
                </a:lnTo>
                <a:lnTo>
                  <a:pt x="935902" y="12467"/>
                </a:lnTo>
                <a:lnTo>
                  <a:pt x="912826" y="0"/>
                </a:lnTo>
                <a:close/>
              </a:path>
            </a:pathLst>
          </a:custGeom>
          <a:solidFill>
            <a:srgbClr val="00476D"/>
          </a:solidFill>
        </p:spPr>
        <p:txBody>
          <a:bodyPr wrap="square" lIns="0" tIns="0" rIns="0" bIns="0" rtlCol="0"/>
          <a:lstStyle/>
          <a:p>
            <a:endParaRPr/>
          </a:p>
        </p:txBody>
      </p:sp>
      <p:sp>
        <p:nvSpPr>
          <p:cNvPr id="110" name="object 110"/>
          <p:cNvSpPr/>
          <p:nvPr/>
        </p:nvSpPr>
        <p:spPr>
          <a:xfrm>
            <a:off x="8139990" y="2298379"/>
            <a:ext cx="1109980" cy="313690"/>
          </a:xfrm>
          <a:custGeom>
            <a:avLst/>
            <a:gdLst/>
            <a:ahLst/>
            <a:cxnLst/>
            <a:rect l="l" t="t" r="r" b="b"/>
            <a:pathLst>
              <a:path w="1109979" h="313689">
                <a:moveTo>
                  <a:pt x="912829" y="0"/>
                </a:moveTo>
                <a:lnTo>
                  <a:pt x="27625" y="0"/>
                </a:lnTo>
                <a:lnTo>
                  <a:pt x="13076" y="4092"/>
                </a:lnTo>
                <a:lnTo>
                  <a:pt x="3355" y="14473"/>
                </a:lnTo>
                <a:lnTo>
                  <a:pt x="0" y="28295"/>
                </a:lnTo>
                <a:lnTo>
                  <a:pt x="4546" y="42713"/>
                </a:lnTo>
                <a:lnTo>
                  <a:pt x="173768" y="300982"/>
                </a:lnTo>
                <a:lnTo>
                  <a:pt x="196847" y="313456"/>
                </a:lnTo>
                <a:lnTo>
                  <a:pt x="1082037" y="313456"/>
                </a:lnTo>
                <a:lnTo>
                  <a:pt x="1096586" y="309362"/>
                </a:lnTo>
                <a:lnTo>
                  <a:pt x="1106309" y="298980"/>
                </a:lnTo>
                <a:lnTo>
                  <a:pt x="1109665" y="285158"/>
                </a:lnTo>
                <a:lnTo>
                  <a:pt x="1105113" y="270744"/>
                </a:lnTo>
                <a:lnTo>
                  <a:pt x="935905" y="12467"/>
                </a:lnTo>
                <a:lnTo>
                  <a:pt x="912829" y="0"/>
                </a:lnTo>
                <a:close/>
              </a:path>
            </a:pathLst>
          </a:custGeom>
          <a:solidFill>
            <a:srgbClr val="FFCB04"/>
          </a:solidFill>
        </p:spPr>
        <p:txBody>
          <a:bodyPr wrap="square" lIns="0" tIns="0" rIns="0" bIns="0" rtlCol="0"/>
          <a:lstStyle/>
          <a:p>
            <a:endParaRPr/>
          </a:p>
        </p:txBody>
      </p:sp>
      <p:sp>
        <p:nvSpPr>
          <p:cNvPr id="111" name="object 111"/>
          <p:cNvSpPr/>
          <p:nvPr/>
        </p:nvSpPr>
        <p:spPr>
          <a:xfrm>
            <a:off x="9209820" y="2298379"/>
            <a:ext cx="1086485" cy="313690"/>
          </a:xfrm>
          <a:custGeom>
            <a:avLst/>
            <a:gdLst/>
            <a:ahLst/>
            <a:cxnLst/>
            <a:rect l="l" t="t" r="r" b="b"/>
            <a:pathLst>
              <a:path w="1086484" h="313689">
                <a:moveTo>
                  <a:pt x="893735" y="0"/>
                </a:moveTo>
                <a:lnTo>
                  <a:pt x="41374" y="0"/>
                </a:lnTo>
                <a:lnTo>
                  <a:pt x="19584" y="6130"/>
                </a:lnTo>
                <a:lnTo>
                  <a:pt x="5025" y="21678"/>
                </a:lnTo>
                <a:lnTo>
                  <a:pt x="0" y="42380"/>
                </a:lnTo>
                <a:lnTo>
                  <a:pt x="6811" y="63972"/>
                </a:lnTo>
                <a:lnTo>
                  <a:pt x="158032" y="294775"/>
                </a:lnTo>
                <a:lnTo>
                  <a:pt x="192596" y="313456"/>
                </a:lnTo>
                <a:lnTo>
                  <a:pt x="1044953" y="313456"/>
                </a:lnTo>
                <a:lnTo>
                  <a:pt x="1066746" y="307325"/>
                </a:lnTo>
                <a:lnTo>
                  <a:pt x="1081309" y="291777"/>
                </a:lnTo>
                <a:lnTo>
                  <a:pt x="1086336" y="271074"/>
                </a:lnTo>
                <a:lnTo>
                  <a:pt x="1079521" y="249483"/>
                </a:lnTo>
                <a:lnTo>
                  <a:pt x="928298" y="18680"/>
                </a:lnTo>
                <a:lnTo>
                  <a:pt x="893735" y="0"/>
                </a:lnTo>
                <a:close/>
              </a:path>
            </a:pathLst>
          </a:custGeom>
          <a:solidFill>
            <a:srgbClr val="56C5D0"/>
          </a:solidFill>
        </p:spPr>
        <p:txBody>
          <a:bodyPr wrap="square" lIns="0" tIns="0" rIns="0" bIns="0" rtlCol="0"/>
          <a:lstStyle/>
          <a:p>
            <a:endParaRPr/>
          </a:p>
        </p:txBody>
      </p:sp>
      <p:sp>
        <p:nvSpPr>
          <p:cNvPr id="112" name="object 112"/>
          <p:cNvSpPr/>
          <p:nvPr/>
        </p:nvSpPr>
        <p:spPr>
          <a:xfrm>
            <a:off x="4457359" y="2227447"/>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13" name="object 113"/>
          <p:cNvSpPr/>
          <p:nvPr/>
        </p:nvSpPr>
        <p:spPr>
          <a:xfrm>
            <a:off x="4462167" y="1457869"/>
            <a:ext cx="0" cy="731520"/>
          </a:xfrm>
          <a:custGeom>
            <a:avLst/>
            <a:gdLst/>
            <a:ahLst/>
            <a:cxnLst/>
            <a:rect l="l" t="t" r="r" b="b"/>
            <a:pathLst>
              <a:path h="731519">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14" name="object 114"/>
          <p:cNvSpPr/>
          <p:nvPr/>
        </p:nvSpPr>
        <p:spPr>
          <a:xfrm>
            <a:off x="4457359" y="1400156"/>
            <a:ext cx="10160" cy="19685"/>
          </a:xfrm>
          <a:custGeom>
            <a:avLst/>
            <a:gdLst/>
            <a:ahLst/>
            <a:cxnLst/>
            <a:rect l="l" t="t" r="r" b="b"/>
            <a:pathLst>
              <a:path w="10160" h="19684">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15" name="object 115"/>
          <p:cNvSpPr/>
          <p:nvPr/>
        </p:nvSpPr>
        <p:spPr>
          <a:xfrm>
            <a:off x="4432549" y="1371293"/>
            <a:ext cx="59691" cy="59690"/>
          </a:xfrm>
          <a:custGeom>
            <a:avLst/>
            <a:gdLst/>
            <a:ahLst/>
            <a:cxnLst/>
            <a:rect l="l" t="t" r="r" b="b"/>
            <a:pathLst>
              <a:path w="59689" h="59690">
                <a:moveTo>
                  <a:pt x="29617" y="0"/>
                </a:moveTo>
                <a:lnTo>
                  <a:pt x="18085" y="2328"/>
                </a:lnTo>
                <a:lnTo>
                  <a:pt x="8671" y="8677"/>
                </a:lnTo>
                <a:lnTo>
                  <a:pt x="2326" y="18091"/>
                </a:lnTo>
                <a:lnTo>
                  <a:pt x="0" y="29617"/>
                </a:lnTo>
                <a:lnTo>
                  <a:pt x="2326" y="41151"/>
                </a:lnTo>
                <a:lnTo>
                  <a:pt x="8671" y="50569"/>
                </a:lnTo>
                <a:lnTo>
                  <a:pt x="18085" y="56919"/>
                </a:lnTo>
                <a:lnTo>
                  <a:pt x="29617" y="59248"/>
                </a:lnTo>
                <a:lnTo>
                  <a:pt x="41149" y="56919"/>
                </a:lnTo>
                <a:lnTo>
                  <a:pt x="50567" y="50569"/>
                </a:lnTo>
                <a:lnTo>
                  <a:pt x="56916" y="41151"/>
                </a:lnTo>
                <a:lnTo>
                  <a:pt x="59245" y="29617"/>
                </a:lnTo>
                <a:lnTo>
                  <a:pt x="56916" y="18091"/>
                </a:lnTo>
                <a:lnTo>
                  <a:pt x="50567" y="8677"/>
                </a:lnTo>
                <a:lnTo>
                  <a:pt x="41149" y="2328"/>
                </a:lnTo>
                <a:lnTo>
                  <a:pt x="29617" y="0"/>
                </a:lnTo>
                <a:close/>
              </a:path>
            </a:pathLst>
          </a:custGeom>
          <a:solidFill>
            <a:srgbClr val="5C5F5F"/>
          </a:solidFill>
        </p:spPr>
        <p:txBody>
          <a:bodyPr wrap="square" lIns="0" tIns="0" rIns="0" bIns="0" rtlCol="0"/>
          <a:lstStyle/>
          <a:p>
            <a:endParaRPr/>
          </a:p>
        </p:txBody>
      </p:sp>
      <p:sp>
        <p:nvSpPr>
          <p:cNvPr id="116" name="object 116"/>
          <p:cNvSpPr/>
          <p:nvPr/>
        </p:nvSpPr>
        <p:spPr>
          <a:xfrm>
            <a:off x="6573683" y="2227447"/>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17" name="object 117"/>
          <p:cNvSpPr/>
          <p:nvPr/>
        </p:nvSpPr>
        <p:spPr>
          <a:xfrm>
            <a:off x="6578492" y="1457869"/>
            <a:ext cx="0" cy="731520"/>
          </a:xfrm>
          <a:custGeom>
            <a:avLst/>
            <a:gdLst/>
            <a:ahLst/>
            <a:cxnLst/>
            <a:rect l="l" t="t" r="r" b="b"/>
            <a:pathLst>
              <a:path h="731519">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18" name="object 118"/>
          <p:cNvSpPr/>
          <p:nvPr/>
        </p:nvSpPr>
        <p:spPr>
          <a:xfrm>
            <a:off x="6573683" y="1400156"/>
            <a:ext cx="10160" cy="19685"/>
          </a:xfrm>
          <a:custGeom>
            <a:avLst/>
            <a:gdLst/>
            <a:ahLst/>
            <a:cxnLst/>
            <a:rect l="l" t="t" r="r" b="b"/>
            <a:pathLst>
              <a:path w="10159" h="19684">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19" name="object 119"/>
          <p:cNvSpPr/>
          <p:nvPr/>
        </p:nvSpPr>
        <p:spPr>
          <a:xfrm>
            <a:off x="6548875" y="1371293"/>
            <a:ext cx="59691" cy="59690"/>
          </a:xfrm>
          <a:custGeom>
            <a:avLst/>
            <a:gdLst/>
            <a:ahLst/>
            <a:cxnLst/>
            <a:rect l="l" t="t" r="r" b="b"/>
            <a:pathLst>
              <a:path w="59690" h="59690">
                <a:moveTo>
                  <a:pt x="29616" y="0"/>
                </a:moveTo>
                <a:lnTo>
                  <a:pt x="18086" y="2328"/>
                </a:lnTo>
                <a:lnTo>
                  <a:pt x="8672" y="8677"/>
                </a:lnTo>
                <a:lnTo>
                  <a:pt x="2326" y="18091"/>
                </a:lnTo>
                <a:lnTo>
                  <a:pt x="0" y="29617"/>
                </a:lnTo>
                <a:lnTo>
                  <a:pt x="2326" y="41151"/>
                </a:lnTo>
                <a:lnTo>
                  <a:pt x="8672" y="50569"/>
                </a:lnTo>
                <a:lnTo>
                  <a:pt x="18086" y="56919"/>
                </a:lnTo>
                <a:lnTo>
                  <a:pt x="29616" y="59248"/>
                </a:lnTo>
                <a:lnTo>
                  <a:pt x="41150" y="56919"/>
                </a:lnTo>
                <a:lnTo>
                  <a:pt x="50569" y="50569"/>
                </a:lnTo>
                <a:lnTo>
                  <a:pt x="56919" y="41151"/>
                </a:lnTo>
                <a:lnTo>
                  <a:pt x="59248" y="29617"/>
                </a:lnTo>
                <a:lnTo>
                  <a:pt x="56919" y="18091"/>
                </a:lnTo>
                <a:lnTo>
                  <a:pt x="50569" y="8677"/>
                </a:lnTo>
                <a:lnTo>
                  <a:pt x="41150" y="2328"/>
                </a:lnTo>
                <a:lnTo>
                  <a:pt x="29616" y="0"/>
                </a:lnTo>
                <a:close/>
              </a:path>
            </a:pathLst>
          </a:custGeom>
          <a:solidFill>
            <a:srgbClr val="5C5F5F"/>
          </a:solidFill>
        </p:spPr>
        <p:txBody>
          <a:bodyPr wrap="square" lIns="0" tIns="0" rIns="0" bIns="0" rtlCol="0"/>
          <a:lstStyle/>
          <a:p>
            <a:endParaRPr/>
          </a:p>
        </p:txBody>
      </p:sp>
      <p:sp>
        <p:nvSpPr>
          <p:cNvPr id="120" name="object 120"/>
          <p:cNvSpPr/>
          <p:nvPr/>
        </p:nvSpPr>
        <p:spPr>
          <a:xfrm>
            <a:off x="8690012" y="2227447"/>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21" name="object 121"/>
          <p:cNvSpPr/>
          <p:nvPr/>
        </p:nvSpPr>
        <p:spPr>
          <a:xfrm>
            <a:off x="8694821" y="1457869"/>
            <a:ext cx="0" cy="731520"/>
          </a:xfrm>
          <a:custGeom>
            <a:avLst/>
            <a:gdLst/>
            <a:ahLst/>
            <a:cxnLst/>
            <a:rect l="l" t="t" r="r" b="b"/>
            <a:pathLst>
              <a:path h="731519">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22" name="object 122"/>
          <p:cNvSpPr/>
          <p:nvPr/>
        </p:nvSpPr>
        <p:spPr>
          <a:xfrm>
            <a:off x="8690012" y="1400156"/>
            <a:ext cx="10160" cy="19685"/>
          </a:xfrm>
          <a:custGeom>
            <a:avLst/>
            <a:gdLst/>
            <a:ahLst/>
            <a:cxnLst/>
            <a:rect l="l" t="t" r="r" b="b"/>
            <a:pathLst>
              <a:path w="10159" h="19684">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23" name="object 123"/>
          <p:cNvSpPr/>
          <p:nvPr/>
        </p:nvSpPr>
        <p:spPr>
          <a:xfrm>
            <a:off x="8665199" y="1371293"/>
            <a:ext cx="59691" cy="59690"/>
          </a:xfrm>
          <a:custGeom>
            <a:avLst/>
            <a:gdLst/>
            <a:ahLst/>
            <a:cxnLst/>
            <a:rect l="l" t="t" r="r" b="b"/>
            <a:pathLst>
              <a:path w="59690" h="59690">
                <a:moveTo>
                  <a:pt x="29621" y="0"/>
                </a:moveTo>
                <a:lnTo>
                  <a:pt x="18093" y="2328"/>
                </a:lnTo>
                <a:lnTo>
                  <a:pt x="8677" y="8677"/>
                </a:lnTo>
                <a:lnTo>
                  <a:pt x="2328" y="18091"/>
                </a:lnTo>
                <a:lnTo>
                  <a:pt x="0" y="29617"/>
                </a:lnTo>
                <a:lnTo>
                  <a:pt x="2328" y="41151"/>
                </a:lnTo>
                <a:lnTo>
                  <a:pt x="8677" y="50569"/>
                </a:lnTo>
                <a:lnTo>
                  <a:pt x="18093" y="56919"/>
                </a:lnTo>
                <a:lnTo>
                  <a:pt x="29621" y="59248"/>
                </a:lnTo>
                <a:lnTo>
                  <a:pt x="41153" y="56919"/>
                </a:lnTo>
                <a:lnTo>
                  <a:pt x="50570" y="50569"/>
                </a:lnTo>
                <a:lnTo>
                  <a:pt x="56920" y="41151"/>
                </a:lnTo>
                <a:lnTo>
                  <a:pt x="59249" y="29617"/>
                </a:lnTo>
                <a:lnTo>
                  <a:pt x="56920" y="18091"/>
                </a:lnTo>
                <a:lnTo>
                  <a:pt x="50570" y="8677"/>
                </a:lnTo>
                <a:lnTo>
                  <a:pt x="41153" y="2328"/>
                </a:lnTo>
                <a:lnTo>
                  <a:pt x="29621" y="0"/>
                </a:lnTo>
                <a:close/>
              </a:path>
            </a:pathLst>
          </a:custGeom>
          <a:solidFill>
            <a:srgbClr val="5C5F5F"/>
          </a:solidFill>
        </p:spPr>
        <p:txBody>
          <a:bodyPr wrap="square" lIns="0" tIns="0" rIns="0" bIns="0" rtlCol="0"/>
          <a:lstStyle/>
          <a:p>
            <a:endParaRPr/>
          </a:p>
        </p:txBody>
      </p:sp>
      <p:sp>
        <p:nvSpPr>
          <p:cNvPr id="124" name="object 124"/>
          <p:cNvSpPr/>
          <p:nvPr/>
        </p:nvSpPr>
        <p:spPr>
          <a:xfrm>
            <a:off x="5551827" y="2659936"/>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25" name="object 125"/>
          <p:cNvSpPr/>
          <p:nvPr/>
        </p:nvSpPr>
        <p:spPr>
          <a:xfrm>
            <a:off x="5556636" y="2717653"/>
            <a:ext cx="0" cy="731520"/>
          </a:xfrm>
          <a:custGeom>
            <a:avLst/>
            <a:gdLst/>
            <a:ahLst/>
            <a:cxnLst/>
            <a:rect l="l" t="t" r="r" b="b"/>
            <a:pathLst>
              <a:path h="731520">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26" name="object 126"/>
          <p:cNvSpPr/>
          <p:nvPr/>
        </p:nvSpPr>
        <p:spPr>
          <a:xfrm>
            <a:off x="5551827" y="3487227"/>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27" name="object 127"/>
          <p:cNvSpPr/>
          <p:nvPr/>
        </p:nvSpPr>
        <p:spPr>
          <a:xfrm>
            <a:off x="5527013" y="3476076"/>
            <a:ext cx="59691" cy="59690"/>
          </a:xfrm>
          <a:custGeom>
            <a:avLst/>
            <a:gdLst/>
            <a:ahLst/>
            <a:cxnLst/>
            <a:rect l="l" t="t" r="r" b="b"/>
            <a:pathLst>
              <a:path w="59689" h="59689">
                <a:moveTo>
                  <a:pt x="29621" y="0"/>
                </a:moveTo>
                <a:lnTo>
                  <a:pt x="18090" y="2326"/>
                </a:lnTo>
                <a:lnTo>
                  <a:pt x="8674" y="8673"/>
                </a:lnTo>
                <a:lnTo>
                  <a:pt x="2327" y="18089"/>
                </a:lnTo>
                <a:lnTo>
                  <a:pt x="0" y="29621"/>
                </a:lnTo>
                <a:lnTo>
                  <a:pt x="2327" y="41153"/>
                </a:lnTo>
                <a:lnTo>
                  <a:pt x="8674" y="50570"/>
                </a:lnTo>
                <a:lnTo>
                  <a:pt x="18090" y="56920"/>
                </a:lnTo>
                <a:lnTo>
                  <a:pt x="29621" y="59249"/>
                </a:lnTo>
                <a:lnTo>
                  <a:pt x="41153" y="56920"/>
                </a:lnTo>
                <a:lnTo>
                  <a:pt x="50570" y="50570"/>
                </a:lnTo>
                <a:lnTo>
                  <a:pt x="56920" y="41153"/>
                </a:lnTo>
                <a:lnTo>
                  <a:pt x="59249" y="29621"/>
                </a:lnTo>
                <a:lnTo>
                  <a:pt x="56920" y="18089"/>
                </a:lnTo>
                <a:lnTo>
                  <a:pt x="50570" y="8673"/>
                </a:lnTo>
                <a:lnTo>
                  <a:pt x="41153" y="2326"/>
                </a:lnTo>
                <a:lnTo>
                  <a:pt x="29621" y="0"/>
                </a:lnTo>
                <a:close/>
              </a:path>
            </a:pathLst>
          </a:custGeom>
          <a:solidFill>
            <a:srgbClr val="5C5F5F"/>
          </a:solidFill>
        </p:spPr>
        <p:txBody>
          <a:bodyPr wrap="square" lIns="0" tIns="0" rIns="0" bIns="0" rtlCol="0"/>
          <a:lstStyle/>
          <a:p>
            <a:endParaRPr/>
          </a:p>
        </p:txBody>
      </p:sp>
      <p:sp>
        <p:nvSpPr>
          <p:cNvPr id="128" name="object 128"/>
          <p:cNvSpPr/>
          <p:nvPr/>
        </p:nvSpPr>
        <p:spPr>
          <a:xfrm>
            <a:off x="7668151" y="2659936"/>
            <a:ext cx="10160" cy="19685"/>
          </a:xfrm>
          <a:custGeom>
            <a:avLst/>
            <a:gdLst/>
            <a:ahLst/>
            <a:cxnLst/>
            <a:rect l="l" t="t" r="r" b="b"/>
            <a:pathLst>
              <a:path w="10159" h="19685">
                <a:moveTo>
                  <a:pt x="9620" y="0"/>
                </a:moveTo>
                <a:lnTo>
                  <a:pt x="0" y="0"/>
                </a:lnTo>
                <a:lnTo>
                  <a:pt x="0" y="19239"/>
                </a:lnTo>
                <a:lnTo>
                  <a:pt x="9620" y="19239"/>
                </a:lnTo>
                <a:lnTo>
                  <a:pt x="9620" y="0"/>
                </a:lnTo>
                <a:close/>
              </a:path>
            </a:pathLst>
          </a:custGeom>
          <a:solidFill>
            <a:srgbClr val="5C5F5F"/>
          </a:solidFill>
        </p:spPr>
        <p:txBody>
          <a:bodyPr wrap="square" lIns="0" tIns="0" rIns="0" bIns="0" rtlCol="0"/>
          <a:lstStyle/>
          <a:p>
            <a:endParaRPr/>
          </a:p>
        </p:txBody>
      </p:sp>
      <p:sp>
        <p:nvSpPr>
          <p:cNvPr id="129" name="object 129"/>
          <p:cNvSpPr/>
          <p:nvPr/>
        </p:nvSpPr>
        <p:spPr>
          <a:xfrm>
            <a:off x="7672961" y="2717653"/>
            <a:ext cx="0" cy="731520"/>
          </a:xfrm>
          <a:custGeom>
            <a:avLst/>
            <a:gdLst/>
            <a:ahLst/>
            <a:cxnLst/>
            <a:rect l="l" t="t" r="r" b="b"/>
            <a:pathLst>
              <a:path h="731520">
                <a:moveTo>
                  <a:pt x="0" y="0"/>
                </a:moveTo>
                <a:lnTo>
                  <a:pt x="0" y="731095"/>
                </a:lnTo>
              </a:path>
            </a:pathLst>
          </a:custGeom>
          <a:ln w="9620">
            <a:solidFill>
              <a:srgbClr val="5C5F5F"/>
            </a:solidFill>
            <a:prstDash val="sysDash"/>
          </a:ln>
        </p:spPr>
        <p:txBody>
          <a:bodyPr wrap="square" lIns="0" tIns="0" rIns="0" bIns="0" rtlCol="0"/>
          <a:lstStyle/>
          <a:p>
            <a:endParaRPr/>
          </a:p>
        </p:txBody>
      </p:sp>
      <p:sp>
        <p:nvSpPr>
          <p:cNvPr id="130" name="object 130"/>
          <p:cNvSpPr/>
          <p:nvPr/>
        </p:nvSpPr>
        <p:spPr>
          <a:xfrm>
            <a:off x="7668151" y="3487227"/>
            <a:ext cx="10160" cy="19685"/>
          </a:xfrm>
          <a:custGeom>
            <a:avLst/>
            <a:gdLst/>
            <a:ahLst/>
            <a:cxnLst/>
            <a:rect l="l" t="t" r="r" b="b"/>
            <a:pathLst>
              <a:path w="10159" h="19685">
                <a:moveTo>
                  <a:pt x="9620" y="0"/>
                </a:moveTo>
                <a:lnTo>
                  <a:pt x="0" y="0"/>
                </a:lnTo>
                <a:lnTo>
                  <a:pt x="0" y="19239"/>
                </a:lnTo>
                <a:lnTo>
                  <a:pt x="9620" y="19239"/>
                </a:lnTo>
                <a:lnTo>
                  <a:pt x="9620" y="0"/>
                </a:lnTo>
                <a:close/>
              </a:path>
            </a:pathLst>
          </a:custGeom>
          <a:solidFill>
            <a:srgbClr val="5C5F5F"/>
          </a:solidFill>
        </p:spPr>
        <p:txBody>
          <a:bodyPr wrap="square" lIns="0" tIns="0" rIns="0" bIns="0" rtlCol="0"/>
          <a:lstStyle/>
          <a:p>
            <a:endParaRPr/>
          </a:p>
        </p:txBody>
      </p:sp>
      <p:sp>
        <p:nvSpPr>
          <p:cNvPr id="131" name="object 131"/>
          <p:cNvSpPr/>
          <p:nvPr/>
        </p:nvSpPr>
        <p:spPr>
          <a:xfrm>
            <a:off x="7643343" y="3476076"/>
            <a:ext cx="59691" cy="59690"/>
          </a:xfrm>
          <a:custGeom>
            <a:avLst/>
            <a:gdLst/>
            <a:ahLst/>
            <a:cxnLst/>
            <a:rect l="l" t="t" r="r" b="b"/>
            <a:pathLst>
              <a:path w="59690" h="59689">
                <a:moveTo>
                  <a:pt x="29620" y="0"/>
                </a:moveTo>
                <a:lnTo>
                  <a:pt x="18087" y="2326"/>
                </a:lnTo>
                <a:lnTo>
                  <a:pt x="8673" y="8673"/>
                </a:lnTo>
                <a:lnTo>
                  <a:pt x="2326" y="18089"/>
                </a:lnTo>
                <a:lnTo>
                  <a:pt x="0" y="29621"/>
                </a:lnTo>
                <a:lnTo>
                  <a:pt x="2326" y="41153"/>
                </a:lnTo>
                <a:lnTo>
                  <a:pt x="8673" y="50570"/>
                </a:lnTo>
                <a:lnTo>
                  <a:pt x="18087" y="56920"/>
                </a:lnTo>
                <a:lnTo>
                  <a:pt x="29620" y="59249"/>
                </a:lnTo>
                <a:lnTo>
                  <a:pt x="41150" y="56920"/>
                </a:lnTo>
                <a:lnTo>
                  <a:pt x="50567" y="50570"/>
                </a:lnTo>
                <a:lnTo>
                  <a:pt x="56917" y="41153"/>
                </a:lnTo>
                <a:lnTo>
                  <a:pt x="59245" y="29621"/>
                </a:lnTo>
                <a:lnTo>
                  <a:pt x="56917" y="18089"/>
                </a:lnTo>
                <a:lnTo>
                  <a:pt x="50567" y="8673"/>
                </a:lnTo>
                <a:lnTo>
                  <a:pt x="41150" y="2326"/>
                </a:lnTo>
                <a:lnTo>
                  <a:pt x="29620" y="0"/>
                </a:lnTo>
                <a:close/>
              </a:path>
            </a:pathLst>
          </a:custGeom>
          <a:solidFill>
            <a:srgbClr val="5C5F5F"/>
          </a:solidFill>
        </p:spPr>
        <p:txBody>
          <a:bodyPr wrap="square" lIns="0" tIns="0" rIns="0" bIns="0" rtlCol="0"/>
          <a:lstStyle/>
          <a:p>
            <a:endParaRPr/>
          </a:p>
        </p:txBody>
      </p:sp>
      <p:sp>
        <p:nvSpPr>
          <p:cNvPr id="132" name="object 132"/>
          <p:cNvSpPr/>
          <p:nvPr/>
        </p:nvSpPr>
        <p:spPr>
          <a:xfrm>
            <a:off x="9784480" y="2659936"/>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33" name="object 133"/>
          <p:cNvSpPr/>
          <p:nvPr/>
        </p:nvSpPr>
        <p:spPr>
          <a:xfrm>
            <a:off x="9789289" y="2717653"/>
            <a:ext cx="0" cy="731520"/>
          </a:xfrm>
          <a:custGeom>
            <a:avLst/>
            <a:gdLst/>
            <a:ahLst/>
            <a:cxnLst/>
            <a:rect l="l" t="t" r="r" b="b"/>
            <a:pathLst>
              <a:path h="731520">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34" name="object 134"/>
          <p:cNvSpPr/>
          <p:nvPr/>
        </p:nvSpPr>
        <p:spPr>
          <a:xfrm>
            <a:off x="9784480" y="3487227"/>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35" name="object 135"/>
          <p:cNvSpPr/>
          <p:nvPr/>
        </p:nvSpPr>
        <p:spPr>
          <a:xfrm>
            <a:off x="9759671" y="3476076"/>
            <a:ext cx="59691" cy="59690"/>
          </a:xfrm>
          <a:custGeom>
            <a:avLst/>
            <a:gdLst/>
            <a:ahLst/>
            <a:cxnLst/>
            <a:rect l="l" t="t" r="r" b="b"/>
            <a:pathLst>
              <a:path w="59690" h="59689">
                <a:moveTo>
                  <a:pt x="29617" y="0"/>
                </a:moveTo>
                <a:lnTo>
                  <a:pt x="18086" y="2326"/>
                </a:lnTo>
                <a:lnTo>
                  <a:pt x="8672" y="8673"/>
                </a:lnTo>
                <a:lnTo>
                  <a:pt x="2326" y="18089"/>
                </a:lnTo>
                <a:lnTo>
                  <a:pt x="0" y="29621"/>
                </a:lnTo>
                <a:lnTo>
                  <a:pt x="2326" y="41153"/>
                </a:lnTo>
                <a:lnTo>
                  <a:pt x="8672" y="50570"/>
                </a:lnTo>
                <a:lnTo>
                  <a:pt x="18086" y="56920"/>
                </a:lnTo>
                <a:lnTo>
                  <a:pt x="29617" y="59249"/>
                </a:lnTo>
                <a:lnTo>
                  <a:pt x="41149" y="56920"/>
                </a:lnTo>
                <a:lnTo>
                  <a:pt x="50567" y="50570"/>
                </a:lnTo>
                <a:lnTo>
                  <a:pt x="56916" y="41153"/>
                </a:lnTo>
                <a:lnTo>
                  <a:pt x="59245" y="29621"/>
                </a:lnTo>
                <a:lnTo>
                  <a:pt x="56916" y="18089"/>
                </a:lnTo>
                <a:lnTo>
                  <a:pt x="50567" y="8673"/>
                </a:lnTo>
                <a:lnTo>
                  <a:pt x="41149" y="2326"/>
                </a:lnTo>
                <a:lnTo>
                  <a:pt x="29617" y="0"/>
                </a:lnTo>
                <a:close/>
              </a:path>
            </a:pathLst>
          </a:custGeom>
          <a:solidFill>
            <a:srgbClr val="5C5F5F"/>
          </a:solidFill>
        </p:spPr>
        <p:txBody>
          <a:bodyPr wrap="square" lIns="0" tIns="0" rIns="0" bIns="0" rtlCol="0"/>
          <a:lstStyle/>
          <a:p>
            <a:endParaRPr/>
          </a:p>
        </p:txBody>
      </p:sp>
      <p:sp>
        <p:nvSpPr>
          <p:cNvPr id="136" name="object 136"/>
          <p:cNvSpPr txBox="1"/>
          <p:nvPr/>
        </p:nvSpPr>
        <p:spPr>
          <a:xfrm>
            <a:off x="2916568" y="1457869"/>
            <a:ext cx="1498475" cy="566822"/>
          </a:xfrm>
          <a:prstGeom prst="rect">
            <a:avLst/>
          </a:prstGeom>
        </p:spPr>
        <p:txBody>
          <a:bodyPr vert="horz" wrap="square" lIns="0" tIns="12700" rIns="0" bIns="0" rtlCol="0">
            <a:spAutoFit/>
          </a:bodyPr>
          <a:lstStyle/>
          <a:p>
            <a:pPr marR="5080" algn="r">
              <a:lnSpc>
                <a:spcPct val="100000"/>
              </a:lnSpc>
              <a:spcBef>
                <a:spcPts val="100"/>
              </a:spcBef>
            </a:pPr>
            <a:r>
              <a:rPr lang="en-US" sz="1200" dirty="0" smtClean="0">
                <a:solidFill>
                  <a:srgbClr val="231F20"/>
                </a:solidFill>
                <a:latin typeface="GHEA Grapalat" pitchFamily="50" charset="0"/>
                <a:cs typeface="Arial"/>
              </a:rPr>
              <a:t>Lack of initiative to cooperate with the state non-formally</a:t>
            </a:r>
            <a:endParaRPr sz="1200" dirty="0">
              <a:latin typeface="GHEA Grapalat" pitchFamily="50" charset="0"/>
              <a:cs typeface="Arial"/>
            </a:endParaRPr>
          </a:p>
        </p:txBody>
      </p:sp>
      <p:sp>
        <p:nvSpPr>
          <p:cNvPr id="137" name="object 137"/>
          <p:cNvSpPr txBox="1"/>
          <p:nvPr/>
        </p:nvSpPr>
        <p:spPr>
          <a:xfrm>
            <a:off x="3134041" y="2733115"/>
            <a:ext cx="2504761" cy="751488"/>
          </a:xfrm>
          <a:prstGeom prst="rect">
            <a:avLst/>
          </a:prstGeom>
        </p:spPr>
        <p:txBody>
          <a:bodyPr vert="horz" wrap="square" lIns="0" tIns="12700" rIns="0" bIns="0" rtlCol="0">
            <a:spAutoFit/>
          </a:bodyPr>
          <a:lstStyle/>
          <a:p>
            <a:pPr marL="12700" marR="173355" indent="482600" algn="r">
              <a:lnSpc>
                <a:spcPct val="100000"/>
              </a:lnSpc>
              <a:spcBef>
                <a:spcPts val="885"/>
              </a:spcBef>
            </a:pPr>
            <a:r>
              <a:rPr lang="en-US" sz="1200" dirty="0" smtClean="0">
                <a:solidFill>
                  <a:srgbClr val="231F20"/>
                </a:solidFill>
                <a:latin typeface="GHEA Grapalat" pitchFamily="50" charset="0"/>
                <a:cs typeface="Arial"/>
              </a:rPr>
              <a:t>Passivity in presenting proposals before the passing of a law and active criticism and complaints following its passing</a:t>
            </a:r>
            <a:endParaRPr sz="1200" dirty="0">
              <a:latin typeface="GHEA Grapalat" pitchFamily="50" charset="0"/>
              <a:cs typeface="Arial"/>
            </a:endParaRPr>
          </a:p>
        </p:txBody>
      </p:sp>
      <p:sp>
        <p:nvSpPr>
          <p:cNvPr id="138" name="object 138"/>
          <p:cNvSpPr txBox="1"/>
          <p:nvPr/>
        </p:nvSpPr>
        <p:spPr>
          <a:xfrm>
            <a:off x="4821399" y="1622567"/>
            <a:ext cx="1202266" cy="382156"/>
          </a:xfrm>
          <a:prstGeom prst="rect">
            <a:avLst/>
          </a:prstGeom>
        </p:spPr>
        <p:txBody>
          <a:bodyPr vert="horz" wrap="square" lIns="0" tIns="12700" rIns="0" bIns="0" rtlCol="0">
            <a:spAutoFit/>
          </a:bodyPr>
          <a:lstStyle/>
          <a:p>
            <a:pPr marL="118745" marR="5080" indent="-106680" algn="r">
              <a:lnSpc>
                <a:spcPct val="100000"/>
              </a:lnSpc>
              <a:spcBef>
                <a:spcPts val="100"/>
              </a:spcBef>
            </a:pPr>
            <a:r>
              <a:rPr lang="en-US" sz="1200" dirty="0" smtClean="0">
                <a:solidFill>
                  <a:srgbClr val="231F20"/>
                </a:solidFill>
                <a:latin typeface="GHEA Grapalat" pitchFamily="50" charset="0"/>
                <a:cs typeface="Arial"/>
              </a:rPr>
              <a:t>Heavy workload of staff at the ministries </a:t>
            </a:r>
            <a:endParaRPr sz="1200" dirty="0">
              <a:latin typeface="GHEA Grapalat" pitchFamily="50" charset="0"/>
              <a:cs typeface="Arial"/>
            </a:endParaRPr>
          </a:p>
        </p:txBody>
      </p:sp>
      <p:sp>
        <p:nvSpPr>
          <p:cNvPr id="139" name="object 139"/>
          <p:cNvSpPr txBox="1"/>
          <p:nvPr/>
        </p:nvSpPr>
        <p:spPr>
          <a:xfrm>
            <a:off x="5589506" y="2743201"/>
            <a:ext cx="2182895" cy="566822"/>
          </a:xfrm>
          <a:prstGeom prst="rect">
            <a:avLst/>
          </a:prstGeom>
        </p:spPr>
        <p:txBody>
          <a:bodyPr vert="horz" wrap="square" lIns="0" tIns="12700" rIns="0" bIns="0" rtlCol="0">
            <a:spAutoFit/>
          </a:bodyPr>
          <a:lstStyle/>
          <a:p>
            <a:pPr marL="452755" marR="146050" indent="-440690" algn="r">
              <a:lnSpc>
                <a:spcPct val="100000"/>
              </a:lnSpc>
              <a:spcBef>
                <a:spcPts val="900"/>
              </a:spcBef>
            </a:pPr>
            <a:r>
              <a:rPr lang="en-US" sz="1200" dirty="0" smtClean="0">
                <a:solidFill>
                  <a:srgbClr val="231F20"/>
                </a:solidFill>
                <a:latin typeface="GHEA Grapalat" pitchFamily="50" charset="0"/>
                <a:cs typeface="Arial"/>
              </a:rPr>
              <a:t>Limitation of functions of the ministry in relation to paid services</a:t>
            </a:r>
            <a:endParaRPr sz="1200" dirty="0">
              <a:latin typeface="GHEA Grapalat" pitchFamily="50" charset="0"/>
              <a:cs typeface="Arial"/>
            </a:endParaRPr>
          </a:p>
        </p:txBody>
      </p:sp>
      <p:sp>
        <p:nvSpPr>
          <p:cNvPr id="140" name="object 140"/>
          <p:cNvSpPr txBox="1"/>
          <p:nvPr/>
        </p:nvSpPr>
        <p:spPr>
          <a:xfrm>
            <a:off x="7146908" y="1550202"/>
            <a:ext cx="1482725" cy="382156"/>
          </a:xfrm>
          <a:prstGeom prst="rect">
            <a:avLst/>
          </a:prstGeom>
        </p:spPr>
        <p:txBody>
          <a:bodyPr vert="horz" wrap="square" lIns="0" tIns="12700" rIns="0" bIns="0" rtlCol="0">
            <a:spAutoFit/>
          </a:bodyPr>
          <a:lstStyle/>
          <a:p>
            <a:pPr marR="5080" algn="r">
              <a:lnSpc>
                <a:spcPct val="100000"/>
              </a:lnSpc>
              <a:spcBef>
                <a:spcPts val="100"/>
              </a:spcBef>
            </a:pPr>
            <a:r>
              <a:rPr lang="en-US" sz="1200" dirty="0" smtClean="0">
                <a:solidFill>
                  <a:srgbClr val="231F20"/>
                </a:solidFill>
                <a:latin typeface="GHEA Grapalat" pitchFamily="50" charset="0"/>
                <a:cs typeface="Arial"/>
              </a:rPr>
              <a:t>Commercial goals of NGOs</a:t>
            </a:r>
            <a:endParaRPr sz="1200" dirty="0">
              <a:latin typeface="GHEA Grapalat" pitchFamily="50" charset="0"/>
              <a:cs typeface="Arial"/>
            </a:endParaRPr>
          </a:p>
        </p:txBody>
      </p:sp>
      <p:sp>
        <p:nvSpPr>
          <p:cNvPr id="141" name="object 141"/>
          <p:cNvSpPr txBox="1"/>
          <p:nvPr/>
        </p:nvSpPr>
        <p:spPr>
          <a:xfrm>
            <a:off x="7815834" y="2300621"/>
            <a:ext cx="2166367" cy="774571"/>
          </a:xfrm>
          <a:prstGeom prst="rect">
            <a:avLst/>
          </a:prstGeom>
        </p:spPr>
        <p:txBody>
          <a:bodyPr vert="horz" wrap="square" lIns="0" tIns="12700" rIns="0" bIns="0" rtlCol="0">
            <a:spAutoFit/>
          </a:bodyPr>
          <a:lstStyle/>
          <a:p>
            <a:pPr marL="661670">
              <a:lnSpc>
                <a:spcPct val="100000"/>
              </a:lnSpc>
              <a:spcBef>
                <a:spcPts val="100"/>
              </a:spcBef>
              <a:tabLst>
                <a:tab pos="1720214" algn="l"/>
              </a:tabLst>
            </a:pPr>
            <a:r>
              <a:rPr sz="1800" b="1" dirty="0">
                <a:solidFill>
                  <a:srgbClr val="FFFFFF"/>
                </a:solidFill>
                <a:latin typeface="GHEA Grapalat" pitchFamily="50" charset="0"/>
                <a:cs typeface="Verdana"/>
              </a:rPr>
              <a:t>	</a:t>
            </a:r>
            <a:endParaRPr sz="1800" dirty="0">
              <a:latin typeface="GHEA Grapalat" pitchFamily="50" charset="0"/>
              <a:cs typeface="Verdana"/>
            </a:endParaRPr>
          </a:p>
          <a:p>
            <a:pPr marL="12700" marR="129539" indent="184785" algn="ctr">
              <a:lnSpc>
                <a:spcPct val="100000"/>
              </a:lnSpc>
              <a:spcBef>
                <a:spcPts val="885"/>
              </a:spcBef>
            </a:pPr>
            <a:r>
              <a:rPr lang="en-US" sz="1200" dirty="0" smtClean="0">
                <a:solidFill>
                  <a:srgbClr val="231F20"/>
                </a:solidFill>
                <a:latin typeface="GHEA Grapalat" pitchFamily="50" charset="0"/>
                <a:cs typeface="Arial"/>
              </a:rPr>
              <a:t>Not complete disclosure of interests in their sphere</a:t>
            </a:r>
            <a:endParaRPr sz="1200" dirty="0">
              <a:latin typeface="GHEA Grapalat" pitchFamily="50" charset="0"/>
              <a:cs typeface="Arial"/>
            </a:endParaRPr>
          </a:p>
        </p:txBody>
      </p:sp>
      <p:sp>
        <p:nvSpPr>
          <p:cNvPr id="142" name="object 142"/>
          <p:cNvSpPr/>
          <p:nvPr/>
        </p:nvSpPr>
        <p:spPr>
          <a:xfrm>
            <a:off x="3315939" y="5073836"/>
            <a:ext cx="5906135" cy="313690"/>
          </a:xfrm>
          <a:custGeom>
            <a:avLst/>
            <a:gdLst/>
            <a:ahLst/>
            <a:cxnLst/>
            <a:rect l="l" t="t" r="r" b="b"/>
            <a:pathLst>
              <a:path w="5906134" h="313689">
                <a:moveTo>
                  <a:pt x="5905508" y="0"/>
                </a:moveTo>
                <a:lnTo>
                  <a:pt x="0" y="0"/>
                </a:lnTo>
                <a:lnTo>
                  <a:pt x="0" y="313444"/>
                </a:lnTo>
                <a:lnTo>
                  <a:pt x="5905508" y="313444"/>
                </a:lnTo>
                <a:lnTo>
                  <a:pt x="5905508" y="0"/>
                </a:lnTo>
                <a:close/>
              </a:path>
            </a:pathLst>
          </a:custGeom>
          <a:solidFill>
            <a:srgbClr val="E6E7E8"/>
          </a:solidFill>
        </p:spPr>
        <p:txBody>
          <a:bodyPr wrap="square" lIns="0" tIns="0" rIns="0" bIns="0" rtlCol="0"/>
          <a:lstStyle/>
          <a:p>
            <a:endParaRPr/>
          </a:p>
        </p:txBody>
      </p:sp>
      <p:sp>
        <p:nvSpPr>
          <p:cNvPr id="143" name="object 143"/>
          <p:cNvSpPr/>
          <p:nvPr/>
        </p:nvSpPr>
        <p:spPr>
          <a:xfrm>
            <a:off x="3080906" y="5070228"/>
            <a:ext cx="1109980" cy="313690"/>
          </a:xfrm>
          <a:custGeom>
            <a:avLst/>
            <a:gdLst/>
            <a:ahLst/>
            <a:cxnLst/>
            <a:rect l="l" t="t" r="r" b="b"/>
            <a:pathLst>
              <a:path w="1109979" h="313689">
                <a:moveTo>
                  <a:pt x="912822" y="0"/>
                </a:moveTo>
                <a:lnTo>
                  <a:pt x="27622" y="0"/>
                </a:lnTo>
                <a:lnTo>
                  <a:pt x="13074" y="4092"/>
                </a:lnTo>
                <a:lnTo>
                  <a:pt x="3354" y="14473"/>
                </a:lnTo>
                <a:lnTo>
                  <a:pt x="0" y="28296"/>
                </a:lnTo>
                <a:lnTo>
                  <a:pt x="4550" y="42713"/>
                </a:lnTo>
                <a:lnTo>
                  <a:pt x="173767" y="300982"/>
                </a:lnTo>
                <a:lnTo>
                  <a:pt x="196837" y="313456"/>
                </a:lnTo>
                <a:lnTo>
                  <a:pt x="1082033" y="313456"/>
                </a:lnTo>
                <a:lnTo>
                  <a:pt x="1096583" y="309362"/>
                </a:lnTo>
                <a:lnTo>
                  <a:pt x="1106306" y="298980"/>
                </a:lnTo>
                <a:lnTo>
                  <a:pt x="1109662" y="285158"/>
                </a:lnTo>
                <a:lnTo>
                  <a:pt x="1105109" y="270744"/>
                </a:lnTo>
                <a:lnTo>
                  <a:pt x="935898" y="12467"/>
                </a:lnTo>
                <a:lnTo>
                  <a:pt x="912822" y="0"/>
                </a:lnTo>
                <a:close/>
              </a:path>
            </a:pathLst>
          </a:custGeom>
          <a:solidFill>
            <a:srgbClr val="00476D"/>
          </a:solidFill>
        </p:spPr>
        <p:txBody>
          <a:bodyPr wrap="square" lIns="0" tIns="0" rIns="0" bIns="0" rtlCol="0"/>
          <a:lstStyle/>
          <a:p>
            <a:endParaRPr/>
          </a:p>
        </p:txBody>
      </p:sp>
      <p:sp>
        <p:nvSpPr>
          <p:cNvPr id="144" name="object 144"/>
          <p:cNvSpPr/>
          <p:nvPr/>
        </p:nvSpPr>
        <p:spPr>
          <a:xfrm>
            <a:off x="4139066" y="5070228"/>
            <a:ext cx="1109980" cy="313690"/>
          </a:xfrm>
          <a:custGeom>
            <a:avLst/>
            <a:gdLst/>
            <a:ahLst/>
            <a:cxnLst/>
            <a:rect l="l" t="t" r="r" b="b"/>
            <a:pathLst>
              <a:path w="1109979" h="313689">
                <a:moveTo>
                  <a:pt x="912829" y="0"/>
                </a:moveTo>
                <a:lnTo>
                  <a:pt x="27625" y="0"/>
                </a:lnTo>
                <a:lnTo>
                  <a:pt x="13075" y="4092"/>
                </a:lnTo>
                <a:lnTo>
                  <a:pt x="3354" y="14473"/>
                </a:lnTo>
                <a:lnTo>
                  <a:pt x="0" y="28296"/>
                </a:lnTo>
                <a:lnTo>
                  <a:pt x="4549" y="42713"/>
                </a:lnTo>
                <a:lnTo>
                  <a:pt x="173766" y="300982"/>
                </a:lnTo>
                <a:lnTo>
                  <a:pt x="196846" y="313456"/>
                </a:lnTo>
                <a:lnTo>
                  <a:pt x="1082036" y="313456"/>
                </a:lnTo>
                <a:lnTo>
                  <a:pt x="1096586" y="309362"/>
                </a:lnTo>
                <a:lnTo>
                  <a:pt x="1106310" y="298980"/>
                </a:lnTo>
                <a:lnTo>
                  <a:pt x="1109666" y="285158"/>
                </a:lnTo>
                <a:lnTo>
                  <a:pt x="1105115" y="270744"/>
                </a:lnTo>
                <a:lnTo>
                  <a:pt x="935904" y="12467"/>
                </a:lnTo>
                <a:lnTo>
                  <a:pt x="912829" y="0"/>
                </a:lnTo>
                <a:close/>
              </a:path>
            </a:pathLst>
          </a:custGeom>
          <a:solidFill>
            <a:srgbClr val="FFCB04"/>
          </a:solidFill>
        </p:spPr>
        <p:txBody>
          <a:bodyPr wrap="square" lIns="0" tIns="0" rIns="0" bIns="0" rtlCol="0"/>
          <a:lstStyle/>
          <a:p>
            <a:endParaRPr/>
          </a:p>
        </p:txBody>
      </p:sp>
      <p:sp>
        <p:nvSpPr>
          <p:cNvPr id="145" name="object 145"/>
          <p:cNvSpPr/>
          <p:nvPr/>
        </p:nvSpPr>
        <p:spPr>
          <a:xfrm>
            <a:off x="5197231" y="5070228"/>
            <a:ext cx="1109980" cy="313690"/>
          </a:xfrm>
          <a:custGeom>
            <a:avLst/>
            <a:gdLst/>
            <a:ahLst/>
            <a:cxnLst/>
            <a:rect l="l" t="t" r="r" b="b"/>
            <a:pathLst>
              <a:path w="1109979" h="313689">
                <a:moveTo>
                  <a:pt x="912823" y="0"/>
                </a:moveTo>
                <a:lnTo>
                  <a:pt x="27622" y="0"/>
                </a:lnTo>
                <a:lnTo>
                  <a:pt x="13075" y="4092"/>
                </a:lnTo>
                <a:lnTo>
                  <a:pt x="3355" y="14473"/>
                </a:lnTo>
                <a:lnTo>
                  <a:pt x="0" y="28296"/>
                </a:lnTo>
                <a:lnTo>
                  <a:pt x="4546" y="42713"/>
                </a:lnTo>
                <a:lnTo>
                  <a:pt x="173764" y="300982"/>
                </a:lnTo>
                <a:lnTo>
                  <a:pt x="196844" y="313456"/>
                </a:lnTo>
                <a:lnTo>
                  <a:pt x="1082033" y="313456"/>
                </a:lnTo>
                <a:lnTo>
                  <a:pt x="1096584" y="309362"/>
                </a:lnTo>
                <a:lnTo>
                  <a:pt x="1106308" y="298980"/>
                </a:lnTo>
                <a:lnTo>
                  <a:pt x="1109664" y="285158"/>
                </a:lnTo>
                <a:lnTo>
                  <a:pt x="1105113" y="270744"/>
                </a:lnTo>
                <a:lnTo>
                  <a:pt x="935905" y="12467"/>
                </a:lnTo>
                <a:lnTo>
                  <a:pt x="912823" y="0"/>
                </a:lnTo>
                <a:close/>
              </a:path>
            </a:pathLst>
          </a:custGeom>
          <a:solidFill>
            <a:srgbClr val="56C5D0"/>
          </a:solidFill>
        </p:spPr>
        <p:txBody>
          <a:bodyPr wrap="square" lIns="0" tIns="0" rIns="0" bIns="0" rtlCol="0"/>
          <a:lstStyle/>
          <a:p>
            <a:endParaRPr/>
          </a:p>
        </p:txBody>
      </p:sp>
      <p:sp>
        <p:nvSpPr>
          <p:cNvPr id="146" name="object 146"/>
          <p:cNvSpPr/>
          <p:nvPr/>
        </p:nvSpPr>
        <p:spPr>
          <a:xfrm>
            <a:off x="6255394" y="5070228"/>
            <a:ext cx="1109980" cy="313690"/>
          </a:xfrm>
          <a:custGeom>
            <a:avLst/>
            <a:gdLst/>
            <a:ahLst/>
            <a:cxnLst/>
            <a:rect l="l" t="t" r="r" b="b"/>
            <a:pathLst>
              <a:path w="1109979" h="313689">
                <a:moveTo>
                  <a:pt x="912825" y="0"/>
                </a:moveTo>
                <a:lnTo>
                  <a:pt x="27625" y="0"/>
                </a:lnTo>
                <a:lnTo>
                  <a:pt x="13077" y="4092"/>
                </a:lnTo>
                <a:lnTo>
                  <a:pt x="3356" y="14473"/>
                </a:lnTo>
                <a:lnTo>
                  <a:pt x="0" y="28296"/>
                </a:lnTo>
                <a:lnTo>
                  <a:pt x="4545" y="42713"/>
                </a:lnTo>
                <a:lnTo>
                  <a:pt x="173767" y="300982"/>
                </a:lnTo>
                <a:lnTo>
                  <a:pt x="196842" y="313456"/>
                </a:lnTo>
                <a:lnTo>
                  <a:pt x="1082036" y="313456"/>
                </a:lnTo>
                <a:lnTo>
                  <a:pt x="1096585" y="309362"/>
                </a:lnTo>
                <a:lnTo>
                  <a:pt x="1106308" y="298980"/>
                </a:lnTo>
                <a:lnTo>
                  <a:pt x="1109663" y="285158"/>
                </a:lnTo>
                <a:lnTo>
                  <a:pt x="1105112" y="270744"/>
                </a:lnTo>
                <a:lnTo>
                  <a:pt x="935901" y="12467"/>
                </a:lnTo>
                <a:lnTo>
                  <a:pt x="912825" y="0"/>
                </a:lnTo>
                <a:close/>
              </a:path>
            </a:pathLst>
          </a:custGeom>
          <a:solidFill>
            <a:srgbClr val="00476D"/>
          </a:solidFill>
        </p:spPr>
        <p:txBody>
          <a:bodyPr wrap="square" lIns="0" tIns="0" rIns="0" bIns="0" rtlCol="0"/>
          <a:lstStyle/>
          <a:p>
            <a:endParaRPr/>
          </a:p>
        </p:txBody>
      </p:sp>
      <p:sp>
        <p:nvSpPr>
          <p:cNvPr id="147" name="object 147"/>
          <p:cNvSpPr/>
          <p:nvPr/>
        </p:nvSpPr>
        <p:spPr>
          <a:xfrm>
            <a:off x="7313555" y="5070228"/>
            <a:ext cx="1109980" cy="313690"/>
          </a:xfrm>
          <a:custGeom>
            <a:avLst/>
            <a:gdLst/>
            <a:ahLst/>
            <a:cxnLst/>
            <a:rect l="l" t="t" r="r" b="b"/>
            <a:pathLst>
              <a:path w="1109979" h="313689">
                <a:moveTo>
                  <a:pt x="912830" y="0"/>
                </a:moveTo>
                <a:lnTo>
                  <a:pt x="27626" y="0"/>
                </a:lnTo>
                <a:lnTo>
                  <a:pt x="13076" y="4092"/>
                </a:lnTo>
                <a:lnTo>
                  <a:pt x="3355" y="14473"/>
                </a:lnTo>
                <a:lnTo>
                  <a:pt x="0" y="28296"/>
                </a:lnTo>
                <a:lnTo>
                  <a:pt x="4546" y="42713"/>
                </a:lnTo>
                <a:lnTo>
                  <a:pt x="173767" y="300982"/>
                </a:lnTo>
                <a:lnTo>
                  <a:pt x="196847" y="313456"/>
                </a:lnTo>
                <a:lnTo>
                  <a:pt x="1082037" y="313456"/>
                </a:lnTo>
                <a:lnTo>
                  <a:pt x="1096586" y="309362"/>
                </a:lnTo>
                <a:lnTo>
                  <a:pt x="1106309" y="298980"/>
                </a:lnTo>
                <a:lnTo>
                  <a:pt x="1109665" y="285158"/>
                </a:lnTo>
                <a:lnTo>
                  <a:pt x="1105113" y="270744"/>
                </a:lnTo>
                <a:lnTo>
                  <a:pt x="935906" y="12467"/>
                </a:lnTo>
                <a:lnTo>
                  <a:pt x="912830" y="0"/>
                </a:lnTo>
                <a:close/>
              </a:path>
            </a:pathLst>
          </a:custGeom>
          <a:solidFill>
            <a:srgbClr val="FFCB04"/>
          </a:solidFill>
        </p:spPr>
        <p:txBody>
          <a:bodyPr wrap="square" lIns="0" tIns="0" rIns="0" bIns="0" rtlCol="0"/>
          <a:lstStyle/>
          <a:p>
            <a:endParaRPr/>
          </a:p>
        </p:txBody>
      </p:sp>
      <p:sp>
        <p:nvSpPr>
          <p:cNvPr id="148" name="object 148"/>
          <p:cNvSpPr/>
          <p:nvPr/>
        </p:nvSpPr>
        <p:spPr>
          <a:xfrm>
            <a:off x="3630923" y="4999296"/>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49" name="object 149"/>
          <p:cNvSpPr/>
          <p:nvPr/>
        </p:nvSpPr>
        <p:spPr>
          <a:xfrm>
            <a:off x="3635733" y="4229718"/>
            <a:ext cx="0" cy="731520"/>
          </a:xfrm>
          <a:custGeom>
            <a:avLst/>
            <a:gdLst/>
            <a:ahLst/>
            <a:cxnLst/>
            <a:rect l="l" t="t" r="r" b="b"/>
            <a:pathLst>
              <a:path h="731520">
                <a:moveTo>
                  <a:pt x="0" y="0"/>
                </a:moveTo>
                <a:lnTo>
                  <a:pt x="0" y="731095"/>
                </a:lnTo>
              </a:path>
            </a:pathLst>
          </a:custGeom>
          <a:ln w="9618">
            <a:solidFill>
              <a:srgbClr val="5C5F5F"/>
            </a:solidFill>
            <a:prstDash val="dash"/>
          </a:ln>
        </p:spPr>
        <p:txBody>
          <a:bodyPr wrap="square" lIns="0" tIns="0" rIns="0" bIns="0" rtlCol="0"/>
          <a:lstStyle/>
          <a:p>
            <a:endParaRPr/>
          </a:p>
        </p:txBody>
      </p:sp>
      <p:sp>
        <p:nvSpPr>
          <p:cNvPr id="150" name="object 150"/>
          <p:cNvSpPr/>
          <p:nvPr/>
        </p:nvSpPr>
        <p:spPr>
          <a:xfrm>
            <a:off x="3630923" y="4172004"/>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51" name="object 151"/>
          <p:cNvSpPr/>
          <p:nvPr/>
        </p:nvSpPr>
        <p:spPr>
          <a:xfrm>
            <a:off x="3606116" y="4143142"/>
            <a:ext cx="59691" cy="59690"/>
          </a:xfrm>
          <a:custGeom>
            <a:avLst/>
            <a:gdLst/>
            <a:ahLst/>
            <a:cxnLst/>
            <a:rect l="l" t="t" r="r" b="b"/>
            <a:pathLst>
              <a:path w="59689" h="59689">
                <a:moveTo>
                  <a:pt x="29616" y="0"/>
                </a:moveTo>
                <a:lnTo>
                  <a:pt x="18084" y="2328"/>
                </a:lnTo>
                <a:lnTo>
                  <a:pt x="8671" y="8677"/>
                </a:lnTo>
                <a:lnTo>
                  <a:pt x="2326" y="18091"/>
                </a:lnTo>
                <a:lnTo>
                  <a:pt x="0" y="29617"/>
                </a:lnTo>
                <a:lnTo>
                  <a:pt x="2326" y="41151"/>
                </a:lnTo>
                <a:lnTo>
                  <a:pt x="8671" y="50570"/>
                </a:lnTo>
                <a:lnTo>
                  <a:pt x="18084" y="56920"/>
                </a:lnTo>
                <a:lnTo>
                  <a:pt x="29616" y="59249"/>
                </a:lnTo>
                <a:lnTo>
                  <a:pt x="41148" y="56920"/>
                </a:lnTo>
                <a:lnTo>
                  <a:pt x="50566" y="50570"/>
                </a:lnTo>
                <a:lnTo>
                  <a:pt x="56915" y="41151"/>
                </a:lnTo>
                <a:lnTo>
                  <a:pt x="59244" y="29617"/>
                </a:lnTo>
                <a:lnTo>
                  <a:pt x="56915" y="18091"/>
                </a:lnTo>
                <a:lnTo>
                  <a:pt x="50566" y="8677"/>
                </a:lnTo>
                <a:lnTo>
                  <a:pt x="41148" y="2328"/>
                </a:lnTo>
                <a:lnTo>
                  <a:pt x="29616" y="0"/>
                </a:lnTo>
                <a:close/>
              </a:path>
            </a:pathLst>
          </a:custGeom>
          <a:solidFill>
            <a:srgbClr val="5C5F5F"/>
          </a:solidFill>
        </p:spPr>
        <p:txBody>
          <a:bodyPr wrap="square" lIns="0" tIns="0" rIns="0" bIns="0" rtlCol="0"/>
          <a:lstStyle/>
          <a:p>
            <a:endParaRPr/>
          </a:p>
        </p:txBody>
      </p:sp>
      <p:sp>
        <p:nvSpPr>
          <p:cNvPr id="152" name="object 152"/>
          <p:cNvSpPr/>
          <p:nvPr/>
        </p:nvSpPr>
        <p:spPr>
          <a:xfrm>
            <a:off x="5747249" y="4999296"/>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53" name="object 153"/>
          <p:cNvSpPr/>
          <p:nvPr/>
        </p:nvSpPr>
        <p:spPr>
          <a:xfrm>
            <a:off x="5752059" y="4229718"/>
            <a:ext cx="0" cy="731520"/>
          </a:xfrm>
          <a:custGeom>
            <a:avLst/>
            <a:gdLst/>
            <a:ahLst/>
            <a:cxnLst/>
            <a:rect l="l" t="t" r="r" b="b"/>
            <a:pathLst>
              <a:path h="731520">
                <a:moveTo>
                  <a:pt x="0" y="0"/>
                </a:moveTo>
                <a:lnTo>
                  <a:pt x="0" y="731095"/>
                </a:lnTo>
              </a:path>
            </a:pathLst>
          </a:custGeom>
          <a:ln w="9618">
            <a:solidFill>
              <a:srgbClr val="5C5F5F"/>
            </a:solidFill>
            <a:prstDash val="dash"/>
          </a:ln>
        </p:spPr>
        <p:txBody>
          <a:bodyPr wrap="square" lIns="0" tIns="0" rIns="0" bIns="0" rtlCol="0"/>
          <a:lstStyle/>
          <a:p>
            <a:endParaRPr/>
          </a:p>
        </p:txBody>
      </p:sp>
      <p:sp>
        <p:nvSpPr>
          <p:cNvPr id="154" name="object 154"/>
          <p:cNvSpPr/>
          <p:nvPr/>
        </p:nvSpPr>
        <p:spPr>
          <a:xfrm>
            <a:off x="5747249" y="4172004"/>
            <a:ext cx="10160" cy="19685"/>
          </a:xfrm>
          <a:custGeom>
            <a:avLst/>
            <a:gdLst/>
            <a:ahLst/>
            <a:cxnLst/>
            <a:rect l="l" t="t" r="r" b="b"/>
            <a:pathLst>
              <a:path w="10160"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55" name="object 155"/>
          <p:cNvSpPr/>
          <p:nvPr/>
        </p:nvSpPr>
        <p:spPr>
          <a:xfrm>
            <a:off x="5722441" y="4143142"/>
            <a:ext cx="59691" cy="59690"/>
          </a:xfrm>
          <a:custGeom>
            <a:avLst/>
            <a:gdLst/>
            <a:ahLst/>
            <a:cxnLst/>
            <a:rect l="l" t="t" r="r" b="b"/>
            <a:pathLst>
              <a:path w="59689" h="59689">
                <a:moveTo>
                  <a:pt x="29617" y="0"/>
                </a:moveTo>
                <a:lnTo>
                  <a:pt x="18086" y="2328"/>
                </a:lnTo>
                <a:lnTo>
                  <a:pt x="8672" y="8677"/>
                </a:lnTo>
                <a:lnTo>
                  <a:pt x="2326" y="18091"/>
                </a:lnTo>
                <a:lnTo>
                  <a:pt x="0" y="29617"/>
                </a:lnTo>
                <a:lnTo>
                  <a:pt x="2326" y="41151"/>
                </a:lnTo>
                <a:lnTo>
                  <a:pt x="8672" y="50570"/>
                </a:lnTo>
                <a:lnTo>
                  <a:pt x="18086" y="56920"/>
                </a:lnTo>
                <a:lnTo>
                  <a:pt x="29617" y="59249"/>
                </a:lnTo>
                <a:lnTo>
                  <a:pt x="41151" y="56920"/>
                </a:lnTo>
                <a:lnTo>
                  <a:pt x="50570" y="50570"/>
                </a:lnTo>
                <a:lnTo>
                  <a:pt x="56920" y="41151"/>
                </a:lnTo>
                <a:lnTo>
                  <a:pt x="59249" y="29617"/>
                </a:lnTo>
                <a:lnTo>
                  <a:pt x="56920" y="18091"/>
                </a:lnTo>
                <a:lnTo>
                  <a:pt x="50570" y="8677"/>
                </a:lnTo>
                <a:lnTo>
                  <a:pt x="41151" y="2328"/>
                </a:lnTo>
                <a:lnTo>
                  <a:pt x="29617" y="0"/>
                </a:lnTo>
                <a:close/>
              </a:path>
            </a:pathLst>
          </a:custGeom>
          <a:solidFill>
            <a:srgbClr val="5C5F5F"/>
          </a:solidFill>
        </p:spPr>
        <p:txBody>
          <a:bodyPr wrap="square" lIns="0" tIns="0" rIns="0" bIns="0" rtlCol="0"/>
          <a:lstStyle/>
          <a:p>
            <a:endParaRPr/>
          </a:p>
        </p:txBody>
      </p:sp>
      <p:sp>
        <p:nvSpPr>
          <p:cNvPr id="156" name="object 156"/>
          <p:cNvSpPr/>
          <p:nvPr/>
        </p:nvSpPr>
        <p:spPr>
          <a:xfrm>
            <a:off x="7863577" y="4999296"/>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57" name="object 157"/>
          <p:cNvSpPr/>
          <p:nvPr/>
        </p:nvSpPr>
        <p:spPr>
          <a:xfrm>
            <a:off x="7868385" y="4229718"/>
            <a:ext cx="0" cy="731520"/>
          </a:xfrm>
          <a:custGeom>
            <a:avLst/>
            <a:gdLst/>
            <a:ahLst/>
            <a:cxnLst/>
            <a:rect l="l" t="t" r="r" b="b"/>
            <a:pathLst>
              <a:path h="731520">
                <a:moveTo>
                  <a:pt x="0" y="0"/>
                </a:moveTo>
                <a:lnTo>
                  <a:pt x="0" y="731095"/>
                </a:lnTo>
              </a:path>
            </a:pathLst>
          </a:custGeom>
          <a:ln w="9618">
            <a:solidFill>
              <a:srgbClr val="5C5F5F"/>
            </a:solidFill>
            <a:prstDash val="dash"/>
          </a:ln>
        </p:spPr>
        <p:txBody>
          <a:bodyPr wrap="square" lIns="0" tIns="0" rIns="0" bIns="0" rtlCol="0"/>
          <a:lstStyle/>
          <a:p>
            <a:endParaRPr/>
          </a:p>
        </p:txBody>
      </p:sp>
      <p:sp>
        <p:nvSpPr>
          <p:cNvPr id="158" name="object 158"/>
          <p:cNvSpPr/>
          <p:nvPr/>
        </p:nvSpPr>
        <p:spPr>
          <a:xfrm>
            <a:off x="7863577" y="4172004"/>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59" name="object 159"/>
          <p:cNvSpPr/>
          <p:nvPr/>
        </p:nvSpPr>
        <p:spPr>
          <a:xfrm>
            <a:off x="7838765" y="4143142"/>
            <a:ext cx="59691" cy="59690"/>
          </a:xfrm>
          <a:custGeom>
            <a:avLst/>
            <a:gdLst/>
            <a:ahLst/>
            <a:cxnLst/>
            <a:rect l="l" t="t" r="r" b="b"/>
            <a:pathLst>
              <a:path w="59690" h="59689">
                <a:moveTo>
                  <a:pt x="29620" y="0"/>
                </a:moveTo>
                <a:lnTo>
                  <a:pt x="18092" y="2328"/>
                </a:lnTo>
                <a:lnTo>
                  <a:pt x="8676" y="8677"/>
                </a:lnTo>
                <a:lnTo>
                  <a:pt x="2328" y="18091"/>
                </a:lnTo>
                <a:lnTo>
                  <a:pt x="0" y="29617"/>
                </a:lnTo>
                <a:lnTo>
                  <a:pt x="2328" y="41151"/>
                </a:lnTo>
                <a:lnTo>
                  <a:pt x="8676" y="50570"/>
                </a:lnTo>
                <a:lnTo>
                  <a:pt x="18092" y="56920"/>
                </a:lnTo>
                <a:lnTo>
                  <a:pt x="29620" y="59249"/>
                </a:lnTo>
                <a:lnTo>
                  <a:pt x="41152" y="56920"/>
                </a:lnTo>
                <a:lnTo>
                  <a:pt x="50570" y="50570"/>
                </a:lnTo>
                <a:lnTo>
                  <a:pt x="56919" y="41151"/>
                </a:lnTo>
                <a:lnTo>
                  <a:pt x="59248" y="29617"/>
                </a:lnTo>
                <a:lnTo>
                  <a:pt x="56919" y="18091"/>
                </a:lnTo>
                <a:lnTo>
                  <a:pt x="50570" y="8677"/>
                </a:lnTo>
                <a:lnTo>
                  <a:pt x="41152" y="2328"/>
                </a:lnTo>
                <a:lnTo>
                  <a:pt x="29620" y="0"/>
                </a:lnTo>
                <a:close/>
              </a:path>
            </a:pathLst>
          </a:custGeom>
          <a:solidFill>
            <a:srgbClr val="5C5F5F"/>
          </a:solidFill>
        </p:spPr>
        <p:txBody>
          <a:bodyPr wrap="square" lIns="0" tIns="0" rIns="0" bIns="0" rtlCol="0"/>
          <a:lstStyle/>
          <a:p>
            <a:endParaRPr/>
          </a:p>
        </p:txBody>
      </p:sp>
      <p:sp>
        <p:nvSpPr>
          <p:cNvPr id="160" name="object 160"/>
          <p:cNvSpPr/>
          <p:nvPr/>
        </p:nvSpPr>
        <p:spPr>
          <a:xfrm>
            <a:off x="4725391" y="5431785"/>
            <a:ext cx="10160" cy="19685"/>
          </a:xfrm>
          <a:custGeom>
            <a:avLst/>
            <a:gdLst/>
            <a:ahLst/>
            <a:cxnLst/>
            <a:rect l="l" t="t" r="r" b="b"/>
            <a:pathLst>
              <a:path w="10160" h="19685">
                <a:moveTo>
                  <a:pt x="9620" y="0"/>
                </a:moveTo>
                <a:lnTo>
                  <a:pt x="0" y="0"/>
                </a:lnTo>
                <a:lnTo>
                  <a:pt x="0" y="19239"/>
                </a:lnTo>
                <a:lnTo>
                  <a:pt x="9620" y="19239"/>
                </a:lnTo>
                <a:lnTo>
                  <a:pt x="9620" y="0"/>
                </a:lnTo>
                <a:close/>
              </a:path>
            </a:pathLst>
          </a:custGeom>
          <a:solidFill>
            <a:srgbClr val="5C5F5F"/>
          </a:solidFill>
        </p:spPr>
        <p:txBody>
          <a:bodyPr wrap="square" lIns="0" tIns="0" rIns="0" bIns="0" rtlCol="0"/>
          <a:lstStyle/>
          <a:p>
            <a:endParaRPr/>
          </a:p>
        </p:txBody>
      </p:sp>
      <p:sp>
        <p:nvSpPr>
          <p:cNvPr id="161" name="object 161"/>
          <p:cNvSpPr/>
          <p:nvPr/>
        </p:nvSpPr>
        <p:spPr>
          <a:xfrm>
            <a:off x="4730201" y="5489502"/>
            <a:ext cx="0" cy="731520"/>
          </a:xfrm>
          <a:custGeom>
            <a:avLst/>
            <a:gdLst/>
            <a:ahLst/>
            <a:cxnLst/>
            <a:rect l="l" t="t" r="r" b="b"/>
            <a:pathLst>
              <a:path h="731520">
                <a:moveTo>
                  <a:pt x="0" y="0"/>
                </a:moveTo>
                <a:lnTo>
                  <a:pt x="0" y="731095"/>
                </a:lnTo>
              </a:path>
            </a:pathLst>
          </a:custGeom>
          <a:ln w="9620">
            <a:solidFill>
              <a:srgbClr val="5C5F5F"/>
            </a:solidFill>
            <a:prstDash val="sysDash"/>
          </a:ln>
        </p:spPr>
        <p:txBody>
          <a:bodyPr wrap="square" lIns="0" tIns="0" rIns="0" bIns="0" rtlCol="0"/>
          <a:lstStyle/>
          <a:p>
            <a:endParaRPr/>
          </a:p>
        </p:txBody>
      </p:sp>
      <p:sp>
        <p:nvSpPr>
          <p:cNvPr id="162" name="object 162"/>
          <p:cNvSpPr/>
          <p:nvPr/>
        </p:nvSpPr>
        <p:spPr>
          <a:xfrm>
            <a:off x="4725391" y="6259077"/>
            <a:ext cx="10160" cy="19685"/>
          </a:xfrm>
          <a:custGeom>
            <a:avLst/>
            <a:gdLst/>
            <a:ahLst/>
            <a:cxnLst/>
            <a:rect l="l" t="t" r="r" b="b"/>
            <a:pathLst>
              <a:path w="10160" h="19685">
                <a:moveTo>
                  <a:pt x="9620" y="0"/>
                </a:moveTo>
                <a:lnTo>
                  <a:pt x="0" y="0"/>
                </a:lnTo>
                <a:lnTo>
                  <a:pt x="0" y="19237"/>
                </a:lnTo>
                <a:lnTo>
                  <a:pt x="9620" y="19237"/>
                </a:lnTo>
                <a:lnTo>
                  <a:pt x="9620" y="0"/>
                </a:lnTo>
                <a:close/>
              </a:path>
            </a:pathLst>
          </a:custGeom>
          <a:solidFill>
            <a:srgbClr val="5C5F5F"/>
          </a:solidFill>
        </p:spPr>
        <p:txBody>
          <a:bodyPr wrap="square" lIns="0" tIns="0" rIns="0" bIns="0" rtlCol="0"/>
          <a:lstStyle/>
          <a:p>
            <a:endParaRPr/>
          </a:p>
        </p:txBody>
      </p:sp>
      <p:sp>
        <p:nvSpPr>
          <p:cNvPr id="163" name="object 163"/>
          <p:cNvSpPr/>
          <p:nvPr/>
        </p:nvSpPr>
        <p:spPr>
          <a:xfrm>
            <a:off x="4700581" y="6247926"/>
            <a:ext cx="59691" cy="59690"/>
          </a:xfrm>
          <a:custGeom>
            <a:avLst/>
            <a:gdLst/>
            <a:ahLst/>
            <a:cxnLst/>
            <a:rect l="l" t="t" r="r" b="b"/>
            <a:pathLst>
              <a:path w="59689" h="59689">
                <a:moveTo>
                  <a:pt x="29621" y="0"/>
                </a:moveTo>
                <a:lnTo>
                  <a:pt x="18090" y="2326"/>
                </a:lnTo>
                <a:lnTo>
                  <a:pt x="8674" y="8673"/>
                </a:lnTo>
                <a:lnTo>
                  <a:pt x="2327" y="18087"/>
                </a:lnTo>
                <a:lnTo>
                  <a:pt x="0" y="29620"/>
                </a:lnTo>
                <a:lnTo>
                  <a:pt x="2327" y="41152"/>
                </a:lnTo>
                <a:lnTo>
                  <a:pt x="8674" y="50570"/>
                </a:lnTo>
                <a:lnTo>
                  <a:pt x="18090" y="56919"/>
                </a:lnTo>
                <a:lnTo>
                  <a:pt x="29621" y="59248"/>
                </a:lnTo>
                <a:lnTo>
                  <a:pt x="41153" y="56919"/>
                </a:lnTo>
                <a:lnTo>
                  <a:pt x="50570" y="50570"/>
                </a:lnTo>
                <a:lnTo>
                  <a:pt x="56920" y="41152"/>
                </a:lnTo>
                <a:lnTo>
                  <a:pt x="59249" y="29620"/>
                </a:lnTo>
                <a:lnTo>
                  <a:pt x="56920" y="18087"/>
                </a:lnTo>
                <a:lnTo>
                  <a:pt x="50570" y="8673"/>
                </a:lnTo>
                <a:lnTo>
                  <a:pt x="41153" y="2326"/>
                </a:lnTo>
                <a:lnTo>
                  <a:pt x="29621" y="0"/>
                </a:lnTo>
                <a:close/>
              </a:path>
            </a:pathLst>
          </a:custGeom>
          <a:solidFill>
            <a:srgbClr val="5C5F5F"/>
          </a:solidFill>
        </p:spPr>
        <p:txBody>
          <a:bodyPr wrap="square" lIns="0" tIns="0" rIns="0" bIns="0" rtlCol="0"/>
          <a:lstStyle/>
          <a:p>
            <a:endParaRPr/>
          </a:p>
        </p:txBody>
      </p:sp>
      <p:sp>
        <p:nvSpPr>
          <p:cNvPr id="164" name="object 164"/>
          <p:cNvSpPr/>
          <p:nvPr/>
        </p:nvSpPr>
        <p:spPr>
          <a:xfrm>
            <a:off x="6841717" y="5431785"/>
            <a:ext cx="10160" cy="19685"/>
          </a:xfrm>
          <a:custGeom>
            <a:avLst/>
            <a:gdLst/>
            <a:ahLst/>
            <a:cxnLst/>
            <a:rect l="l" t="t" r="r" b="b"/>
            <a:pathLst>
              <a:path w="10159" h="19685">
                <a:moveTo>
                  <a:pt x="9618" y="0"/>
                </a:moveTo>
                <a:lnTo>
                  <a:pt x="0" y="0"/>
                </a:lnTo>
                <a:lnTo>
                  <a:pt x="0" y="19239"/>
                </a:lnTo>
                <a:lnTo>
                  <a:pt x="9618" y="19239"/>
                </a:lnTo>
                <a:lnTo>
                  <a:pt x="9618" y="0"/>
                </a:lnTo>
                <a:close/>
              </a:path>
            </a:pathLst>
          </a:custGeom>
          <a:solidFill>
            <a:srgbClr val="5C5F5F"/>
          </a:solidFill>
        </p:spPr>
        <p:txBody>
          <a:bodyPr wrap="square" lIns="0" tIns="0" rIns="0" bIns="0" rtlCol="0"/>
          <a:lstStyle/>
          <a:p>
            <a:endParaRPr/>
          </a:p>
        </p:txBody>
      </p:sp>
      <p:sp>
        <p:nvSpPr>
          <p:cNvPr id="165" name="object 165"/>
          <p:cNvSpPr/>
          <p:nvPr/>
        </p:nvSpPr>
        <p:spPr>
          <a:xfrm>
            <a:off x="6846527" y="5489502"/>
            <a:ext cx="0" cy="731520"/>
          </a:xfrm>
          <a:custGeom>
            <a:avLst/>
            <a:gdLst/>
            <a:ahLst/>
            <a:cxnLst/>
            <a:rect l="l" t="t" r="r" b="b"/>
            <a:pathLst>
              <a:path h="731520">
                <a:moveTo>
                  <a:pt x="0" y="0"/>
                </a:moveTo>
                <a:lnTo>
                  <a:pt x="0" y="731095"/>
                </a:lnTo>
              </a:path>
            </a:pathLst>
          </a:custGeom>
          <a:ln w="9618">
            <a:solidFill>
              <a:srgbClr val="5C5F5F"/>
            </a:solidFill>
            <a:prstDash val="sysDash"/>
          </a:ln>
        </p:spPr>
        <p:txBody>
          <a:bodyPr wrap="square" lIns="0" tIns="0" rIns="0" bIns="0" rtlCol="0"/>
          <a:lstStyle/>
          <a:p>
            <a:endParaRPr/>
          </a:p>
        </p:txBody>
      </p:sp>
      <p:sp>
        <p:nvSpPr>
          <p:cNvPr id="166" name="object 166"/>
          <p:cNvSpPr/>
          <p:nvPr/>
        </p:nvSpPr>
        <p:spPr>
          <a:xfrm>
            <a:off x="6841717" y="6259077"/>
            <a:ext cx="10160" cy="19685"/>
          </a:xfrm>
          <a:custGeom>
            <a:avLst/>
            <a:gdLst/>
            <a:ahLst/>
            <a:cxnLst/>
            <a:rect l="l" t="t" r="r" b="b"/>
            <a:pathLst>
              <a:path w="10159" h="19685">
                <a:moveTo>
                  <a:pt x="9618" y="0"/>
                </a:moveTo>
                <a:lnTo>
                  <a:pt x="0" y="0"/>
                </a:lnTo>
                <a:lnTo>
                  <a:pt x="0" y="19237"/>
                </a:lnTo>
                <a:lnTo>
                  <a:pt x="9618" y="19237"/>
                </a:lnTo>
                <a:lnTo>
                  <a:pt x="9618" y="0"/>
                </a:lnTo>
                <a:close/>
              </a:path>
            </a:pathLst>
          </a:custGeom>
          <a:solidFill>
            <a:srgbClr val="5C5F5F"/>
          </a:solidFill>
        </p:spPr>
        <p:txBody>
          <a:bodyPr wrap="square" lIns="0" tIns="0" rIns="0" bIns="0" rtlCol="0"/>
          <a:lstStyle/>
          <a:p>
            <a:endParaRPr/>
          </a:p>
        </p:txBody>
      </p:sp>
      <p:sp>
        <p:nvSpPr>
          <p:cNvPr id="167" name="object 167"/>
          <p:cNvSpPr/>
          <p:nvPr/>
        </p:nvSpPr>
        <p:spPr>
          <a:xfrm>
            <a:off x="6816909" y="6247926"/>
            <a:ext cx="59691" cy="59690"/>
          </a:xfrm>
          <a:custGeom>
            <a:avLst/>
            <a:gdLst/>
            <a:ahLst/>
            <a:cxnLst/>
            <a:rect l="l" t="t" r="r" b="b"/>
            <a:pathLst>
              <a:path w="59690" h="59689">
                <a:moveTo>
                  <a:pt x="29621" y="0"/>
                </a:moveTo>
                <a:lnTo>
                  <a:pt x="18089" y="2326"/>
                </a:lnTo>
                <a:lnTo>
                  <a:pt x="8673" y="8673"/>
                </a:lnTo>
                <a:lnTo>
                  <a:pt x="2326" y="18087"/>
                </a:lnTo>
                <a:lnTo>
                  <a:pt x="0" y="29620"/>
                </a:lnTo>
                <a:lnTo>
                  <a:pt x="2326" y="41152"/>
                </a:lnTo>
                <a:lnTo>
                  <a:pt x="8673" y="50570"/>
                </a:lnTo>
                <a:lnTo>
                  <a:pt x="18089" y="56919"/>
                </a:lnTo>
                <a:lnTo>
                  <a:pt x="29621" y="59248"/>
                </a:lnTo>
                <a:lnTo>
                  <a:pt x="41151" y="56919"/>
                </a:lnTo>
                <a:lnTo>
                  <a:pt x="50567" y="50570"/>
                </a:lnTo>
                <a:lnTo>
                  <a:pt x="56917" y="41152"/>
                </a:lnTo>
                <a:lnTo>
                  <a:pt x="59245" y="29620"/>
                </a:lnTo>
                <a:lnTo>
                  <a:pt x="56917" y="18087"/>
                </a:lnTo>
                <a:lnTo>
                  <a:pt x="50567" y="8673"/>
                </a:lnTo>
                <a:lnTo>
                  <a:pt x="41151" y="2326"/>
                </a:lnTo>
                <a:lnTo>
                  <a:pt x="29621" y="0"/>
                </a:lnTo>
                <a:close/>
              </a:path>
            </a:pathLst>
          </a:custGeom>
          <a:solidFill>
            <a:srgbClr val="5C5F5F"/>
          </a:solidFill>
        </p:spPr>
        <p:txBody>
          <a:bodyPr wrap="square" lIns="0" tIns="0" rIns="0" bIns="0" rtlCol="0"/>
          <a:lstStyle/>
          <a:p>
            <a:endParaRPr/>
          </a:p>
        </p:txBody>
      </p:sp>
      <p:sp>
        <p:nvSpPr>
          <p:cNvPr id="168" name="object 168"/>
          <p:cNvSpPr txBox="1"/>
          <p:nvPr/>
        </p:nvSpPr>
        <p:spPr>
          <a:xfrm>
            <a:off x="3315939" y="5073837"/>
            <a:ext cx="5906135" cy="282770"/>
          </a:xfrm>
          <a:prstGeom prst="rect">
            <a:avLst/>
          </a:prstGeom>
        </p:spPr>
        <p:txBody>
          <a:bodyPr vert="horz" wrap="square" lIns="0" tIns="5715" rIns="0" bIns="0" rtlCol="0">
            <a:spAutoFit/>
          </a:bodyPr>
          <a:lstStyle/>
          <a:p>
            <a:pPr marL="234315">
              <a:lnSpc>
                <a:spcPct val="100000"/>
              </a:lnSpc>
              <a:spcBef>
                <a:spcPts val="45"/>
              </a:spcBef>
              <a:tabLst>
                <a:tab pos="1292860" algn="l"/>
                <a:tab pos="2350770" algn="l"/>
                <a:tab pos="3409315" algn="l"/>
                <a:tab pos="4467860" algn="l"/>
              </a:tabLst>
            </a:pPr>
            <a:r>
              <a:rPr sz="1800" b="1" dirty="0">
                <a:solidFill>
                  <a:srgbClr val="FFFFFF"/>
                </a:solidFill>
                <a:latin typeface="Verdana"/>
                <a:cs typeface="Verdana"/>
              </a:rPr>
              <a:t>				</a:t>
            </a:r>
            <a:endParaRPr sz="1800" dirty="0">
              <a:latin typeface="Verdana"/>
              <a:cs typeface="Verdana"/>
            </a:endParaRPr>
          </a:p>
        </p:txBody>
      </p:sp>
      <p:sp>
        <p:nvSpPr>
          <p:cNvPr id="169" name="object 169"/>
          <p:cNvSpPr txBox="1"/>
          <p:nvPr/>
        </p:nvSpPr>
        <p:spPr>
          <a:xfrm>
            <a:off x="1600202" y="4577219"/>
            <a:ext cx="1961356" cy="382156"/>
          </a:xfrm>
          <a:prstGeom prst="rect">
            <a:avLst/>
          </a:prstGeom>
        </p:spPr>
        <p:txBody>
          <a:bodyPr vert="horz" wrap="square" lIns="0" tIns="12700" rIns="0" bIns="0" rtlCol="0">
            <a:spAutoFit/>
          </a:bodyPr>
          <a:lstStyle/>
          <a:p>
            <a:pPr marL="12700" marR="5080" indent="363855" algn="r">
              <a:lnSpc>
                <a:spcPct val="100000"/>
              </a:lnSpc>
              <a:spcBef>
                <a:spcPts val="100"/>
              </a:spcBef>
            </a:pPr>
            <a:r>
              <a:rPr lang="en-US" sz="1200" dirty="0" smtClean="0">
                <a:solidFill>
                  <a:srgbClr val="231F20"/>
                </a:solidFill>
                <a:latin typeface="GHEA Grapalat" pitchFamily="50" charset="0"/>
                <a:cs typeface="Arial"/>
              </a:rPr>
              <a:t>Varying levels of professionalism</a:t>
            </a:r>
            <a:endParaRPr sz="1200" dirty="0">
              <a:latin typeface="GHEA Grapalat" pitchFamily="50" charset="0"/>
              <a:cs typeface="Arial"/>
            </a:endParaRPr>
          </a:p>
        </p:txBody>
      </p:sp>
      <p:sp>
        <p:nvSpPr>
          <p:cNvPr id="170" name="object 170"/>
          <p:cNvSpPr txBox="1"/>
          <p:nvPr/>
        </p:nvSpPr>
        <p:spPr>
          <a:xfrm>
            <a:off x="2814548" y="5491975"/>
            <a:ext cx="1847851" cy="382156"/>
          </a:xfrm>
          <a:prstGeom prst="rect">
            <a:avLst/>
          </a:prstGeom>
        </p:spPr>
        <p:txBody>
          <a:bodyPr vert="horz" wrap="square" lIns="0" tIns="12700" rIns="0" bIns="0" rtlCol="0">
            <a:spAutoFit/>
          </a:bodyPr>
          <a:lstStyle/>
          <a:p>
            <a:pPr marR="5080" algn="r">
              <a:lnSpc>
                <a:spcPct val="100000"/>
              </a:lnSpc>
              <a:spcBef>
                <a:spcPts val="100"/>
              </a:spcBef>
            </a:pPr>
            <a:r>
              <a:rPr lang="en-US" sz="1200" dirty="0" smtClean="0">
                <a:solidFill>
                  <a:srgbClr val="231F20"/>
                </a:solidFill>
                <a:latin typeface="GHEA Grapalat" pitchFamily="50" charset="0"/>
                <a:cs typeface="Arial"/>
              </a:rPr>
              <a:t>Existence of corruption in the NGO sphere</a:t>
            </a:r>
            <a:endParaRPr sz="1200" dirty="0">
              <a:latin typeface="GHEA Grapalat" pitchFamily="50" charset="0"/>
              <a:cs typeface="Arial"/>
            </a:endParaRPr>
          </a:p>
        </p:txBody>
      </p:sp>
      <p:sp>
        <p:nvSpPr>
          <p:cNvPr id="171" name="object 171"/>
          <p:cNvSpPr txBox="1"/>
          <p:nvPr/>
        </p:nvSpPr>
        <p:spPr>
          <a:xfrm>
            <a:off x="3505202" y="4495800"/>
            <a:ext cx="2178660" cy="382156"/>
          </a:xfrm>
          <a:prstGeom prst="rect">
            <a:avLst/>
          </a:prstGeom>
        </p:spPr>
        <p:txBody>
          <a:bodyPr vert="horz" wrap="square" lIns="0" tIns="12700" rIns="0" bIns="0" rtlCol="0">
            <a:spAutoFit/>
          </a:bodyPr>
          <a:lstStyle/>
          <a:p>
            <a:pPr marR="5080" algn="r">
              <a:lnSpc>
                <a:spcPct val="100000"/>
              </a:lnSpc>
              <a:spcBef>
                <a:spcPts val="100"/>
              </a:spcBef>
            </a:pPr>
            <a:r>
              <a:rPr lang="en-US" sz="1200" dirty="0" smtClean="0">
                <a:solidFill>
                  <a:srgbClr val="231F20"/>
                </a:solidFill>
                <a:latin typeface="GHEA Grapalat" pitchFamily="50" charset="0"/>
                <a:cs typeface="Arial"/>
              </a:rPr>
              <a:t>Distrust towards the quality of services provided by NGOs</a:t>
            </a:r>
            <a:endParaRPr sz="1200" dirty="0">
              <a:latin typeface="GHEA Grapalat" pitchFamily="50" charset="0"/>
              <a:cs typeface="Arial"/>
            </a:endParaRPr>
          </a:p>
        </p:txBody>
      </p:sp>
      <p:sp>
        <p:nvSpPr>
          <p:cNvPr id="172" name="object 172"/>
          <p:cNvSpPr txBox="1"/>
          <p:nvPr/>
        </p:nvSpPr>
        <p:spPr>
          <a:xfrm>
            <a:off x="4953002" y="5490442"/>
            <a:ext cx="1821327" cy="566822"/>
          </a:xfrm>
          <a:prstGeom prst="rect">
            <a:avLst/>
          </a:prstGeom>
        </p:spPr>
        <p:txBody>
          <a:bodyPr vert="horz" wrap="square" lIns="0" tIns="12700" rIns="0" bIns="0" rtlCol="0">
            <a:spAutoFit/>
          </a:bodyPr>
          <a:lstStyle/>
          <a:p>
            <a:pPr marL="12700" marR="5080" indent="701040" algn="r">
              <a:lnSpc>
                <a:spcPct val="100000"/>
              </a:lnSpc>
              <a:spcBef>
                <a:spcPts val="100"/>
              </a:spcBef>
            </a:pPr>
            <a:r>
              <a:rPr lang="en-US" sz="1200" dirty="0" smtClean="0">
                <a:solidFill>
                  <a:srgbClr val="231F20"/>
                </a:solidFill>
                <a:latin typeface="GHEA Grapalat" pitchFamily="50" charset="0"/>
                <a:cs typeface="Arial"/>
              </a:rPr>
              <a:t>Faulty and dysfunctional formats of cooperation with NGOs</a:t>
            </a:r>
            <a:endParaRPr sz="1200" dirty="0">
              <a:latin typeface="GHEA Grapalat" pitchFamily="50" charset="0"/>
              <a:cs typeface="Arial"/>
            </a:endParaRPr>
          </a:p>
        </p:txBody>
      </p:sp>
      <p:sp>
        <p:nvSpPr>
          <p:cNvPr id="173" name="object 173"/>
          <p:cNvSpPr txBox="1"/>
          <p:nvPr/>
        </p:nvSpPr>
        <p:spPr>
          <a:xfrm>
            <a:off x="5791202" y="4406953"/>
            <a:ext cx="1999519" cy="382156"/>
          </a:xfrm>
          <a:prstGeom prst="rect">
            <a:avLst/>
          </a:prstGeom>
        </p:spPr>
        <p:txBody>
          <a:bodyPr vert="horz" wrap="square" lIns="0" tIns="12700" rIns="0" bIns="0" rtlCol="0">
            <a:spAutoFit/>
          </a:bodyPr>
          <a:lstStyle/>
          <a:p>
            <a:pPr marL="412115" marR="5080" indent="-400050" algn="r">
              <a:lnSpc>
                <a:spcPct val="100000"/>
              </a:lnSpc>
              <a:spcBef>
                <a:spcPts val="100"/>
              </a:spcBef>
            </a:pPr>
            <a:r>
              <a:rPr lang="en-US" sz="1200" dirty="0" smtClean="0">
                <a:solidFill>
                  <a:srgbClr val="231F20"/>
                </a:solidFill>
                <a:latin typeface="GHEA Grapalat" pitchFamily="50" charset="0"/>
                <a:cs typeface="Arial"/>
              </a:rPr>
              <a:t>The exclusively criticizing orientation of NGOs</a:t>
            </a:r>
            <a:endParaRPr sz="1200" dirty="0">
              <a:latin typeface="GHEA Grapalat" pitchFamily="50" charset="0"/>
              <a:cs typeface="Arial"/>
            </a:endParaRPr>
          </a:p>
        </p:txBody>
      </p:sp>
      <p:sp>
        <p:nvSpPr>
          <p:cNvPr id="174" name="object 17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75" name="Rectangle 74"/>
          <p:cNvSpPr/>
          <p:nvPr/>
        </p:nvSpPr>
        <p:spPr>
          <a:xfrm>
            <a:off x="3429000" y="2286000"/>
            <a:ext cx="2113399" cy="369332"/>
          </a:xfrm>
          <a:prstGeom prst="rect">
            <a:avLst/>
          </a:prstGeom>
        </p:spPr>
        <p:txBody>
          <a:bodyPr wrap="none">
            <a:spAutoFit/>
          </a:bodyPr>
          <a:lstStyle/>
          <a:p>
            <a:pPr marL="851535">
              <a:lnSpc>
                <a:spcPct val="100000"/>
              </a:lnSpc>
              <a:spcBef>
                <a:spcPts val="100"/>
              </a:spcBef>
              <a:tabLst>
                <a:tab pos="1910080" algn="l"/>
              </a:tabLst>
            </a:pPr>
            <a:r>
              <a:rPr lang="en-US" b="1" dirty="0" smtClean="0">
                <a:solidFill>
                  <a:srgbClr val="FFFFFF"/>
                </a:solidFill>
                <a:latin typeface="GHEA Grapalat" pitchFamily="50" charset="0"/>
                <a:cs typeface="Verdana"/>
              </a:rPr>
              <a:t>	</a:t>
            </a:r>
            <a:endParaRPr lang="en-US" dirty="0">
              <a:latin typeface="GHEA Grapalat" pitchFamily="50" charset="0"/>
              <a:cs typeface="Verdana"/>
            </a:endParaRPr>
          </a:p>
        </p:txBody>
      </p:sp>
    </p:spTree>
    <p:extLst>
      <p:ext uri="{BB962C8B-B14F-4D97-AF65-F5344CB8AC3E}">
        <p14:creationId xmlns:p14="http://schemas.microsoft.com/office/powerpoint/2010/main" val="1316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34916" y="533400"/>
            <a:ext cx="1731645" cy="106680"/>
          </a:xfrm>
          <a:custGeom>
            <a:avLst/>
            <a:gdLst/>
            <a:ahLst/>
            <a:cxnLst/>
            <a:rect l="l" t="t" r="r" b="b"/>
            <a:pathLst>
              <a:path w="1731645" h="106679">
                <a:moveTo>
                  <a:pt x="1731392" y="0"/>
                </a:moveTo>
                <a:lnTo>
                  <a:pt x="0" y="0"/>
                </a:lnTo>
                <a:lnTo>
                  <a:pt x="0" y="106318"/>
                </a:lnTo>
                <a:lnTo>
                  <a:pt x="1731392" y="106318"/>
                </a:lnTo>
                <a:lnTo>
                  <a:pt x="1731392" y="0"/>
                </a:lnTo>
                <a:close/>
              </a:path>
            </a:pathLst>
          </a:custGeom>
          <a:solidFill>
            <a:srgbClr val="FFCB04"/>
          </a:solidFill>
        </p:spPr>
        <p:txBody>
          <a:bodyPr wrap="square" lIns="0" tIns="0" rIns="0" bIns="0" rtlCol="0"/>
          <a:lstStyle/>
          <a:p>
            <a:endParaRPr/>
          </a:p>
        </p:txBody>
      </p:sp>
      <p:sp>
        <p:nvSpPr>
          <p:cNvPr id="3" name="object 3"/>
          <p:cNvSpPr/>
          <p:nvPr/>
        </p:nvSpPr>
        <p:spPr>
          <a:xfrm>
            <a:off x="3012264" y="533400"/>
            <a:ext cx="1850389" cy="106680"/>
          </a:xfrm>
          <a:custGeom>
            <a:avLst/>
            <a:gdLst/>
            <a:ahLst/>
            <a:cxnLst/>
            <a:rect l="l" t="t" r="r" b="b"/>
            <a:pathLst>
              <a:path w="1850389" h="106679">
                <a:moveTo>
                  <a:pt x="1850242" y="0"/>
                </a:moveTo>
                <a:lnTo>
                  <a:pt x="0" y="0"/>
                </a:lnTo>
                <a:lnTo>
                  <a:pt x="0" y="106318"/>
                </a:lnTo>
                <a:lnTo>
                  <a:pt x="1850242" y="106318"/>
                </a:lnTo>
                <a:lnTo>
                  <a:pt x="1850242" y="0"/>
                </a:lnTo>
                <a:close/>
              </a:path>
            </a:pathLst>
          </a:custGeom>
          <a:solidFill>
            <a:srgbClr val="FFCB04"/>
          </a:solidFill>
        </p:spPr>
        <p:txBody>
          <a:bodyPr wrap="square" lIns="0" tIns="0" rIns="0" bIns="0" rtlCol="0"/>
          <a:lstStyle/>
          <a:p>
            <a:endParaRPr/>
          </a:p>
        </p:txBody>
      </p:sp>
      <p:sp>
        <p:nvSpPr>
          <p:cNvPr id="4" name="object 4"/>
          <p:cNvSpPr/>
          <p:nvPr/>
        </p:nvSpPr>
        <p:spPr>
          <a:xfrm>
            <a:off x="3828123" y="1168927"/>
            <a:ext cx="1277278" cy="425450"/>
          </a:xfrm>
          <a:custGeom>
            <a:avLst/>
            <a:gdLst/>
            <a:ahLst/>
            <a:cxnLst/>
            <a:rect l="l" t="t" r="r" b="b"/>
            <a:pathLst>
              <a:path w="1388745" h="425450">
                <a:moveTo>
                  <a:pt x="1251158" y="0"/>
                </a:moveTo>
                <a:lnTo>
                  <a:pt x="137162" y="0"/>
                </a:lnTo>
                <a:lnTo>
                  <a:pt x="93928" y="7022"/>
                </a:lnTo>
                <a:lnTo>
                  <a:pt x="56291" y="26554"/>
                </a:lnTo>
                <a:lnTo>
                  <a:pt x="26554" y="56292"/>
                </a:lnTo>
                <a:lnTo>
                  <a:pt x="7022" y="93931"/>
                </a:lnTo>
                <a:lnTo>
                  <a:pt x="0" y="137167"/>
                </a:lnTo>
                <a:lnTo>
                  <a:pt x="0" y="288057"/>
                </a:lnTo>
                <a:lnTo>
                  <a:pt x="7022" y="331290"/>
                </a:lnTo>
                <a:lnTo>
                  <a:pt x="26554" y="368928"/>
                </a:lnTo>
                <a:lnTo>
                  <a:pt x="56291" y="398665"/>
                </a:lnTo>
                <a:lnTo>
                  <a:pt x="93928" y="418198"/>
                </a:lnTo>
                <a:lnTo>
                  <a:pt x="137162" y="425221"/>
                </a:lnTo>
                <a:lnTo>
                  <a:pt x="1251158" y="425221"/>
                </a:lnTo>
                <a:lnTo>
                  <a:pt x="1294392" y="418198"/>
                </a:lnTo>
                <a:lnTo>
                  <a:pt x="1332030" y="398665"/>
                </a:lnTo>
                <a:lnTo>
                  <a:pt x="1361767" y="368928"/>
                </a:lnTo>
                <a:lnTo>
                  <a:pt x="1381299" y="331290"/>
                </a:lnTo>
                <a:lnTo>
                  <a:pt x="1388322" y="288057"/>
                </a:lnTo>
                <a:lnTo>
                  <a:pt x="1388322" y="137167"/>
                </a:lnTo>
                <a:lnTo>
                  <a:pt x="1381299" y="93931"/>
                </a:lnTo>
                <a:lnTo>
                  <a:pt x="1361767" y="56292"/>
                </a:lnTo>
                <a:lnTo>
                  <a:pt x="1332030" y="26554"/>
                </a:lnTo>
                <a:lnTo>
                  <a:pt x="1294392" y="7022"/>
                </a:lnTo>
                <a:lnTo>
                  <a:pt x="1251158" y="0"/>
                </a:lnTo>
                <a:close/>
              </a:path>
            </a:pathLst>
          </a:custGeom>
          <a:solidFill>
            <a:srgbClr val="FFCB04"/>
          </a:solidFill>
        </p:spPr>
        <p:txBody>
          <a:bodyPr wrap="square" lIns="0" tIns="0" rIns="0" bIns="0" rtlCol="0"/>
          <a:lstStyle/>
          <a:p>
            <a:endParaRPr/>
          </a:p>
        </p:txBody>
      </p:sp>
      <p:sp>
        <p:nvSpPr>
          <p:cNvPr id="5" name="object 5"/>
          <p:cNvSpPr/>
          <p:nvPr/>
        </p:nvSpPr>
        <p:spPr>
          <a:xfrm>
            <a:off x="7942922" y="2177084"/>
            <a:ext cx="1388745" cy="425450"/>
          </a:xfrm>
          <a:custGeom>
            <a:avLst/>
            <a:gdLst/>
            <a:ahLst/>
            <a:cxnLst/>
            <a:rect l="l" t="t" r="r" b="b"/>
            <a:pathLst>
              <a:path w="1388745" h="425450">
                <a:moveTo>
                  <a:pt x="1251158" y="0"/>
                </a:moveTo>
                <a:lnTo>
                  <a:pt x="137162" y="0"/>
                </a:lnTo>
                <a:lnTo>
                  <a:pt x="93928" y="7022"/>
                </a:lnTo>
                <a:lnTo>
                  <a:pt x="56291" y="26554"/>
                </a:lnTo>
                <a:lnTo>
                  <a:pt x="26554" y="56292"/>
                </a:lnTo>
                <a:lnTo>
                  <a:pt x="7022" y="93931"/>
                </a:lnTo>
                <a:lnTo>
                  <a:pt x="0" y="137167"/>
                </a:lnTo>
                <a:lnTo>
                  <a:pt x="0" y="288057"/>
                </a:lnTo>
                <a:lnTo>
                  <a:pt x="7022" y="331290"/>
                </a:lnTo>
                <a:lnTo>
                  <a:pt x="26554" y="368928"/>
                </a:lnTo>
                <a:lnTo>
                  <a:pt x="56291" y="398665"/>
                </a:lnTo>
                <a:lnTo>
                  <a:pt x="93928" y="418198"/>
                </a:lnTo>
                <a:lnTo>
                  <a:pt x="137162" y="425221"/>
                </a:lnTo>
                <a:lnTo>
                  <a:pt x="1251158" y="425221"/>
                </a:lnTo>
                <a:lnTo>
                  <a:pt x="1294392" y="418198"/>
                </a:lnTo>
                <a:lnTo>
                  <a:pt x="1332030" y="398665"/>
                </a:lnTo>
                <a:lnTo>
                  <a:pt x="1361767" y="368928"/>
                </a:lnTo>
                <a:lnTo>
                  <a:pt x="1381299" y="331290"/>
                </a:lnTo>
                <a:lnTo>
                  <a:pt x="1388322" y="288057"/>
                </a:lnTo>
                <a:lnTo>
                  <a:pt x="1388322" y="137167"/>
                </a:lnTo>
                <a:lnTo>
                  <a:pt x="1381299" y="93931"/>
                </a:lnTo>
                <a:lnTo>
                  <a:pt x="1361767" y="56292"/>
                </a:lnTo>
                <a:lnTo>
                  <a:pt x="1332030" y="26554"/>
                </a:lnTo>
                <a:lnTo>
                  <a:pt x="1294392" y="7022"/>
                </a:lnTo>
                <a:lnTo>
                  <a:pt x="1251158" y="0"/>
                </a:lnTo>
                <a:close/>
              </a:path>
            </a:pathLst>
          </a:custGeom>
          <a:solidFill>
            <a:srgbClr val="FFCB04"/>
          </a:solidFill>
        </p:spPr>
        <p:txBody>
          <a:bodyPr wrap="square" lIns="0" tIns="0" rIns="0" bIns="0" rtlCol="0"/>
          <a:lstStyle/>
          <a:p>
            <a:endParaRPr/>
          </a:p>
        </p:txBody>
      </p:sp>
      <p:sp>
        <p:nvSpPr>
          <p:cNvPr id="6" name="object 6"/>
          <p:cNvSpPr txBox="1">
            <a:spLocks noGrp="1"/>
          </p:cNvSpPr>
          <p:nvPr>
            <p:ph type="title"/>
          </p:nvPr>
        </p:nvSpPr>
        <p:spPr>
          <a:xfrm>
            <a:off x="3086112" y="360081"/>
            <a:ext cx="1715135" cy="289823"/>
          </a:xfrm>
          <a:prstGeom prst="rect">
            <a:avLst/>
          </a:prstGeom>
        </p:spPr>
        <p:txBody>
          <a:bodyPr vert="horz" wrap="square" lIns="0" tIns="12700" rIns="0" bIns="0" rtlCol="0">
            <a:spAutoFit/>
          </a:bodyPr>
          <a:lstStyle/>
          <a:p>
            <a:pPr marL="12700" algn="ctr">
              <a:lnSpc>
                <a:spcPct val="100000"/>
              </a:lnSpc>
              <a:spcBef>
                <a:spcPts val="100"/>
              </a:spcBef>
            </a:pPr>
            <a:r>
              <a:rPr lang="en-US" sz="1800" dirty="0" smtClean="0">
                <a:latin typeface="GHEA Grapalat" pitchFamily="50" charset="0"/>
              </a:rPr>
              <a:t>OFFERED</a:t>
            </a:r>
            <a:endParaRPr sz="1800" dirty="0">
              <a:latin typeface="GHEA Grapalat" pitchFamily="50" charset="0"/>
            </a:endParaRPr>
          </a:p>
        </p:txBody>
      </p:sp>
      <p:sp>
        <p:nvSpPr>
          <p:cNvPr id="7" name="object 7"/>
          <p:cNvSpPr/>
          <p:nvPr/>
        </p:nvSpPr>
        <p:spPr>
          <a:xfrm>
            <a:off x="2165260" y="3807507"/>
            <a:ext cx="5495925" cy="0"/>
          </a:xfrm>
          <a:custGeom>
            <a:avLst/>
            <a:gdLst/>
            <a:ahLst/>
            <a:cxnLst/>
            <a:rect l="l" t="t" r="r" b="b"/>
            <a:pathLst>
              <a:path w="5495925">
                <a:moveTo>
                  <a:pt x="0" y="0"/>
                </a:moveTo>
                <a:lnTo>
                  <a:pt x="5495353" y="0"/>
                </a:lnTo>
              </a:path>
            </a:pathLst>
          </a:custGeom>
          <a:ln w="3181">
            <a:solidFill>
              <a:srgbClr val="808285"/>
            </a:solidFill>
          </a:ln>
        </p:spPr>
        <p:txBody>
          <a:bodyPr wrap="square" lIns="0" tIns="0" rIns="0" bIns="0" rtlCol="0"/>
          <a:lstStyle/>
          <a:p>
            <a:endParaRPr/>
          </a:p>
        </p:txBody>
      </p:sp>
      <p:sp>
        <p:nvSpPr>
          <p:cNvPr id="8" name="object 8"/>
          <p:cNvSpPr/>
          <p:nvPr/>
        </p:nvSpPr>
        <p:spPr>
          <a:xfrm>
            <a:off x="8740613" y="3807507"/>
            <a:ext cx="1286511" cy="0"/>
          </a:xfrm>
          <a:custGeom>
            <a:avLst/>
            <a:gdLst/>
            <a:ahLst/>
            <a:cxnLst/>
            <a:rect l="l" t="t" r="r" b="b"/>
            <a:pathLst>
              <a:path w="1286509">
                <a:moveTo>
                  <a:pt x="0" y="0"/>
                </a:moveTo>
                <a:lnTo>
                  <a:pt x="1286132" y="0"/>
                </a:lnTo>
              </a:path>
            </a:pathLst>
          </a:custGeom>
          <a:ln w="3181">
            <a:solidFill>
              <a:srgbClr val="808285"/>
            </a:solidFill>
          </a:ln>
        </p:spPr>
        <p:txBody>
          <a:bodyPr wrap="square" lIns="0" tIns="0" rIns="0" bIns="0" rtlCol="0"/>
          <a:lstStyle/>
          <a:p>
            <a:endParaRPr/>
          </a:p>
        </p:txBody>
      </p:sp>
      <p:sp>
        <p:nvSpPr>
          <p:cNvPr id="9" name="object 9"/>
          <p:cNvSpPr/>
          <p:nvPr/>
        </p:nvSpPr>
        <p:spPr>
          <a:xfrm>
            <a:off x="2165259" y="3810682"/>
            <a:ext cx="7861935" cy="0"/>
          </a:xfrm>
          <a:custGeom>
            <a:avLst/>
            <a:gdLst/>
            <a:ahLst/>
            <a:cxnLst/>
            <a:rect l="l" t="t" r="r" b="b"/>
            <a:pathLst>
              <a:path w="7861934">
                <a:moveTo>
                  <a:pt x="0" y="0"/>
                </a:moveTo>
                <a:lnTo>
                  <a:pt x="7861485" y="0"/>
                </a:lnTo>
              </a:path>
            </a:pathLst>
          </a:custGeom>
          <a:ln w="3181">
            <a:solidFill>
              <a:srgbClr val="808285"/>
            </a:solidFill>
          </a:ln>
        </p:spPr>
        <p:txBody>
          <a:bodyPr wrap="square" lIns="0" tIns="0" rIns="0" bIns="0" rtlCol="0"/>
          <a:lstStyle/>
          <a:p>
            <a:endParaRPr/>
          </a:p>
        </p:txBody>
      </p:sp>
      <p:sp>
        <p:nvSpPr>
          <p:cNvPr id="10" name="object 10"/>
          <p:cNvSpPr/>
          <p:nvPr/>
        </p:nvSpPr>
        <p:spPr>
          <a:xfrm>
            <a:off x="6095999" y="558676"/>
            <a:ext cx="0" cy="3013710"/>
          </a:xfrm>
          <a:custGeom>
            <a:avLst/>
            <a:gdLst/>
            <a:ahLst/>
            <a:cxnLst/>
            <a:rect l="l" t="t" r="r" b="b"/>
            <a:pathLst>
              <a:path h="3013710">
                <a:moveTo>
                  <a:pt x="0" y="3013091"/>
                </a:moveTo>
                <a:lnTo>
                  <a:pt x="0" y="0"/>
                </a:lnTo>
              </a:path>
            </a:pathLst>
          </a:custGeom>
          <a:ln w="7199">
            <a:solidFill>
              <a:srgbClr val="808285"/>
            </a:solidFill>
            <a:prstDash val="dot"/>
          </a:ln>
        </p:spPr>
        <p:txBody>
          <a:bodyPr wrap="square" lIns="0" tIns="0" rIns="0" bIns="0" rtlCol="0"/>
          <a:lstStyle/>
          <a:p>
            <a:endParaRPr/>
          </a:p>
        </p:txBody>
      </p:sp>
      <p:sp>
        <p:nvSpPr>
          <p:cNvPr id="11" name="object 11"/>
          <p:cNvSpPr txBox="1"/>
          <p:nvPr/>
        </p:nvSpPr>
        <p:spPr>
          <a:xfrm>
            <a:off x="7424002" y="375255"/>
            <a:ext cx="1590675" cy="289823"/>
          </a:xfrm>
          <a:prstGeom prst="rect">
            <a:avLst/>
          </a:prstGeom>
        </p:spPr>
        <p:txBody>
          <a:bodyPr vert="horz" wrap="square" lIns="0" tIns="12700" rIns="0" bIns="0" rtlCol="0">
            <a:spAutoFit/>
          </a:bodyPr>
          <a:lstStyle/>
          <a:p>
            <a:pPr marL="12700" algn="ctr">
              <a:lnSpc>
                <a:spcPct val="100000"/>
              </a:lnSpc>
              <a:spcBef>
                <a:spcPts val="100"/>
              </a:spcBef>
            </a:pPr>
            <a:r>
              <a:rPr lang="en-US" sz="1800" b="1" dirty="0" smtClean="0">
                <a:latin typeface="GHEA Grapalat" pitchFamily="50" charset="0"/>
                <a:cs typeface="Times New Roman"/>
              </a:rPr>
              <a:t>DEMANDED</a:t>
            </a:r>
            <a:endParaRPr sz="1800" b="1" dirty="0">
              <a:latin typeface="GHEA Grapalat" pitchFamily="50" charset="0"/>
              <a:cs typeface="Times New Roman"/>
            </a:endParaRPr>
          </a:p>
        </p:txBody>
      </p:sp>
      <p:sp>
        <p:nvSpPr>
          <p:cNvPr id="12" name="object 12"/>
          <p:cNvSpPr txBox="1"/>
          <p:nvPr/>
        </p:nvSpPr>
        <p:spPr>
          <a:xfrm>
            <a:off x="7086601" y="783455"/>
            <a:ext cx="2285999" cy="228268"/>
          </a:xfrm>
          <a:prstGeom prst="rect">
            <a:avLst/>
          </a:prstGeom>
        </p:spPr>
        <p:txBody>
          <a:bodyPr vert="horz" wrap="square" lIns="0" tIns="12700" rIns="0" bIns="0" rtlCol="0">
            <a:spAutoFit/>
          </a:bodyPr>
          <a:lstStyle/>
          <a:p>
            <a:pPr marL="12700" algn="ctr">
              <a:lnSpc>
                <a:spcPct val="100000"/>
              </a:lnSpc>
              <a:spcBef>
                <a:spcPts val="100"/>
              </a:spcBef>
            </a:pPr>
            <a:r>
              <a:rPr lang="en-US" sz="1400" b="1" dirty="0" smtClean="0">
                <a:solidFill>
                  <a:srgbClr val="231F20"/>
                </a:solidFill>
                <a:latin typeface="GHEA Grapalat" pitchFamily="50" charset="0"/>
                <a:cs typeface="Times New Roman"/>
              </a:rPr>
              <a:t>CSO SERVICES</a:t>
            </a:r>
            <a:endParaRPr sz="1400" dirty="0">
              <a:latin typeface="GHEA Grapalat" pitchFamily="50" charset="0"/>
              <a:cs typeface="Times New Roman"/>
            </a:endParaRPr>
          </a:p>
        </p:txBody>
      </p:sp>
      <p:sp>
        <p:nvSpPr>
          <p:cNvPr id="13" name="object 13"/>
          <p:cNvSpPr txBox="1"/>
          <p:nvPr/>
        </p:nvSpPr>
        <p:spPr>
          <a:xfrm>
            <a:off x="7209789" y="1266233"/>
            <a:ext cx="2162811"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231F20"/>
                </a:solidFill>
                <a:latin typeface="GHEA Grapalat" pitchFamily="50" charset="0"/>
                <a:cs typeface="Times New Roman"/>
              </a:rPr>
              <a:t>(8 </a:t>
            </a:r>
            <a:r>
              <a:rPr lang="en-US" sz="1400" b="1" dirty="0" smtClean="0">
                <a:solidFill>
                  <a:srgbClr val="231F20"/>
                </a:solidFill>
                <a:latin typeface="GHEA Grapalat" pitchFamily="50" charset="0"/>
                <a:cs typeface="Times New Roman"/>
              </a:rPr>
              <a:t>ministries</a:t>
            </a:r>
            <a:r>
              <a:rPr sz="1400" b="1" dirty="0" smtClean="0">
                <a:solidFill>
                  <a:srgbClr val="231F20"/>
                </a:solidFill>
                <a:latin typeface="GHEA Grapalat" pitchFamily="50" charset="0"/>
                <a:cs typeface="Times New Roman"/>
              </a:rPr>
              <a:t>)</a:t>
            </a:r>
            <a:endParaRPr sz="1400" dirty="0">
              <a:latin typeface="GHEA Grapalat" pitchFamily="50" charset="0"/>
              <a:cs typeface="Times New Roman"/>
            </a:endParaRPr>
          </a:p>
        </p:txBody>
      </p:sp>
      <p:sp>
        <p:nvSpPr>
          <p:cNvPr id="14" name="object 14"/>
          <p:cNvSpPr/>
          <p:nvPr/>
        </p:nvSpPr>
        <p:spPr>
          <a:xfrm>
            <a:off x="3397386" y="1649098"/>
            <a:ext cx="1080135" cy="2160270"/>
          </a:xfrm>
          <a:custGeom>
            <a:avLst/>
            <a:gdLst/>
            <a:ahLst/>
            <a:cxnLst/>
            <a:rect l="l" t="t" r="r" b="b"/>
            <a:pathLst>
              <a:path w="1080135" h="2160270">
                <a:moveTo>
                  <a:pt x="1080000" y="0"/>
                </a:moveTo>
                <a:lnTo>
                  <a:pt x="0" y="0"/>
                </a:lnTo>
                <a:lnTo>
                  <a:pt x="0" y="2159999"/>
                </a:lnTo>
                <a:lnTo>
                  <a:pt x="1080000" y="2159999"/>
                </a:lnTo>
                <a:lnTo>
                  <a:pt x="1080000" y="0"/>
                </a:lnTo>
                <a:close/>
              </a:path>
            </a:pathLst>
          </a:custGeom>
          <a:solidFill>
            <a:srgbClr val="56C5D0"/>
          </a:solidFill>
        </p:spPr>
        <p:txBody>
          <a:bodyPr wrap="square" lIns="0" tIns="0" rIns="0" bIns="0" rtlCol="0"/>
          <a:lstStyle/>
          <a:p>
            <a:endParaRPr/>
          </a:p>
        </p:txBody>
      </p:sp>
      <p:sp>
        <p:nvSpPr>
          <p:cNvPr id="15" name="object 15"/>
          <p:cNvSpPr/>
          <p:nvPr/>
        </p:nvSpPr>
        <p:spPr>
          <a:xfrm>
            <a:off x="7660614" y="2657101"/>
            <a:ext cx="1080135" cy="1152525"/>
          </a:xfrm>
          <a:custGeom>
            <a:avLst/>
            <a:gdLst/>
            <a:ahLst/>
            <a:cxnLst/>
            <a:rect l="l" t="t" r="r" b="b"/>
            <a:pathLst>
              <a:path w="1080134" h="1152525">
                <a:moveTo>
                  <a:pt x="1079999" y="0"/>
                </a:moveTo>
                <a:lnTo>
                  <a:pt x="0" y="0"/>
                </a:lnTo>
                <a:lnTo>
                  <a:pt x="0" y="1151999"/>
                </a:lnTo>
                <a:lnTo>
                  <a:pt x="1079999" y="1151999"/>
                </a:lnTo>
                <a:lnTo>
                  <a:pt x="1079999" y="0"/>
                </a:lnTo>
                <a:close/>
              </a:path>
            </a:pathLst>
          </a:custGeom>
          <a:solidFill>
            <a:srgbClr val="56C5D0"/>
          </a:solidFill>
        </p:spPr>
        <p:txBody>
          <a:bodyPr wrap="square" lIns="0" tIns="0" rIns="0" bIns="0" rtlCol="0"/>
          <a:lstStyle/>
          <a:p>
            <a:endParaRPr/>
          </a:p>
        </p:txBody>
      </p:sp>
      <p:sp>
        <p:nvSpPr>
          <p:cNvPr id="16" name="object 16"/>
          <p:cNvSpPr/>
          <p:nvPr/>
        </p:nvSpPr>
        <p:spPr>
          <a:xfrm>
            <a:off x="4281493" y="1543199"/>
            <a:ext cx="179705" cy="154305"/>
          </a:xfrm>
          <a:custGeom>
            <a:avLst/>
            <a:gdLst/>
            <a:ahLst/>
            <a:cxnLst/>
            <a:rect l="l" t="t" r="r" b="b"/>
            <a:pathLst>
              <a:path w="179704" h="154305">
                <a:moveTo>
                  <a:pt x="0" y="0"/>
                </a:moveTo>
                <a:lnTo>
                  <a:pt x="82335" y="154198"/>
                </a:lnTo>
                <a:lnTo>
                  <a:pt x="179646" y="1497"/>
                </a:lnTo>
                <a:lnTo>
                  <a:pt x="0" y="0"/>
                </a:lnTo>
                <a:close/>
              </a:path>
            </a:pathLst>
          </a:custGeom>
          <a:solidFill>
            <a:srgbClr val="FFCB04"/>
          </a:solidFill>
        </p:spPr>
        <p:txBody>
          <a:bodyPr wrap="square" lIns="0" tIns="0" rIns="0" bIns="0" rtlCol="0"/>
          <a:lstStyle/>
          <a:p>
            <a:endParaRPr/>
          </a:p>
        </p:txBody>
      </p:sp>
      <p:sp>
        <p:nvSpPr>
          <p:cNvPr id="17" name="object 17"/>
          <p:cNvSpPr/>
          <p:nvPr/>
        </p:nvSpPr>
        <p:spPr>
          <a:xfrm>
            <a:off x="8396293" y="2551358"/>
            <a:ext cx="179705" cy="154305"/>
          </a:xfrm>
          <a:custGeom>
            <a:avLst/>
            <a:gdLst/>
            <a:ahLst/>
            <a:cxnLst/>
            <a:rect l="l" t="t" r="r" b="b"/>
            <a:pathLst>
              <a:path w="179704" h="154305">
                <a:moveTo>
                  <a:pt x="0" y="0"/>
                </a:moveTo>
                <a:lnTo>
                  <a:pt x="82335" y="154198"/>
                </a:lnTo>
                <a:lnTo>
                  <a:pt x="179646" y="1497"/>
                </a:lnTo>
                <a:lnTo>
                  <a:pt x="0" y="0"/>
                </a:lnTo>
                <a:close/>
              </a:path>
            </a:pathLst>
          </a:custGeom>
          <a:solidFill>
            <a:srgbClr val="FFCB04"/>
          </a:solidFill>
        </p:spPr>
        <p:txBody>
          <a:bodyPr wrap="square" lIns="0" tIns="0" rIns="0" bIns="0" rtlCol="0"/>
          <a:lstStyle/>
          <a:p>
            <a:endParaRPr/>
          </a:p>
        </p:txBody>
      </p:sp>
      <p:sp>
        <p:nvSpPr>
          <p:cNvPr id="18" name="object 18"/>
          <p:cNvSpPr txBox="1"/>
          <p:nvPr/>
        </p:nvSpPr>
        <p:spPr>
          <a:xfrm>
            <a:off x="8495087" y="2169443"/>
            <a:ext cx="280035"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31F20"/>
                </a:solidFill>
                <a:latin typeface="Arial"/>
                <a:cs typeface="Arial"/>
              </a:rPr>
              <a:t>64</a:t>
            </a:r>
            <a:endParaRPr sz="1800">
              <a:latin typeface="Arial"/>
              <a:cs typeface="Arial"/>
            </a:endParaRPr>
          </a:p>
        </p:txBody>
      </p:sp>
      <p:sp>
        <p:nvSpPr>
          <p:cNvPr id="19" name="object 19"/>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0" name="object 20"/>
          <p:cNvSpPr txBox="1"/>
          <p:nvPr/>
        </p:nvSpPr>
        <p:spPr>
          <a:xfrm>
            <a:off x="11694598" y="114427"/>
            <a:ext cx="27686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14</a:t>
            </a:r>
            <a:endParaRPr sz="1800" dirty="0">
              <a:latin typeface="GHEA Grapalat" pitchFamily="50" charset="0"/>
              <a:cs typeface="Times New Roman"/>
            </a:endParaRPr>
          </a:p>
        </p:txBody>
      </p:sp>
      <p:sp>
        <p:nvSpPr>
          <p:cNvPr id="21" name="object 21"/>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2" name="object 22"/>
          <p:cNvSpPr txBox="1"/>
          <p:nvPr/>
        </p:nvSpPr>
        <p:spPr>
          <a:xfrm>
            <a:off x="2725830" y="783455"/>
            <a:ext cx="2491038" cy="228268"/>
          </a:xfrm>
          <a:prstGeom prst="rect">
            <a:avLst/>
          </a:prstGeom>
        </p:spPr>
        <p:txBody>
          <a:bodyPr vert="horz" wrap="square" lIns="0" tIns="12700" rIns="0" bIns="0" rtlCol="0">
            <a:spAutoFit/>
          </a:bodyPr>
          <a:lstStyle/>
          <a:p>
            <a:pPr marL="38100" algn="ctr">
              <a:lnSpc>
                <a:spcPct val="100000"/>
              </a:lnSpc>
              <a:spcBef>
                <a:spcPts val="100"/>
              </a:spcBef>
            </a:pPr>
            <a:r>
              <a:rPr lang="en-US" sz="1400" b="1" dirty="0" smtClean="0">
                <a:solidFill>
                  <a:srgbClr val="231F20"/>
                </a:solidFill>
                <a:latin typeface="GHEA Grapalat" pitchFamily="50" charset="0"/>
                <a:cs typeface="Times New Roman"/>
              </a:rPr>
              <a:t>CSO SERVICES</a:t>
            </a:r>
            <a:endParaRPr lang="hy-AM" sz="1200" dirty="0" smtClean="0">
              <a:latin typeface="GHEA Grapalat" pitchFamily="50" charset="0"/>
              <a:cs typeface="Arial"/>
            </a:endParaRPr>
          </a:p>
        </p:txBody>
      </p:sp>
      <p:sp>
        <p:nvSpPr>
          <p:cNvPr id="23" name="object 23"/>
          <p:cNvSpPr txBox="1"/>
          <p:nvPr/>
        </p:nvSpPr>
        <p:spPr>
          <a:xfrm>
            <a:off x="8032698" y="2389808"/>
            <a:ext cx="1298970" cy="196661"/>
          </a:xfrm>
          <a:prstGeom prst="rect">
            <a:avLst/>
          </a:prstGeom>
        </p:spPr>
        <p:txBody>
          <a:bodyPr vert="horz" wrap="square" lIns="0" tIns="12700" rIns="0" bIns="0" rtlCol="0">
            <a:spAutoFit/>
          </a:bodyPr>
          <a:lstStyle/>
          <a:p>
            <a:pPr marL="12700" algn="ctr">
              <a:lnSpc>
                <a:spcPct val="100000"/>
              </a:lnSpc>
              <a:spcBef>
                <a:spcPts val="100"/>
              </a:spcBef>
            </a:pPr>
            <a:r>
              <a:rPr lang="en-US" sz="1200" dirty="0" smtClean="0">
                <a:solidFill>
                  <a:srgbClr val="231F20"/>
                </a:solidFill>
                <a:latin typeface="GHEA Grapalat" pitchFamily="50" charset="0"/>
                <a:cs typeface="Arial"/>
              </a:rPr>
              <a:t>services</a:t>
            </a:r>
            <a:endParaRPr sz="1200" dirty="0">
              <a:latin typeface="GHEA Grapalat" pitchFamily="50" charset="0"/>
              <a:cs typeface="Arial"/>
            </a:endParaRPr>
          </a:p>
        </p:txBody>
      </p:sp>
      <p:sp>
        <p:nvSpPr>
          <p:cNvPr id="24" name="object 24"/>
          <p:cNvSpPr txBox="1"/>
          <p:nvPr/>
        </p:nvSpPr>
        <p:spPr>
          <a:xfrm>
            <a:off x="1090667" y="4376827"/>
            <a:ext cx="1271533"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231F20"/>
                </a:solidFill>
                <a:latin typeface="GHEA Grapalat" pitchFamily="50" charset="0"/>
                <a:cs typeface="Times New Roman"/>
              </a:rPr>
              <a:t>EXAMPLE</a:t>
            </a:r>
            <a:endParaRPr sz="1800" dirty="0">
              <a:latin typeface="GHEA Grapalat" pitchFamily="50" charset="0"/>
              <a:cs typeface="Times New Roman"/>
            </a:endParaRPr>
          </a:p>
        </p:txBody>
      </p:sp>
      <p:graphicFrame>
        <p:nvGraphicFramePr>
          <p:cNvPr id="25" name="object 25"/>
          <p:cNvGraphicFramePr>
            <a:graphicFrameLocks noGrp="1"/>
          </p:cNvGraphicFramePr>
          <p:nvPr>
            <p:extLst>
              <p:ext uri="{D42A27DB-BD31-4B8C-83A1-F6EECF244321}">
                <p14:modId xmlns:p14="http://schemas.microsoft.com/office/powerpoint/2010/main" val="4192628295"/>
              </p:ext>
            </p:extLst>
          </p:nvPr>
        </p:nvGraphicFramePr>
        <p:xfrm>
          <a:off x="1111035" y="4716872"/>
          <a:ext cx="10361930" cy="1481194"/>
        </p:xfrm>
        <a:graphic>
          <a:graphicData uri="http://schemas.openxmlformats.org/drawingml/2006/table">
            <a:tbl>
              <a:tblPr firstRow="1" bandRow="1">
                <a:tableStyleId>{2D5ABB26-0587-4C30-8999-92F81FD0307C}</a:tableStyleId>
              </a:tblPr>
              <a:tblGrid>
                <a:gridCol w="2130425"/>
                <a:gridCol w="3006940"/>
                <a:gridCol w="5224565"/>
              </a:tblGrid>
              <a:tr h="377449">
                <a:tc>
                  <a:txBody>
                    <a:bodyPr/>
                    <a:lstStyle/>
                    <a:p>
                      <a:pPr marL="71755">
                        <a:lnSpc>
                          <a:spcPct val="100000"/>
                        </a:lnSpc>
                        <a:spcBef>
                          <a:spcPts val="640"/>
                        </a:spcBef>
                      </a:pPr>
                      <a:r>
                        <a:rPr lang="en-US" sz="1400" spc="0" baseline="0" dirty="0" smtClean="0">
                          <a:solidFill>
                            <a:srgbClr val="231F20"/>
                          </a:solidFill>
                          <a:latin typeface="GHEA Grapalat" pitchFamily="50" charset="0"/>
                          <a:cs typeface="Arial"/>
                        </a:rPr>
                        <a:t>Service</a:t>
                      </a:r>
                      <a:endParaRPr sz="1400" spc="0" baseline="0" dirty="0">
                        <a:latin typeface="GHEA Grapalat" pitchFamily="50" charset="0"/>
                        <a:cs typeface="Arial"/>
                      </a:endParaRPr>
                    </a:p>
                  </a:txBody>
                  <a:tcPr marL="0" marR="0" marT="81280" marB="0">
                    <a:lnR w="6350">
                      <a:solidFill>
                        <a:srgbClr val="BBBDC0"/>
                      </a:solidFill>
                      <a:prstDash val="solid"/>
                    </a:lnR>
                    <a:solidFill>
                      <a:srgbClr val="E6E7E8"/>
                    </a:solidFill>
                  </a:tcPr>
                </a:tc>
                <a:tc>
                  <a:txBody>
                    <a:bodyPr/>
                    <a:lstStyle/>
                    <a:p>
                      <a:pPr marL="66040">
                        <a:lnSpc>
                          <a:spcPct val="100000"/>
                        </a:lnSpc>
                        <a:spcBef>
                          <a:spcPts val="640"/>
                        </a:spcBef>
                      </a:pPr>
                      <a:r>
                        <a:rPr lang="en-US" sz="1400" spc="0" baseline="0" dirty="0" smtClean="0">
                          <a:solidFill>
                            <a:srgbClr val="231F20"/>
                          </a:solidFill>
                          <a:latin typeface="GHEA Grapalat" pitchFamily="50" charset="0"/>
                          <a:cs typeface="Arial"/>
                        </a:rPr>
                        <a:t>Ministry interested in the service</a:t>
                      </a:r>
                      <a:endParaRPr sz="1400" spc="0" baseline="0" dirty="0">
                        <a:latin typeface="GHEA Grapalat" pitchFamily="50" charset="0"/>
                        <a:cs typeface="Arial"/>
                      </a:endParaRPr>
                    </a:p>
                  </a:txBody>
                  <a:tcPr marL="0" marR="0" marT="81280" marB="0">
                    <a:lnL w="6350">
                      <a:solidFill>
                        <a:srgbClr val="BBBDC0"/>
                      </a:solidFill>
                      <a:prstDash val="solid"/>
                    </a:lnL>
                    <a:lnR w="6350">
                      <a:solidFill>
                        <a:srgbClr val="BBBDC0"/>
                      </a:solidFill>
                      <a:prstDash val="solid"/>
                    </a:lnR>
                    <a:solidFill>
                      <a:srgbClr val="E6E7E8"/>
                    </a:solidFill>
                  </a:tcPr>
                </a:tc>
                <a:tc>
                  <a:txBody>
                    <a:bodyPr/>
                    <a:lstStyle/>
                    <a:p>
                      <a:pPr marL="71755">
                        <a:lnSpc>
                          <a:spcPct val="100000"/>
                        </a:lnSpc>
                        <a:spcBef>
                          <a:spcPts val="640"/>
                        </a:spcBef>
                      </a:pPr>
                      <a:r>
                        <a:rPr lang="en-US" sz="1400" spc="0" baseline="0" dirty="0" smtClean="0">
                          <a:solidFill>
                            <a:srgbClr val="231F20"/>
                          </a:solidFill>
                          <a:latin typeface="GHEA Grapalat" pitchFamily="50" charset="0"/>
                          <a:cs typeface="Arial"/>
                        </a:rPr>
                        <a:t>Additional notes</a:t>
                      </a:r>
                      <a:endParaRPr sz="1400" spc="0" baseline="0" dirty="0">
                        <a:latin typeface="GHEA Grapalat" pitchFamily="50" charset="0"/>
                        <a:cs typeface="Arial"/>
                      </a:endParaRPr>
                    </a:p>
                  </a:txBody>
                  <a:tcPr marL="0" marR="0" marT="81280" marB="0">
                    <a:lnL w="6350">
                      <a:solidFill>
                        <a:srgbClr val="BBBDC0"/>
                      </a:solidFill>
                      <a:prstDash val="solid"/>
                    </a:lnL>
                    <a:solidFill>
                      <a:srgbClr val="E6E7E8"/>
                    </a:solidFill>
                  </a:tcPr>
                </a:tc>
              </a:tr>
              <a:tr h="1103745">
                <a:tc>
                  <a:txBody>
                    <a:bodyPr/>
                    <a:lstStyle/>
                    <a:p>
                      <a:pPr marL="71755" marR="70485">
                        <a:lnSpc>
                          <a:spcPct val="111800"/>
                        </a:lnSpc>
                        <a:spcBef>
                          <a:spcPts val="470"/>
                        </a:spcBef>
                      </a:pPr>
                      <a:r>
                        <a:rPr lang="en-US" sz="1400" spc="0" baseline="0" dirty="0" smtClean="0">
                          <a:solidFill>
                            <a:srgbClr val="231F20"/>
                          </a:solidFill>
                          <a:latin typeface="GHEA Grapalat" pitchFamily="50" charset="0"/>
                          <a:cs typeface="Arial"/>
                        </a:rPr>
                        <a:t>Evaluation and monitoring of state body activities</a:t>
                      </a:r>
                      <a:endParaRPr sz="1400" spc="0" baseline="0" dirty="0">
                        <a:latin typeface="GHEA Grapalat" pitchFamily="50" charset="0"/>
                        <a:cs typeface="Arial"/>
                      </a:endParaRPr>
                    </a:p>
                  </a:txBody>
                  <a:tcPr marL="0" marR="0" marT="59690" marB="0">
                    <a:lnR w="6350">
                      <a:solidFill>
                        <a:srgbClr val="BBBDC0"/>
                      </a:solidFill>
                      <a:prstDash val="solid"/>
                    </a:lnR>
                  </a:tcPr>
                </a:tc>
                <a:tc>
                  <a:txBody>
                    <a:bodyPr/>
                    <a:lstStyle/>
                    <a:p>
                      <a:pPr marL="252095" indent="-186690">
                        <a:lnSpc>
                          <a:spcPct val="100000"/>
                        </a:lnSpc>
                        <a:spcBef>
                          <a:spcPts val="640"/>
                        </a:spcBef>
                        <a:buSzPct val="83333"/>
                        <a:buFont typeface="Wingdings"/>
                        <a:buChar char="Ÿ"/>
                        <a:tabLst>
                          <a:tab pos="252729" algn="l"/>
                        </a:tabLst>
                      </a:pPr>
                      <a:r>
                        <a:rPr lang="en-US" sz="1400" spc="0" baseline="0" dirty="0" smtClean="0">
                          <a:solidFill>
                            <a:srgbClr val="231F20"/>
                          </a:solidFill>
                          <a:latin typeface="GHEA Grapalat" pitchFamily="50" charset="0"/>
                          <a:cs typeface="Arial"/>
                        </a:rPr>
                        <a:t>Environment </a:t>
                      </a:r>
                      <a:endParaRPr sz="1400" spc="0" baseline="0" dirty="0">
                        <a:latin typeface="GHEA Grapalat" pitchFamily="50" charset="0"/>
                        <a:cs typeface="Arial"/>
                      </a:endParaRPr>
                    </a:p>
                    <a:p>
                      <a:pPr marL="252095" indent="-186690">
                        <a:lnSpc>
                          <a:spcPct val="100000"/>
                        </a:lnSpc>
                        <a:spcBef>
                          <a:spcPts val="335"/>
                        </a:spcBef>
                        <a:buSzPct val="83333"/>
                        <a:buFont typeface="Wingdings"/>
                        <a:buChar char="Ÿ"/>
                        <a:tabLst>
                          <a:tab pos="252729" algn="l"/>
                        </a:tabLst>
                      </a:pPr>
                      <a:r>
                        <a:rPr lang="en-US" sz="1400" spc="0" baseline="0" dirty="0" smtClean="0">
                          <a:solidFill>
                            <a:srgbClr val="231F20"/>
                          </a:solidFill>
                          <a:latin typeface="GHEA Grapalat" pitchFamily="50" charset="0"/>
                          <a:cs typeface="Arial"/>
                        </a:rPr>
                        <a:t>Economics</a:t>
                      </a:r>
                      <a:endParaRPr sz="1400" spc="0" baseline="0" dirty="0">
                        <a:latin typeface="GHEA Grapalat" pitchFamily="50" charset="0"/>
                        <a:cs typeface="Arial"/>
                      </a:endParaRPr>
                    </a:p>
                    <a:p>
                      <a:pPr marL="252095" indent="-187325">
                        <a:lnSpc>
                          <a:spcPct val="100000"/>
                        </a:lnSpc>
                        <a:spcBef>
                          <a:spcPts val="330"/>
                        </a:spcBef>
                        <a:buSzPct val="83333"/>
                        <a:buFont typeface="Wingdings"/>
                        <a:buChar char="Ÿ"/>
                        <a:tabLst>
                          <a:tab pos="252729" algn="l"/>
                        </a:tabLst>
                      </a:pPr>
                      <a:r>
                        <a:rPr lang="en-US" sz="1400" spc="0" baseline="0" dirty="0" smtClean="0">
                          <a:solidFill>
                            <a:srgbClr val="231F20"/>
                          </a:solidFill>
                          <a:latin typeface="GHEA Grapalat" pitchFamily="50" charset="0"/>
                          <a:cs typeface="Arial"/>
                        </a:rPr>
                        <a:t>Finances</a:t>
                      </a:r>
                      <a:endParaRPr sz="1400" spc="0" baseline="0" dirty="0">
                        <a:latin typeface="GHEA Grapalat" pitchFamily="50" charset="0"/>
                        <a:cs typeface="Arial"/>
                      </a:endParaRPr>
                    </a:p>
                    <a:p>
                      <a:pPr marL="252095" indent="-187325">
                        <a:lnSpc>
                          <a:spcPct val="100000"/>
                        </a:lnSpc>
                        <a:spcBef>
                          <a:spcPts val="330"/>
                        </a:spcBef>
                        <a:buSzPct val="83333"/>
                        <a:buFont typeface="Wingdings"/>
                        <a:buChar char="Ÿ"/>
                        <a:tabLst>
                          <a:tab pos="252729" algn="l"/>
                        </a:tabLst>
                      </a:pPr>
                      <a:r>
                        <a:rPr lang="en-US" sz="1400" spc="0" baseline="0" dirty="0" smtClean="0">
                          <a:solidFill>
                            <a:srgbClr val="231F20"/>
                          </a:solidFill>
                          <a:latin typeface="GHEA Grapalat" pitchFamily="50" charset="0"/>
                          <a:cs typeface="Arial"/>
                        </a:rPr>
                        <a:t>Health</a:t>
                      </a:r>
                      <a:endParaRPr sz="1400" spc="0" baseline="0" dirty="0">
                        <a:latin typeface="GHEA Grapalat" pitchFamily="50" charset="0"/>
                        <a:cs typeface="Arial"/>
                      </a:endParaRPr>
                    </a:p>
                  </a:txBody>
                  <a:tcPr marL="0" marR="0" marT="81280" marB="0">
                    <a:lnL w="6350">
                      <a:solidFill>
                        <a:srgbClr val="BBBDC0"/>
                      </a:solidFill>
                      <a:prstDash val="solid"/>
                    </a:lnL>
                    <a:lnR w="6350">
                      <a:solidFill>
                        <a:srgbClr val="BBBDC0"/>
                      </a:solidFill>
                      <a:prstDash val="solid"/>
                    </a:lnR>
                  </a:tcPr>
                </a:tc>
                <a:tc>
                  <a:txBody>
                    <a:bodyPr/>
                    <a:lstStyle/>
                    <a:p>
                      <a:pPr marL="71755" marR="348615">
                        <a:lnSpc>
                          <a:spcPct val="111800"/>
                        </a:lnSpc>
                        <a:spcBef>
                          <a:spcPts val="470"/>
                        </a:spcBef>
                      </a:pPr>
                      <a:r>
                        <a:rPr lang="en-US" sz="1400" spc="0" baseline="0" dirty="0" smtClean="0">
                          <a:solidFill>
                            <a:srgbClr val="231F20"/>
                          </a:solidFill>
                          <a:latin typeface="GHEA Grapalat" pitchFamily="50" charset="0"/>
                          <a:cs typeface="Arial"/>
                        </a:rPr>
                        <a:t>“Let them provide the service pro bono, and if they provide a good quality and there is a need for financial assistance, the state will assist. The analysis of budgetary applications is in question”. (Ministry of Finance)</a:t>
                      </a:r>
                      <a:endParaRPr sz="1400" spc="0" baseline="0" dirty="0">
                        <a:latin typeface="GHEA Grapalat" pitchFamily="50" charset="0"/>
                        <a:cs typeface="Arial"/>
                      </a:endParaRPr>
                    </a:p>
                  </a:txBody>
                  <a:tcPr marL="0" marR="0" marT="59690" marB="0">
                    <a:lnL w="6350">
                      <a:solidFill>
                        <a:srgbClr val="BBBDC0"/>
                      </a:solidFill>
                      <a:prstDash val="solid"/>
                    </a:lnL>
                  </a:tcPr>
                </a:tc>
              </a:tr>
            </a:tbl>
          </a:graphicData>
        </a:graphic>
      </p:graphicFrame>
      <p:sp>
        <p:nvSpPr>
          <p:cNvPr id="26" name="object 23"/>
          <p:cNvSpPr txBox="1"/>
          <p:nvPr/>
        </p:nvSpPr>
        <p:spPr>
          <a:xfrm>
            <a:off x="4114801" y="1380367"/>
            <a:ext cx="1263706" cy="198775"/>
          </a:xfrm>
          <a:prstGeom prst="rect">
            <a:avLst/>
          </a:prstGeom>
        </p:spPr>
        <p:txBody>
          <a:bodyPr vert="horz" wrap="square" lIns="0" tIns="12700" rIns="0" bIns="0" rtlCol="0">
            <a:spAutoFit/>
          </a:bodyPr>
          <a:lstStyle/>
          <a:p>
            <a:pPr marL="12700">
              <a:lnSpc>
                <a:spcPct val="100000"/>
              </a:lnSpc>
              <a:spcBef>
                <a:spcPts val="100"/>
              </a:spcBef>
            </a:pPr>
            <a:r>
              <a:rPr lang="en-US" sz="1200" dirty="0" smtClean="0">
                <a:solidFill>
                  <a:srgbClr val="231F20"/>
                </a:solidFill>
                <a:latin typeface="GHEA Grapalat" pitchFamily="50" charset="0"/>
                <a:cs typeface="Arial"/>
              </a:rPr>
              <a:t>services</a:t>
            </a:r>
            <a:endParaRPr sz="1200" dirty="0">
              <a:latin typeface="GHEA Grapalat" pitchFamily="50" charset="0"/>
              <a:cs typeface="Arial"/>
            </a:endParaRPr>
          </a:p>
        </p:txBody>
      </p:sp>
      <p:sp>
        <p:nvSpPr>
          <p:cNvPr id="27" name="object 18"/>
          <p:cNvSpPr txBox="1"/>
          <p:nvPr/>
        </p:nvSpPr>
        <p:spPr>
          <a:xfrm>
            <a:off x="4114800" y="1143001"/>
            <a:ext cx="533400" cy="289823"/>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231F20"/>
                </a:solidFill>
                <a:latin typeface="Arial"/>
                <a:cs typeface="Arial"/>
              </a:rPr>
              <a:t>&gt;120</a:t>
            </a:r>
            <a:endParaRPr sz="1800">
              <a:latin typeface="Arial"/>
              <a:cs typeface="Arial"/>
            </a:endParaRPr>
          </a:p>
        </p:txBody>
      </p:sp>
    </p:spTree>
    <p:extLst>
      <p:ext uri="{BB962C8B-B14F-4D97-AF65-F5344CB8AC3E}">
        <p14:creationId xmlns:p14="http://schemas.microsoft.com/office/powerpoint/2010/main" val="302790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21473"/>
            <a:ext cx="1259205" cy="407670"/>
          </a:xfrm>
          <a:custGeom>
            <a:avLst/>
            <a:gdLst/>
            <a:ahLst/>
            <a:cxnLst/>
            <a:rect l="l" t="t" r="r" b="b"/>
            <a:pathLst>
              <a:path w="1259205" h="407669">
                <a:moveTo>
                  <a:pt x="1258743" y="0"/>
                </a:moveTo>
                <a:lnTo>
                  <a:pt x="0" y="0"/>
                </a:lnTo>
                <a:lnTo>
                  <a:pt x="0" y="407591"/>
                </a:lnTo>
                <a:lnTo>
                  <a:pt x="1258743" y="407591"/>
                </a:lnTo>
                <a:lnTo>
                  <a:pt x="1258743" y="0"/>
                </a:lnTo>
                <a:close/>
              </a:path>
            </a:pathLst>
          </a:custGeom>
          <a:solidFill>
            <a:srgbClr val="FFCB04"/>
          </a:solidFill>
        </p:spPr>
        <p:txBody>
          <a:bodyPr wrap="square" lIns="0" tIns="0" rIns="0" bIns="0" rtlCol="0"/>
          <a:lstStyle/>
          <a:p>
            <a:endParaRPr/>
          </a:p>
        </p:txBody>
      </p:sp>
      <p:sp>
        <p:nvSpPr>
          <p:cNvPr id="3" name="object 3"/>
          <p:cNvSpPr txBox="1"/>
          <p:nvPr/>
        </p:nvSpPr>
        <p:spPr>
          <a:xfrm>
            <a:off x="1296390" y="3817160"/>
            <a:ext cx="9101395" cy="259045"/>
          </a:xfrm>
          <a:prstGeom prst="rect">
            <a:avLst/>
          </a:prstGeom>
        </p:spPr>
        <p:txBody>
          <a:bodyPr vert="horz" wrap="square" lIns="0" tIns="12700" rIns="0" bIns="0" rtlCol="0">
            <a:spAutoFit/>
          </a:bodyPr>
          <a:lstStyle/>
          <a:p>
            <a:pPr marL="12700">
              <a:lnSpc>
                <a:spcPct val="100000"/>
              </a:lnSpc>
              <a:spcBef>
                <a:spcPts val="100"/>
              </a:spcBef>
            </a:pPr>
            <a:r>
              <a:rPr lang="en-US" sz="1600" dirty="0">
                <a:latin typeface="GHEA Grapalat" pitchFamily="50" charset="0"/>
              </a:rPr>
              <a:t> </a:t>
            </a:r>
            <a:r>
              <a:rPr lang="en-US" sz="1600" dirty="0" smtClean="0">
                <a:latin typeface="GHEA Grapalat" pitchFamily="50" charset="0"/>
              </a:rPr>
              <a:t>    </a:t>
            </a:r>
            <a:r>
              <a:rPr lang="en-US" sz="1600" b="1" dirty="0" smtClean="0">
                <a:latin typeface="GHEA Grapalat" pitchFamily="50" charset="0"/>
              </a:rPr>
              <a:t>THE REASONS FOR NOT COOPERATING WITH THE ARMENIAN GOVERNMENT AUTHORITIES</a:t>
            </a:r>
            <a:endParaRPr sz="1600" b="1" dirty="0">
              <a:latin typeface="GHEA Grapalat" pitchFamily="50" charset="0"/>
              <a:cs typeface="Times New Roman"/>
            </a:endParaRPr>
          </a:p>
        </p:txBody>
      </p:sp>
      <p:sp>
        <p:nvSpPr>
          <p:cNvPr id="4" name="object 4"/>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 name="object 5"/>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19" name="object 19"/>
          <p:cNvSpPr txBox="1"/>
          <p:nvPr/>
        </p:nvSpPr>
        <p:spPr>
          <a:xfrm>
            <a:off x="1544561" y="466304"/>
            <a:ext cx="10433051" cy="679673"/>
          </a:xfrm>
          <a:prstGeom prst="rect">
            <a:avLst/>
          </a:prstGeom>
        </p:spPr>
        <p:txBody>
          <a:bodyPr vert="horz" wrap="square" lIns="0" tIns="124460" rIns="0" bIns="0" rtlCol="0">
            <a:spAutoFit/>
          </a:bodyPr>
          <a:lstStyle/>
          <a:p>
            <a:pPr marL="12700">
              <a:lnSpc>
                <a:spcPct val="100000"/>
              </a:lnSpc>
              <a:spcBef>
                <a:spcPts val="780"/>
              </a:spcBef>
            </a:pPr>
            <a:r>
              <a:rPr lang="en-US" b="1" dirty="0" smtClean="0">
                <a:latin typeface="GHEA Grapalat" pitchFamily="50" charset="0"/>
                <a:cs typeface="Times New Roman"/>
              </a:rPr>
              <a:t>THE NATURE OF COOPERATION WITH ARMENIAN GOVERNMENT AUTHORITIES, N of observations  </a:t>
            </a:r>
            <a:endParaRPr b="1" dirty="0">
              <a:latin typeface="GHEA Grapalat" pitchFamily="50" charset="0"/>
              <a:cs typeface="Times New Roman"/>
            </a:endParaRPr>
          </a:p>
        </p:txBody>
      </p:sp>
      <p:sp>
        <p:nvSpPr>
          <p:cNvPr id="46" name="Rectangle 45"/>
          <p:cNvSpPr/>
          <p:nvPr/>
        </p:nvSpPr>
        <p:spPr>
          <a:xfrm>
            <a:off x="11614163" y="76200"/>
            <a:ext cx="425437" cy="369332"/>
          </a:xfrm>
          <a:prstGeom prst="rect">
            <a:avLst/>
          </a:prstGeom>
        </p:spPr>
        <p:txBody>
          <a:bodyPr wrap="none">
            <a:spAutoFit/>
          </a:bodyPr>
          <a:lstStyle/>
          <a:p>
            <a:pPr marR="5080" algn="r">
              <a:lnSpc>
                <a:spcPct val="100000"/>
              </a:lnSpc>
              <a:spcBef>
                <a:spcPts val="980"/>
              </a:spcBef>
            </a:pPr>
            <a:r>
              <a:rPr lang="en-US" b="1" dirty="0" smtClean="0">
                <a:solidFill>
                  <a:srgbClr val="FFFFFF"/>
                </a:solidFill>
                <a:latin typeface="GHEA Grapalat" pitchFamily="50" charset="0"/>
                <a:cs typeface="Times New Roman"/>
              </a:rPr>
              <a:t>15</a:t>
            </a:r>
            <a:endParaRPr lang="en-US" dirty="0">
              <a:latin typeface="GHEA Grapalat" pitchFamily="50" charset="0"/>
              <a:cs typeface="Times New Roman"/>
            </a:endParaRPr>
          </a:p>
        </p:txBody>
      </p:sp>
      <p:graphicFrame>
        <p:nvGraphicFramePr>
          <p:cNvPr id="11" name="Chart 10"/>
          <p:cNvGraphicFramePr>
            <a:graphicFrameLocks/>
          </p:cNvGraphicFramePr>
          <p:nvPr>
            <p:extLst>
              <p:ext uri="{D42A27DB-BD31-4B8C-83A1-F6EECF244321}">
                <p14:modId xmlns:p14="http://schemas.microsoft.com/office/powerpoint/2010/main" val="3778005403"/>
              </p:ext>
            </p:extLst>
          </p:nvPr>
        </p:nvGraphicFramePr>
        <p:xfrm>
          <a:off x="1530979" y="1131362"/>
          <a:ext cx="9406196" cy="24975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93335851"/>
              </p:ext>
            </p:extLst>
          </p:nvPr>
        </p:nvGraphicFramePr>
        <p:xfrm>
          <a:off x="881743" y="4162069"/>
          <a:ext cx="10439400" cy="2477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153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0" y="838200"/>
            <a:ext cx="6096000" cy="117302"/>
          </a:xfrm>
          <a:custGeom>
            <a:avLst/>
            <a:gdLst/>
            <a:ahLst/>
            <a:cxnLst/>
            <a:rect l="l" t="t" r="r" b="b"/>
            <a:pathLst>
              <a:path w="9896475" h="140334">
                <a:moveTo>
                  <a:pt x="9896226" y="0"/>
                </a:moveTo>
                <a:lnTo>
                  <a:pt x="0" y="0"/>
                </a:lnTo>
                <a:lnTo>
                  <a:pt x="0" y="139708"/>
                </a:lnTo>
                <a:lnTo>
                  <a:pt x="9896226" y="139708"/>
                </a:lnTo>
                <a:lnTo>
                  <a:pt x="9896226" y="0"/>
                </a:lnTo>
                <a:close/>
              </a:path>
            </a:pathLst>
          </a:custGeom>
          <a:solidFill>
            <a:srgbClr val="FFCB04"/>
          </a:solidFill>
        </p:spPr>
        <p:txBody>
          <a:bodyPr wrap="square" lIns="0" tIns="0" rIns="0" bIns="0" rtlCol="0"/>
          <a:lstStyle/>
          <a:p>
            <a:endParaRPr/>
          </a:p>
        </p:txBody>
      </p:sp>
      <p:sp>
        <p:nvSpPr>
          <p:cNvPr id="3" name="object 3"/>
          <p:cNvSpPr txBox="1">
            <a:spLocks noGrp="1"/>
          </p:cNvSpPr>
          <p:nvPr>
            <p:ph type="title"/>
          </p:nvPr>
        </p:nvSpPr>
        <p:spPr>
          <a:xfrm>
            <a:off x="1261052" y="423778"/>
            <a:ext cx="9702165" cy="566822"/>
          </a:xfrm>
          <a:prstGeom prst="rect">
            <a:avLst/>
          </a:prstGeom>
        </p:spPr>
        <p:txBody>
          <a:bodyPr vert="horz" wrap="square" lIns="0" tIns="12700" rIns="0" bIns="0" rtlCol="0">
            <a:spAutoFit/>
          </a:bodyPr>
          <a:lstStyle/>
          <a:p>
            <a:pPr marL="12700" algn="ctr">
              <a:lnSpc>
                <a:spcPct val="100000"/>
              </a:lnSpc>
              <a:spcBef>
                <a:spcPts val="100"/>
              </a:spcBef>
            </a:pPr>
            <a:r>
              <a:rPr lang="en-US" sz="3600" dirty="0" smtClean="0">
                <a:latin typeface="GHEA Grapalat" pitchFamily="50" charset="0"/>
              </a:rPr>
              <a:t>CSO-BUSINESS RELATIONS</a:t>
            </a:r>
            <a:endParaRPr sz="3600" dirty="0">
              <a:latin typeface="GHEA Grapalat" pitchFamily="50" charset="0"/>
            </a:endParaRPr>
          </a:p>
        </p:txBody>
      </p:sp>
      <p:sp>
        <p:nvSpPr>
          <p:cNvPr id="4" name="object 4"/>
          <p:cNvSpPr txBox="1"/>
          <p:nvPr/>
        </p:nvSpPr>
        <p:spPr>
          <a:xfrm>
            <a:off x="720717" y="1587104"/>
            <a:ext cx="8931275" cy="546496"/>
          </a:xfrm>
          <a:prstGeom prst="rect">
            <a:avLst/>
          </a:prstGeom>
        </p:spPr>
        <p:txBody>
          <a:bodyPr vert="horz" wrap="square" lIns="0" tIns="12700" rIns="0" bIns="0" rtlCol="0">
            <a:spAutoFit/>
          </a:bodyPr>
          <a:lstStyle/>
          <a:p>
            <a:pPr marL="12700" marR="5080">
              <a:lnSpc>
                <a:spcPct val="111800"/>
              </a:lnSpc>
              <a:spcBef>
                <a:spcPts val="985"/>
              </a:spcBef>
            </a:pPr>
            <a:r>
              <a:rPr lang="en-US" sz="1600" dirty="0" smtClean="0">
                <a:solidFill>
                  <a:srgbClr val="231F20"/>
                </a:solidFill>
                <a:latin typeface="GHEA Grapalat" pitchFamily="50" charset="0"/>
                <a:cs typeface="Arial"/>
              </a:rPr>
              <a:t>The topic of CSO-business cooperation was covered during 10 focus groups. One third of all focus group discussion participants expressed their opinions regarding this subjects. </a:t>
            </a:r>
            <a:endParaRPr sz="1600" dirty="0">
              <a:latin typeface="GHEA Grapalat" pitchFamily="50" charset="0"/>
              <a:cs typeface="Arial"/>
            </a:endParaRPr>
          </a:p>
        </p:txBody>
      </p:sp>
      <p:sp>
        <p:nvSpPr>
          <p:cNvPr id="5" name="object 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6" name="object 6"/>
          <p:cNvSpPr txBox="1"/>
          <p:nvPr/>
        </p:nvSpPr>
        <p:spPr>
          <a:xfrm>
            <a:off x="11680078" y="114427"/>
            <a:ext cx="306071"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16</a:t>
            </a:r>
            <a:endParaRPr sz="1800" dirty="0">
              <a:latin typeface="GHEA Grapalat" pitchFamily="50" charset="0"/>
              <a:cs typeface="Times New Roman"/>
            </a:endParaRPr>
          </a:p>
        </p:txBody>
      </p:sp>
      <p:sp>
        <p:nvSpPr>
          <p:cNvPr id="7" name="object 7"/>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8" name="object 8"/>
          <p:cNvSpPr/>
          <p:nvPr/>
        </p:nvSpPr>
        <p:spPr>
          <a:xfrm>
            <a:off x="8170182" y="2550222"/>
            <a:ext cx="2816225" cy="2743200"/>
          </a:xfrm>
          <a:custGeom>
            <a:avLst/>
            <a:gdLst/>
            <a:ahLst/>
            <a:cxnLst/>
            <a:rect l="l" t="t" r="r" b="b"/>
            <a:pathLst>
              <a:path w="2816225" h="2743200">
                <a:moveTo>
                  <a:pt x="0" y="0"/>
                </a:moveTo>
                <a:lnTo>
                  <a:pt x="2673259" y="0"/>
                </a:lnTo>
                <a:lnTo>
                  <a:pt x="2718156" y="7374"/>
                </a:lnTo>
                <a:lnTo>
                  <a:pt x="2757241" y="27881"/>
                </a:lnTo>
                <a:lnTo>
                  <a:pt x="2788121" y="59095"/>
                </a:lnTo>
                <a:lnTo>
                  <a:pt x="2808404" y="98590"/>
                </a:lnTo>
                <a:lnTo>
                  <a:pt x="2815696" y="143941"/>
                </a:lnTo>
                <a:lnTo>
                  <a:pt x="2815696" y="2599256"/>
                </a:lnTo>
                <a:lnTo>
                  <a:pt x="2808399" y="2644608"/>
                </a:lnTo>
                <a:lnTo>
                  <a:pt x="2788106" y="2684103"/>
                </a:lnTo>
                <a:lnTo>
                  <a:pt x="2757218" y="2715317"/>
                </a:lnTo>
                <a:lnTo>
                  <a:pt x="2718136" y="2735825"/>
                </a:lnTo>
                <a:lnTo>
                  <a:pt x="2673259" y="2743200"/>
                </a:lnTo>
                <a:lnTo>
                  <a:pt x="0" y="2743200"/>
                </a:lnTo>
              </a:path>
            </a:pathLst>
          </a:custGeom>
          <a:ln w="17999">
            <a:solidFill>
              <a:srgbClr val="00476D"/>
            </a:solidFill>
          </a:ln>
        </p:spPr>
        <p:txBody>
          <a:bodyPr wrap="square" lIns="0" tIns="0" rIns="0" bIns="0" rtlCol="0"/>
          <a:lstStyle/>
          <a:p>
            <a:endParaRPr/>
          </a:p>
        </p:txBody>
      </p:sp>
      <p:sp>
        <p:nvSpPr>
          <p:cNvPr id="10" name="object 10"/>
          <p:cNvSpPr txBox="1"/>
          <p:nvPr/>
        </p:nvSpPr>
        <p:spPr>
          <a:xfrm>
            <a:off x="8153402" y="3002887"/>
            <a:ext cx="2650103" cy="822276"/>
          </a:xfrm>
          <a:prstGeom prst="rect">
            <a:avLst/>
          </a:prstGeom>
        </p:spPr>
        <p:txBody>
          <a:bodyPr vert="horz" wrap="square" lIns="0" tIns="12700" rIns="0" bIns="0" rtlCol="0">
            <a:spAutoFit/>
          </a:bodyPr>
          <a:lstStyle/>
          <a:p>
            <a:pPr marL="12700" marR="5080" indent="125095" algn="r">
              <a:lnSpc>
                <a:spcPct val="111800"/>
              </a:lnSpc>
              <a:spcBef>
                <a:spcPts val="100"/>
              </a:spcBef>
            </a:pPr>
            <a:r>
              <a:rPr lang="en-US" sz="1600" dirty="0" smtClean="0">
                <a:solidFill>
                  <a:srgbClr val="231F20"/>
                </a:solidFill>
                <a:latin typeface="GHEA Grapalat" pitchFamily="50" charset="0"/>
                <a:cs typeface="Arial"/>
              </a:rPr>
              <a:t>The state can promote CSO-business cooperation through the creation of </a:t>
            </a:r>
            <a:endParaRPr sz="1600" dirty="0">
              <a:latin typeface="GHEA Grapalat" pitchFamily="50" charset="0"/>
              <a:cs typeface="Arial"/>
            </a:endParaRPr>
          </a:p>
        </p:txBody>
      </p:sp>
      <p:sp>
        <p:nvSpPr>
          <p:cNvPr id="11" name="object 11"/>
          <p:cNvSpPr txBox="1"/>
          <p:nvPr/>
        </p:nvSpPr>
        <p:spPr>
          <a:xfrm>
            <a:off x="8153402" y="3886200"/>
            <a:ext cx="2640375" cy="410369"/>
          </a:xfrm>
          <a:prstGeom prst="rect">
            <a:avLst/>
          </a:prstGeom>
          <a:solidFill>
            <a:srgbClr val="FFCB04"/>
          </a:solidFill>
        </p:spPr>
        <p:txBody>
          <a:bodyPr vert="horz" wrap="square" lIns="0" tIns="0" rIns="0" bIns="0" rtlCol="0">
            <a:spAutoFit/>
          </a:bodyPr>
          <a:lstStyle/>
          <a:p>
            <a:pPr marL="41910" algn="r">
              <a:lnSpc>
                <a:spcPts val="1555"/>
              </a:lnSpc>
            </a:pPr>
            <a:r>
              <a:rPr lang="en-US" sz="1600" b="1" dirty="0">
                <a:solidFill>
                  <a:srgbClr val="231F20"/>
                </a:solidFill>
                <a:latin typeface="GHEA Grapalat" pitchFamily="50" charset="0"/>
                <a:cs typeface="Times New Roman"/>
              </a:rPr>
              <a:t>i</a:t>
            </a:r>
            <a:r>
              <a:rPr lang="en-US" sz="1600" b="1" dirty="0" smtClean="0">
                <a:solidFill>
                  <a:srgbClr val="231F20"/>
                </a:solidFill>
                <a:latin typeface="GHEA Grapalat" pitchFamily="50" charset="0"/>
                <a:cs typeface="Times New Roman"/>
              </a:rPr>
              <a:t>nformation platforms and tax mechanisms.</a:t>
            </a:r>
            <a:endParaRPr sz="1600" dirty="0">
              <a:latin typeface="GHEA Grapalat" pitchFamily="50" charset="0"/>
              <a:cs typeface="Times New Roman"/>
            </a:endParaRPr>
          </a:p>
        </p:txBody>
      </p:sp>
      <p:sp>
        <p:nvSpPr>
          <p:cNvPr id="13" name="object 13"/>
          <p:cNvSpPr/>
          <p:nvPr/>
        </p:nvSpPr>
        <p:spPr>
          <a:xfrm>
            <a:off x="4688152" y="2550222"/>
            <a:ext cx="2816225" cy="2743200"/>
          </a:xfrm>
          <a:custGeom>
            <a:avLst/>
            <a:gdLst/>
            <a:ahLst/>
            <a:cxnLst/>
            <a:rect l="l" t="t" r="r" b="b"/>
            <a:pathLst>
              <a:path w="2816225" h="2743200">
                <a:moveTo>
                  <a:pt x="0" y="0"/>
                </a:moveTo>
                <a:lnTo>
                  <a:pt x="2673259" y="0"/>
                </a:lnTo>
                <a:lnTo>
                  <a:pt x="2718156" y="7374"/>
                </a:lnTo>
                <a:lnTo>
                  <a:pt x="2757241" y="27881"/>
                </a:lnTo>
                <a:lnTo>
                  <a:pt x="2788121" y="59095"/>
                </a:lnTo>
                <a:lnTo>
                  <a:pt x="2808404" y="98590"/>
                </a:lnTo>
                <a:lnTo>
                  <a:pt x="2815696" y="143941"/>
                </a:lnTo>
                <a:lnTo>
                  <a:pt x="2815696" y="2599256"/>
                </a:lnTo>
                <a:lnTo>
                  <a:pt x="2808399" y="2644608"/>
                </a:lnTo>
                <a:lnTo>
                  <a:pt x="2788106" y="2684103"/>
                </a:lnTo>
                <a:lnTo>
                  <a:pt x="2757218" y="2715317"/>
                </a:lnTo>
                <a:lnTo>
                  <a:pt x="2718136" y="2735825"/>
                </a:lnTo>
                <a:lnTo>
                  <a:pt x="2673259" y="2743200"/>
                </a:lnTo>
                <a:lnTo>
                  <a:pt x="0" y="2743200"/>
                </a:lnTo>
              </a:path>
            </a:pathLst>
          </a:custGeom>
          <a:ln w="17999">
            <a:solidFill>
              <a:srgbClr val="00476D"/>
            </a:solidFill>
          </a:ln>
        </p:spPr>
        <p:txBody>
          <a:bodyPr wrap="square" lIns="0" tIns="0" rIns="0" bIns="0" rtlCol="0"/>
          <a:lstStyle/>
          <a:p>
            <a:endParaRPr/>
          </a:p>
        </p:txBody>
      </p:sp>
      <p:sp>
        <p:nvSpPr>
          <p:cNvPr id="15" name="object 15"/>
          <p:cNvSpPr txBox="1"/>
          <p:nvPr/>
        </p:nvSpPr>
        <p:spPr>
          <a:xfrm>
            <a:off x="4648200" y="3003776"/>
            <a:ext cx="2721973" cy="822276"/>
          </a:xfrm>
          <a:prstGeom prst="rect">
            <a:avLst/>
          </a:prstGeom>
        </p:spPr>
        <p:txBody>
          <a:bodyPr vert="horz" wrap="square" lIns="0" tIns="12700" rIns="0" bIns="0" rtlCol="0">
            <a:spAutoFit/>
          </a:bodyPr>
          <a:lstStyle/>
          <a:p>
            <a:pPr marL="12700" marR="5080" indent="1146810" algn="r">
              <a:lnSpc>
                <a:spcPct val="111800"/>
              </a:lnSpc>
              <a:spcBef>
                <a:spcPts val="100"/>
              </a:spcBef>
            </a:pPr>
            <a:r>
              <a:rPr lang="en-US" sz="1600" smtClean="0">
                <a:solidFill>
                  <a:srgbClr val="231F20"/>
                </a:solidFill>
                <a:latin typeface="GHEA Grapalat" pitchFamily="50" charset="0"/>
                <a:cs typeface="Arial"/>
              </a:rPr>
              <a:t>Several participants of focus group discussions have </a:t>
            </a:r>
            <a:endParaRPr sz="1600" dirty="0">
              <a:latin typeface="GHEA Grapalat" pitchFamily="50" charset="0"/>
              <a:cs typeface="Arial"/>
            </a:endParaRPr>
          </a:p>
        </p:txBody>
      </p:sp>
      <p:sp>
        <p:nvSpPr>
          <p:cNvPr id="16" name="object 16"/>
          <p:cNvSpPr txBox="1"/>
          <p:nvPr/>
        </p:nvSpPr>
        <p:spPr>
          <a:xfrm>
            <a:off x="6019800" y="3846240"/>
            <a:ext cx="1383046" cy="192360"/>
          </a:xfrm>
          <a:prstGeom prst="rect">
            <a:avLst/>
          </a:prstGeom>
          <a:solidFill>
            <a:srgbClr val="FFCB04"/>
          </a:solidFill>
        </p:spPr>
        <p:txBody>
          <a:bodyPr vert="horz" wrap="square" lIns="0" tIns="0" rIns="0" bIns="0" rtlCol="0">
            <a:spAutoFit/>
          </a:bodyPr>
          <a:lstStyle/>
          <a:p>
            <a:pPr marL="59055">
              <a:lnSpc>
                <a:spcPts val="1545"/>
              </a:lnSpc>
            </a:pPr>
            <a:r>
              <a:rPr lang="en-US" sz="1600" b="1" dirty="0" smtClean="0">
                <a:solidFill>
                  <a:srgbClr val="231F20"/>
                </a:solidFill>
                <a:latin typeface="GHEA Grapalat" pitchFamily="50" charset="0"/>
                <a:cs typeface="Times New Roman"/>
              </a:rPr>
              <a:t>reservations</a:t>
            </a:r>
            <a:endParaRPr sz="1600" dirty="0">
              <a:latin typeface="GHEA Grapalat" pitchFamily="50" charset="0"/>
              <a:cs typeface="Times New Roman"/>
            </a:endParaRPr>
          </a:p>
        </p:txBody>
      </p:sp>
      <p:sp>
        <p:nvSpPr>
          <p:cNvPr id="17" name="object 17"/>
          <p:cNvSpPr txBox="1"/>
          <p:nvPr/>
        </p:nvSpPr>
        <p:spPr>
          <a:xfrm>
            <a:off x="4985657" y="4101704"/>
            <a:ext cx="2417189" cy="546496"/>
          </a:xfrm>
          <a:prstGeom prst="rect">
            <a:avLst/>
          </a:prstGeom>
        </p:spPr>
        <p:txBody>
          <a:bodyPr vert="horz" wrap="square" lIns="0" tIns="12700" rIns="0" bIns="0" rtlCol="0">
            <a:spAutoFit/>
          </a:bodyPr>
          <a:lstStyle/>
          <a:p>
            <a:pPr marL="480695" marR="5080" indent="-468630" algn="r">
              <a:lnSpc>
                <a:spcPct val="111800"/>
              </a:lnSpc>
              <a:spcBef>
                <a:spcPts val="100"/>
              </a:spcBef>
            </a:pPr>
            <a:r>
              <a:rPr lang="en-US" sz="1600" dirty="0">
                <a:solidFill>
                  <a:srgbClr val="231F20"/>
                </a:solidFill>
                <a:latin typeface="GHEA Grapalat" pitchFamily="50" charset="0"/>
                <a:cs typeface="Arial"/>
              </a:rPr>
              <a:t>a</a:t>
            </a:r>
            <a:r>
              <a:rPr lang="en-US" sz="1600" dirty="0" smtClean="0">
                <a:solidFill>
                  <a:srgbClr val="231F20"/>
                </a:solidFill>
                <a:latin typeface="GHEA Grapalat" pitchFamily="50" charset="0"/>
                <a:cs typeface="Arial"/>
              </a:rPr>
              <a:t>bout CSO-business cooperation.</a:t>
            </a:r>
            <a:endParaRPr sz="1600" dirty="0">
              <a:latin typeface="GHEA Grapalat" pitchFamily="50" charset="0"/>
              <a:cs typeface="Arial"/>
            </a:endParaRPr>
          </a:p>
        </p:txBody>
      </p:sp>
      <p:sp>
        <p:nvSpPr>
          <p:cNvPr id="18" name="object 18"/>
          <p:cNvSpPr/>
          <p:nvPr/>
        </p:nvSpPr>
        <p:spPr>
          <a:xfrm>
            <a:off x="1368202" y="2550222"/>
            <a:ext cx="2816225" cy="2743200"/>
          </a:xfrm>
          <a:custGeom>
            <a:avLst/>
            <a:gdLst/>
            <a:ahLst/>
            <a:cxnLst/>
            <a:rect l="l" t="t" r="r" b="b"/>
            <a:pathLst>
              <a:path w="2816225" h="2743200">
                <a:moveTo>
                  <a:pt x="0" y="0"/>
                </a:moveTo>
                <a:lnTo>
                  <a:pt x="2673259" y="0"/>
                </a:lnTo>
                <a:lnTo>
                  <a:pt x="2718156" y="7374"/>
                </a:lnTo>
                <a:lnTo>
                  <a:pt x="2757241" y="27881"/>
                </a:lnTo>
                <a:lnTo>
                  <a:pt x="2788121" y="59095"/>
                </a:lnTo>
                <a:lnTo>
                  <a:pt x="2808404" y="98590"/>
                </a:lnTo>
                <a:lnTo>
                  <a:pt x="2815696" y="143941"/>
                </a:lnTo>
                <a:lnTo>
                  <a:pt x="2815696" y="2599256"/>
                </a:lnTo>
                <a:lnTo>
                  <a:pt x="2808399" y="2644608"/>
                </a:lnTo>
                <a:lnTo>
                  <a:pt x="2788106" y="2684103"/>
                </a:lnTo>
                <a:lnTo>
                  <a:pt x="2757218" y="2715317"/>
                </a:lnTo>
                <a:lnTo>
                  <a:pt x="2718136" y="2735825"/>
                </a:lnTo>
                <a:lnTo>
                  <a:pt x="2673259" y="2743200"/>
                </a:lnTo>
                <a:lnTo>
                  <a:pt x="0" y="2743200"/>
                </a:lnTo>
              </a:path>
            </a:pathLst>
          </a:custGeom>
          <a:ln w="17999">
            <a:solidFill>
              <a:srgbClr val="00476D"/>
            </a:solidFill>
          </a:ln>
        </p:spPr>
        <p:txBody>
          <a:bodyPr wrap="square" lIns="0" tIns="0" rIns="0" bIns="0" rtlCol="0"/>
          <a:lstStyle/>
          <a:p>
            <a:endParaRPr/>
          </a:p>
        </p:txBody>
      </p:sp>
      <p:sp>
        <p:nvSpPr>
          <p:cNvPr id="20" name="object 20"/>
          <p:cNvSpPr txBox="1"/>
          <p:nvPr/>
        </p:nvSpPr>
        <p:spPr>
          <a:xfrm>
            <a:off x="990602" y="3003776"/>
            <a:ext cx="3046783" cy="1649619"/>
          </a:xfrm>
          <a:prstGeom prst="rect">
            <a:avLst/>
          </a:prstGeom>
        </p:spPr>
        <p:txBody>
          <a:bodyPr vert="horz" wrap="square" lIns="0" tIns="12700" rIns="0" bIns="0" rtlCol="0">
            <a:spAutoFit/>
          </a:bodyPr>
          <a:lstStyle/>
          <a:p>
            <a:pPr marL="12700" marR="5080" indent="1610995" algn="r">
              <a:lnSpc>
                <a:spcPct val="111800"/>
              </a:lnSpc>
              <a:spcBef>
                <a:spcPts val="100"/>
              </a:spcBef>
            </a:pPr>
            <a:r>
              <a:rPr lang="en-US" sz="1600" dirty="0" smtClean="0">
                <a:solidFill>
                  <a:srgbClr val="231F20"/>
                </a:solidFill>
                <a:latin typeface="GHEA Grapalat" pitchFamily="50" charset="0"/>
                <a:cs typeface="Arial"/>
              </a:rPr>
              <a:t>The overwhelming majority of CSO representatives that voices opinions about CSO-business relations are convinced that CSO-business cooperation is </a:t>
            </a:r>
            <a:r>
              <a:rPr sz="1600" smtClean="0">
                <a:solidFill>
                  <a:srgbClr val="231F20"/>
                </a:solidFill>
                <a:latin typeface="GHEA Grapalat" pitchFamily="50" charset="0"/>
                <a:cs typeface="Arial"/>
              </a:rPr>
              <a:t>  </a:t>
            </a:r>
            <a:endParaRPr sz="1600" dirty="0">
              <a:latin typeface="GHEA Grapalat" pitchFamily="50" charset="0"/>
              <a:cs typeface="Arial"/>
            </a:endParaRPr>
          </a:p>
        </p:txBody>
      </p:sp>
      <p:sp>
        <p:nvSpPr>
          <p:cNvPr id="21" name="object 21"/>
          <p:cNvSpPr txBox="1"/>
          <p:nvPr/>
        </p:nvSpPr>
        <p:spPr>
          <a:xfrm>
            <a:off x="2971800" y="4648200"/>
            <a:ext cx="1065585" cy="205184"/>
          </a:xfrm>
          <a:prstGeom prst="rect">
            <a:avLst/>
          </a:prstGeom>
          <a:solidFill>
            <a:srgbClr val="FFCB04"/>
          </a:solidFill>
        </p:spPr>
        <p:txBody>
          <a:bodyPr vert="horz" wrap="square" lIns="0" tIns="0" rIns="0" bIns="0" rtlCol="0">
            <a:spAutoFit/>
          </a:bodyPr>
          <a:lstStyle/>
          <a:p>
            <a:pPr marL="34290">
              <a:lnSpc>
                <a:spcPts val="1565"/>
              </a:lnSpc>
            </a:pPr>
            <a:r>
              <a:rPr lang="en-US" sz="1600" b="1" dirty="0" smtClean="0">
                <a:solidFill>
                  <a:srgbClr val="231F20"/>
                </a:solidFill>
                <a:latin typeface="GHEA Grapalat" pitchFamily="50" charset="0"/>
                <a:cs typeface="Times New Roman"/>
              </a:rPr>
              <a:t>possible.</a:t>
            </a:r>
            <a:endParaRPr sz="1600" dirty="0">
              <a:latin typeface="GHEA Grapalat" pitchFamily="50" charset="0"/>
              <a:cs typeface="Arial"/>
            </a:endParaRPr>
          </a:p>
        </p:txBody>
      </p:sp>
      <p:sp>
        <p:nvSpPr>
          <p:cNvPr id="22" name="object 22"/>
          <p:cNvSpPr txBox="1"/>
          <p:nvPr/>
        </p:nvSpPr>
        <p:spPr>
          <a:xfrm>
            <a:off x="1371602" y="5550370"/>
            <a:ext cx="4343399" cy="746423"/>
          </a:xfrm>
          <a:prstGeom prst="rect">
            <a:avLst/>
          </a:prstGeom>
        </p:spPr>
        <p:txBody>
          <a:bodyPr vert="horz" wrap="square" lIns="0" tIns="11430" rIns="0" bIns="0" rtlCol="0">
            <a:spAutoFit/>
          </a:bodyPr>
          <a:lstStyle/>
          <a:p>
            <a:pPr marL="12700" marR="5080">
              <a:lnSpc>
                <a:spcPct val="100600"/>
              </a:lnSpc>
              <a:spcBef>
                <a:spcPts val="90"/>
              </a:spcBef>
            </a:pPr>
            <a:r>
              <a:rPr lang="en-US" sz="1600" dirty="0" smtClean="0">
                <a:solidFill>
                  <a:srgbClr val="231F20"/>
                </a:solidFill>
                <a:latin typeface="GHEA Grapalat" pitchFamily="50" charset="0"/>
                <a:cs typeface="Arial"/>
              </a:rPr>
              <a:t>Generally, CSOs that have such a disposition have had a positive experience of cooperating with the business sector. </a:t>
            </a:r>
            <a:endParaRPr sz="1600" dirty="0">
              <a:latin typeface="GHEA Grapalat" pitchFamily="50" charset="0"/>
              <a:cs typeface="Arial"/>
            </a:endParaRPr>
          </a:p>
        </p:txBody>
      </p:sp>
      <p:sp>
        <p:nvSpPr>
          <p:cNvPr id="23" name="object 23"/>
          <p:cNvSpPr/>
          <p:nvPr/>
        </p:nvSpPr>
        <p:spPr>
          <a:xfrm>
            <a:off x="3475850" y="5237859"/>
            <a:ext cx="447675" cy="222250"/>
          </a:xfrm>
          <a:custGeom>
            <a:avLst/>
            <a:gdLst/>
            <a:ahLst/>
            <a:cxnLst/>
            <a:rect l="l" t="t" r="r" b="b"/>
            <a:pathLst>
              <a:path w="447675" h="222250">
                <a:moveTo>
                  <a:pt x="447274" y="0"/>
                </a:moveTo>
                <a:lnTo>
                  <a:pt x="0" y="0"/>
                </a:lnTo>
                <a:lnTo>
                  <a:pt x="223639" y="222248"/>
                </a:lnTo>
                <a:lnTo>
                  <a:pt x="447274" y="0"/>
                </a:lnTo>
                <a:close/>
              </a:path>
            </a:pathLst>
          </a:custGeom>
          <a:solidFill>
            <a:srgbClr val="56C5D0"/>
          </a:solidFill>
        </p:spPr>
        <p:txBody>
          <a:bodyPr wrap="square" lIns="0" tIns="0" rIns="0" bIns="0" rtlCol="0"/>
          <a:lstStyle/>
          <a:p>
            <a:endParaRPr/>
          </a:p>
        </p:txBody>
      </p:sp>
    </p:spTree>
    <p:extLst>
      <p:ext uri="{BB962C8B-B14F-4D97-AF65-F5344CB8AC3E}">
        <p14:creationId xmlns:p14="http://schemas.microsoft.com/office/powerpoint/2010/main" val="158896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19781" y="2300049"/>
            <a:ext cx="1572260" cy="4018915"/>
          </a:xfrm>
          <a:custGeom>
            <a:avLst/>
            <a:gdLst/>
            <a:ahLst/>
            <a:cxnLst/>
            <a:rect l="l" t="t" r="r" b="b"/>
            <a:pathLst>
              <a:path w="1572259" h="4018915">
                <a:moveTo>
                  <a:pt x="1572217" y="3622191"/>
                </a:moveTo>
                <a:lnTo>
                  <a:pt x="1186417" y="3622191"/>
                </a:lnTo>
                <a:lnTo>
                  <a:pt x="1240144" y="3631032"/>
                </a:lnTo>
                <a:lnTo>
                  <a:pt x="1289471" y="3648492"/>
                </a:lnTo>
                <a:lnTo>
                  <a:pt x="1333912" y="3672227"/>
                </a:lnTo>
                <a:lnTo>
                  <a:pt x="1372977" y="3699892"/>
                </a:lnTo>
                <a:lnTo>
                  <a:pt x="1406179" y="3729145"/>
                </a:lnTo>
                <a:lnTo>
                  <a:pt x="1433029" y="3757640"/>
                </a:lnTo>
                <a:lnTo>
                  <a:pt x="1465722" y="3802985"/>
                </a:lnTo>
                <a:lnTo>
                  <a:pt x="1481676" y="3832235"/>
                </a:lnTo>
                <a:lnTo>
                  <a:pt x="1497691" y="3861359"/>
                </a:lnTo>
                <a:lnTo>
                  <a:pt x="1529498" y="3921598"/>
                </a:lnTo>
                <a:lnTo>
                  <a:pt x="1560331" y="3988430"/>
                </a:lnTo>
                <a:lnTo>
                  <a:pt x="1572217" y="4018442"/>
                </a:lnTo>
                <a:lnTo>
                  <a:pt x="1572217" y="3622191"/>
                </a:lnTo>
                <a:close/>
              </a:path>
              <a:path w="1572259" h="4018915">
                <a:moveTo>
                  <a:pt x="1572217" y="0"/>
                </a:moveTo>
                <a:lnTo>
                  <a:pt x="1464827" y="33224"/>
                </a:lnTo>
                <a:lnTo>
                  <a:pt x="1389906" y="59216"/>
                </a:lnTo>
                <a:lnTo>
                  <a:pt x="1324386" y="84423"/>
                </a:lnTo>
                <a:lnTo>
                  <a:pt x="1267562" y="108852"/>
                </a:lnTo>
                <a:lnTo>
                  <a:pt x="1218727" y="132512"/>
                </a:lnTo>
                <a:lnTo>
                  <a:pt x="1177176" y="155411"/>
                </a:lnTo>
                <a:lnTo>
                  <a:pt x="1142203" y="177557"/>
                </a:lnTo>
                <a:lnTo>
                  <a:pt x="1089173" y="219623"/>
                </a:lnTo>
                <a:lnTo>
                  <a:pt x="1053990" y="258776"/>
                </a:lnTo>
                <a:lnTo>
                  <a:pt x="1031011" y="295083"/>
                </a:lnTo>
                <a:lnTo>
                  <a:pt x="1014591" y="328609"/>
                </a:lnTo>
                <a:lnTo>
                  <a:pt x="1007077" y="344350"/>
                </a:lnTo>
                <a:lnTo>
                  <a:pt x="978853" y="387581"/>
                </a:lnTo>
                <a:lnTo>
                  <a:pt x="925526" y="435941"/>
                </a:lnTo>
                <a:lnTo>
                  <a:pt x="887547" y="473248"/>
                </a:lnTo>
                <a:lnTo>
                  <a:pt x="851241" y="512359"/>
                </a:lnTo>
                <a:lnTo>
                  <a:pt x="816586" y="553020"/>
                </a:lnTo>
                <a:lnTo>
                  <a:pt x="783558" y="594978"/>
                </a:lnTo>
                <a:lnTo>
                  <a:pt x="752137" y="637982"/>
                </a:lnTo>
                <a:lnTo>
                  <a:pt x="722299" y="681779"/>
                </a:lnTo>
                <a:lnTo>
                  <a:pt x="694022" y="726116"/>
                </a:lnTo>
                <a:lnTo>
                  <a:pt x="667285" y="770741"/>
                </a:lnTo>
                <a:lnTo>
                  <a:pt x="642065" y="815401"/>
                </a:lnTo>
                <a:lnTo>
                  <a:pt x="618339" y="859844"/>
                </a:lnTo>
                <a:lnTo>
                  <a:pt x="596086" y="903817"/>
                </a:lnTo>
                <a:lnTo>
                  <a:pt x="575284" y="947068"/>
                </a:lnTo>
                <a:lnTo>
                  <a:pt x="555910" y="989344"/>
                </a:lnTo>
                <a:lnTo>
                  <a:pt x="537942" y="1030392"/>
                </a:lnTo>
                <a:lnTo>
                  <a:pt x="521357" y="1069961"/>
                </a:lnTo>
                <a:lnTo>
                  <a:pt x="506134" y="1107797"/>
                </a:lnTo>
                <a:lnTo>
                  <a:pt x="481934" y="1171174"/>
                </a:lnTo>
                <a:lnTo>
                  <a:pt x="461997" y="1226542"/>
                </a:lnTo>
                <a:lnTo>
                  <a:pt x="446211" y="1272369"/>
                </a:lnTo>
                <a:lnTo>
                  <a:pt x="425304" y="1337249"/>
                </a:lnTo>
                <a:lnTo>
                  <a:pt x="414238" y="1393916"/>
                </a:lnTo>
                <a:lnTo>
                  <a:pt x="411825" y="1420886"/>
                </a:lnTo>
                <a:lnTo>
                  <a:pt x="412192" y="1476034"/>
                </a:lnTo>
                <a:lnTo>
                  <a:pt x="418075" y="1530376"/>
                </a:lnTo>
                <a:lnTo>
                  <a:pt x="427171" y="1585905"/>
                </a:lnTo>
                <a:lnTo>
                  <a:pt x="437177" y="1644615"/>
                </a:lnTo>
                <a:lnTo>
                  <a:pt x="437548" y="1697919"/>
                </a:lnTo>
                <a:lnTo>
                  <a:pt x="424930" y="1753438"/>
                </a:lnTo>
                <a:lnTo>
                  <a:pt x="403247" y="1808487"/>
                </a:lnTo>
                <a:lnTo>
                  <a:pt x="376426" y="1860384"/>
                </a:lnTo>
                <a:lnTo>
                  <a:pt x="348390" y="1906445"/>
                </a:lnTo>
                <a:lnTo>
                  <a:pt x="323065" y="1943988"/>
                </a:lnTo>
                <a:lnTo>
                  <a:pt x="284457" y="1994499"/>
                </a:lnTo>
                <a:lnTo>
                  <a:pt x="254711" y="2026048"/>
                </a:lnTo>
                <a:lnTo>
                  <a:pt x="178513" y="2103480"/>
                </a:lnTo>
                <a:lnTo>
                  <a:pt x="138448" y="2145464"/>
                </a:lnTo>
                <a:lnTo>
                  <a:pt x="101331" y="2187026"/>
                </a:lnTo>
                <a:lnTo>
                  <a:pt x="70354" y="2226216"/>
                </a:lnTo>
                <a:lnTo>
                  <a:pt x="37860" y="2269973"/>
                </a:lnTo>
                <a:lnTo>
                  <a:pt x="15414" y="2302806"/>
                </a:lnTo>
                <a:lnTo>
                  <a:pt x="0" y="2371805"/>
                </a:lnTo>
                <a:lnTo>
                  <a:pt x="6695" y="2426028"/>
                </a:lnTo>
                <a:lnTo>
                  <a:pt x="43746" y="2494475"/>
                </a:lnTo>
                <a:lnTo>
                  <a:pt x="106645" y="2538872"/>
                </a:lnTo>
                <a:lnTo>
                  <a:pt x="165966" y="2562849"/>
                </a:lnTo>
                <a:lnTo>
                  <a:pt x="192279" y="2570034"/>
                </a:lnTo>
                <a:lnTo>
                  <a:pt x="235184" y="2591304"/>
                </a:lnTo>
                <a:lnTo>
                  <a:pt x="254471" y="2621086"/>
                </a:lnTo>
                <a:lnTo>
                  <a:pt x="255993" y="2655115"/>
                </a:lnTo>
                <a:lnTo>
                  <a:pt x="245604" y="2689121"/>
                </a:lnTo>
                <a:lnTo>
                  <a:pt x="229155" y="2718837"/>
                </a:lnTo>
                <a:lnTo>
                  <a:pt x="212500" y="2739995"/>
                </a:lnTo>
                <a:lnTo>
                  <a:pt x="188357" y="2775539"/>
                </a:lnTo>
                <a:lnTo>
                  <a:pt x="179319" y="2810995"/>
                </a:lnTo>
                <a:lnTo>
                  <a:pt x="180746" y="2843630"/>
                </a:lnTo>
                <a:lnTo>
                  <a:pt x="187999" y="2870714"/>
                </a:lnTo>
                <a:lnTo>
                  <a:pt x="228505" y="2913367"/>
                </a:lnTo>
                <a:lnTo>
                  <a:pt x="296115" y="2948885"/>
                </a:lnTo>
                <a:lnTo>
                  <a:pt x="359590" y="2973187"/>
                </a:lnTo>
                <a:lnTo>
                  <a:pt x="387690" y="2982195"/>
                </a:lnTo>
                <a:lnTo>
                  <a:pt x="324221" y="2999759"/>
                </a:lnTo>
                <a:lnTo>
                  <a:pt x="278940" y="3024943"/>
                </a:lnTo>
                <a:lnTo>
                  <a:pt x="249652" y="3054965"/>
                </a:lnTo>
                <a:lnTo>
                  <a:pt x="234160" y="3087042"/>
                </a:lnTo>
                <a:lnTo>
                  <a:pt x="230270" y="3118390"/>
                </a:lnTo>
                <a:lnTo>
                  <a:pt x="235786" y="3146226"/>
                </a:lnTo>
                <a:lnTo>
                  <a:pt x="264359" y="3189598"/>
                </a:lnTo>
                <a:lnTo>
                  <a:pt x="310505" y="3214178"/>
                </a:lnTo>
                <a:lnTo>
                  <a:pt x="328534" y="3223033"/>
                </a:lnTo>
                <a:lnTo>
                  <a:pt x="341953" y="3231473"/>
                </a:lnTo>
                <a:lnTo>
                  <a:pt x="362275" y="3257555"/>
                </a:lnTo>
                <a:lnTo>
                  <a:pt x="369654" y="3287163"/>
                </a:lnTo>
                <a:lnTo>
                  <a:pt x="367317" y="3314910"/>
                </a:lnTo>
                <a:lnTo>
                  <a:pt x="358492" y="3335409"/>
                </a:lnTo>
                <a:lnTo>
                  <a:pt x="353632" y="3345190"/>
                </a:lnTo>
                <a:lnTo>
                  <a:pt x="347676" y="3361062"/>
                </a:lnTo>
                <a:lnTo>
                  <a:pt x="342174" y="3378403"/>
                </a:lnTo>
                <a:lnTo>
                  <a:pt x="338673" y="3392588"/>
                </a:lnTo>
                <a:lnTo>
                  <a:pt x="338848" y="3525926"/>
                </a:lnTo>
                <a:lnTo>
                  <a:pt x="376439" y="3611528"/>
                </a:lnTo>
                <a:lnTo>
                  <a:pt x="421185" y="3657179"/>
                </a:lnTo>
                <a:lnTo>
                  <a:pt x="469018" y="3685916"/>
                </a:lnTo>
                <a:lnTo>
                  <a:pt x="545377" y="3701267"/>
                </a:lnTo>
                <a:lnTo>
                  <a:pt x="593098" y="3702564"/>
                </a:lnTo>
                <a:lnTo>
                  <a:pt x="645549" y="3700407"/>
                </a:lnTo>
                <a:lnTo>
                  <a:pt x="701510" y="3695395"/>
                </a:lnTo>
                <a:lnTo>
                  <a:pt x="759755" y="3688126"/>
                </a:lnTo>
                <a:lnTo>
                  <a:pt x="819064" y="3679197"/>
                </a:lnTo>
                <a:lnTo>
                  <a:pt x="878214" y="3669209"/>
                </a:lnTo>
                <a:lnTo>
                  <a:pt x="1088766" y="3630624"/>
                </a:lnTo>
                <a:lnTo>
                  <a:pt x="1128780" y="3624312"/>
                </a:lnTo>
                <a:lnTo>
                  <a:pt x="1186417" y="3622191"/>
                </a:lnTo>
                <a:lnTo>
                  <a:pt x="1572217" y="3622191"/>
                </a:lnTo>
                <a:lnTo>
                  <a:pt x="1572217" y="0"/>
                </a:lnTo>
                <a:close/>
              </a:path>
            </a:pathLst>
          </a:custGeom>
          <a:solidFill>
            <a:srgbClr val="E6E7E8"/>
          </a:solidFill>
        </p:spPr>
        <p:txBody>
          <a:bodyPr wrap="square" lIns="0" tIns="0" rIns="0" bIns="0" rtlCol="0"/>
          <a:lstStyle/>
          <a:p>
            <a:endParaRPr/>
          </a:p>
        </p:txBody>
      </p:sp>
      <p:sp>
        <p:nvSpPr>
          <p:cNvPr id="3" name="object 3"/>
          <p:cNvSpPr txBox="1"/>
          <p:nvPr/>
        </p:nvSpPr>
        <p:spPr>
          <a:xfrm>
            <a:off x="5648224" y="1258496"/>
            <a:ext cx="4638776" cy="1382623"/>
          </a:xfrm>
          <a:prstGeom prst="rect">
            <a:avLst/>
          </a:prstGeom>
        </p:spPr>
        <p:txBody>
          <a:bodyPr vert="horz" wrap="square" lIns="0" tIns="12700" rIns="0" bIns="0" rtlCol="0">
            <a:spAutoFit/>
          </a:bodyPr>
          <a:lstStyle/>
          <a:p>
            <a:pPr marL="12700" marR="5080">
              <a:lnSpc>
                <a:spcPct val="123000"/>
              </a:lnSpc>
              <a:spcBef>
                <a:spcPts val="100"/>
              </a:spcBef>
            </a:pPr>
            <a:r>
              <a:rPr lang="en-US" sz="1200" i="1" dirty="0" smtClean="0">
                <a:solidFill>
                  <a:srgbClr val="231F20"/>
                </a:solidFill>
                <a:latin typeface="GHEA Grapalat" pitchFamily="50" charset="0"/>
                <a:cs typeface="Arial"/>
              </a:rPr>
              <a:t>“…The </a:t>
            </a:r>
            <a:r>
              <a:rPr lang="en-US" sz="1200" i="1" dirty="0">
                <a:solidFill>
                  <a:srgbClr val="231F20"/>
                </a:solidFill>
                <a:latin typeface="GHEA Grapalat" pitchFamily="50" charset="0"/>
                <a:cs typeface="Arial"/>
              </a:rPr>
              <a:t>CSR sphere has started developing in Armenia only recently, but in my opinion there are many organizations, especially in the IT sector…which are trying to support various [civil society] organizations</a:t>
            </a:r>
            <a:r>
              <a:rPr lang="en-US" sz="1200" i="1" dirty="0" smtClean="0">
                <a:solidFill>
                  <a:srgbClr val="231F20"/>
                </a:solidFill>
                <a:latin typeface="GHEA Grapalat" pitchFamily="50" charset="0"/>
                <a:cs typeface="Arial"/>
              </a:rPr>
              <a:t>”.</a:t>
            </a:r>
          </a:p>
          <a:p>
            <a:pPr marL="12700" marR="5080">
              <a:lnSpc>
                <a:spcPct val="123000"/>
              </a:lnSpc>
              <a:spcBef>
                <a:spcPts val="100"/>
              </a:spcBef>
            </a:pPr>
            <a:endParaRPr lang="en-US" sz="1200" i="1" dirty="0">
              <a:solidFill>
                <a:srgbClr val="231F20"/>
              </a:solidFill>
              <a:latin typeface="GHEA Grapalat" pitchFamily="50" charset="0"/>
              <a:cs typeface="Arial"/>
            </a:endParaRPr>
          </a:p>
          <a:p>
            <a:pPr marL="12700" marR="5080">
              <a:lnSpc>
                <a:spcPct val="123000"/>
              </a:lnSpc>
              <a:spcBef>
                <a:spcPts val="100"/>
              </a:spcBef>
            </a:pPr>
            <a:r>
              <a:rPr sz="1200" dirty="0" smtClean="0">
                <a:solidFill>
                  <a:srgbClr val="231F20"/>
                </a:solidFill>
                <a:latin typeface="GHEA Grapalat" pitchFamily="50" charset="0"/>
                <a:cs typeface="Arial"/>
              </a:rPr>
              <a:t>(</a:t>
            </a:r>
            <a:r>
              <a:rPr lang="en-US" sz="1200" dirty="0">
                <a:solidFill>
                  <a:srgbClr val="231F20"/>
                </a:solidFill>
                <a:latin typeface="GHEA Grapalat" pitchFamily="50" charset="0"/>
                <a:cs typeface="Times New Roman"/>
              </a:rPr>
              <a:t>Participant of a FG</a:t>
            </a:r>
            <a:r>
              <a:rPr lang="en-US" sz="1200" dirty="0" smtClean="0">
                <a:solidFill>
                  <a:srgbClr val="231F20"/>
                </a:solidFill>
                <a:latin typeface="GHEA Grapalat" pitchFamily="50" charset="0"/>
                <a:cs typeface="Arial"/>
              </a:rPr>
              <a:t> with NGOs that have social entrepreneurships.</a:t>
            </a:r>
            <a:r>
              <a:rPr sz="1200" dirty="0" smtClean="0">
                <a:solidFill>
                  <a:srgbClr val="231F20"/>
                </a:solidFill>
                <a:latin typeface="GHEA Grapalat" pitchFamily="50" charset="0"/>
                <a:cs typeface="Arial"/>
              </a:rPr>
              <a:t>)</a:t>
            </a:r>
            <a:endParaRPr sz="1200" dirty="0">
              <a:latin typeface="GHEA Grapalat" pitchFamily="50" charset="0"/>
              <a:cs typeface="Arial"/>
            </a:endParaRPr>
          </a:p>
        </p:txBody>
      </p:sp>
      <p:sp>
        <p:nvSpPr>
          <p:cNvPr id="4" name="object 4"/>
          <p:cNvSpPr txBox="1"/>
          <p:nvPr/>
        </p:nvSpPr>
        <p:spPr>
          <a:xfrm>
            <a:off x="5648224" y="2927036"/>
            <a:ext cx="4638776" cy="3065070"/>
          </a:xfrm>
          <a:prstGeom prst="rect">
            <a:avLst/>
          </a:prstGeom>
        </p:spPr>
        <p:txBody>
          <a:bodyPr vert="horz" wrap="square" lIns="0" tIns="12700" rIns="0" bIns="0" rtlCol="0">
            <a:spAutoFit/>
          </a:bodyPr>
          <a:lstStyle/>
          <a:p>
            <a:pPr marL="12700" marR="123825">
              <a:lnSpc>
                <a:spcPct val="123000"/>
              </a:lnSpc>
              <a:spcBef>
                <a:spcPts val="100"/>
              </a:spcBef>
            </a:pPr>
            <a:r>
              <a:rPr lang="en-US" sz="1200" i="1" dirty="0" smtClean="0">
                <a:solidFill>
                  <a:srgbClr val="231F20"/>
                </a:solidFill>
                <a:latin typeface="GHEA Grapalat" pitchFamily="50" charset="0"/>
                <a:cs typeface="Arial"/>
              </a:rPr>
              <a:t>“…Starting </a:t>
            </a:r>
            <a:r>
              <a:rPr lang="en-US" sz="1200" i="1" dirty="0">
                <a:solidFill>
                  <a:srgbClr val="231F20"/>
                </a:solidFill>
                <a:latin typeface="GHEA Grapalat" pitchFamily="50" charset="0"/>
                <a:cs typeface="Arial"/>
              </a:rPr>
              <a:t>from professional support and ending with provision of financial support in the frames of their social responsibility, any kind of assistance is acceptable and welcomed</a:t>
            </a:r>
            <a:r>
              <a:rPr lang="en-US" sz="1200" i="1" dirty="0" smtClean="0">
                <a:solidFill>
                  <a:srgbClr val="231F20"/>
                </a:solidFill>
                <a:latin typeface="GHEA Grapalat" pitchFamily="50" charset="0"/>
                <a:cs typeface="Arial"/>
              </a:rPr>
              <a:t>…”.</a:t>
            </a:r>
          </a:p>
          <a:p>
            <a:pPr marL="12700" marR="123825">
              <a:lnSpc>
                <a:spcPct val="123000"/>
              </a:lnSpc>
              <a:spcBef>
                <a:spcPts val="100"/>
              </a:spcBef>
            </a:pPr>
            <a:endParaRPr lang="en-US" sz="1200" i="1" dirty="0">
              <a:solidFill>
                <a:srgbClr val="231F20"/>
              </a:solidFill>
              <a:latin typeface="GHEA Grapalat" pitchFamily="50" charset="0"/>
              <a:cs typeface="Arial"/>
            </a:endParaRPr>
          </a:p>
          <a:p>
            <a:pPr marL="12700" marR="123825">
              <a:lnSpc>
                <a:spcPct val="123000"/>
              </a:lnSpc>
              <a:spcBef>
                <a:spcPts val="100"/>
              </a:spcBef>
            </a:pPr>
            <a:r>
              <a:rPr sz="1200" dirty="0" smtClean="0">
                <a:solidFill>
                  <a:srgbClr val="231F20"/>
                </a:solidFill>
                <a:latin typeface="GHEA Grapalat" pitchFamily="50" charset="0"/>
                <a:cs typeface="Arial"/>
              </a:rPr>
              <a:t>(</a:t>
            </a:r>
            <a:r>
              <a:rPr lang="en-US" sz="1200" dirty="0">
                <a:solidFill>
                  <a:srgbClr val="231F20"/>
                </a:solidFill>
                <a:latin typeface="GHEA Grapalat" pitchFamily="50" charset="0"/>
                <a:cs typeface="Times New Roman"/>
              </a:rPr>
              <a:t>Participant of a FG</a:t>
            </a:r>
            <a:r>
              <a:rPr lang="en-US" sz="1200" dirty="0" smtClean="0">
                <a:solidFill>
                  <a:srgbClr val="231F20"/>
                </a:solidFill>
                <a:latin typeface="GHEA Grapalat" pitchFamily="50" charset="0"/>
                <a:cs typeface="Arial"/>
              </a:rPr>
              <a:t> with NGOs that have self-funded initiatives.</a:t>
            </a:r>
            <a:r>
              <a:rPr sz="1200" dirty="0" smtClean="0">
                <a:solidFill>
                  <a:srgbClr val="231F20"/>
                </a:solidFill>
                <a:latin typeface="GHEA Grapalat" pitchFamily="50" charset="0"/>
                <a:cs typeface="Arial"/>
              </a:rPr>
              <a:t>)</a:t>
            </a:r>
            <a:r>
              <a:rPr lang="en-US" sz="1200" dirty="0" smtClean="0">
                <a:solidFill>
                  <a:srgbClr val="231F20"/>
                </a:solidFill>
                <a:latin typeface="GHEA Grapalat" pitchFamily="50" charset="0"/>
                <a:cs typeface="Arial"/>
              </a:rPr>
              <a:t> </a:t>
            </a:r>
            <a:endParaRPr sz="1200" dirty="0">
              <a:latin typeface="GHEA Grapalat" pitchFamily="50" charset="0"/>
              <a:cs typeface="Arial"/>
            </a:endParaRPr>
          </a:p>
          <a:p>
            <a:pPr>
              <a:lnSpc>
                <a:spcPct val="100000"/>
              </a:lnSpc>
            </a:pPr>
            <a:endParaRPr sz="1600" dirty="0">
              <a:latin typeface="GHEA Grapalat" pitchFamily="50" charset="0"/>
              <a:cs typeface="Arial"/>
            </a:endParaRPr>
          </a:p>
          <a:p>
            <a:pPr marL="12700" marR="5080">
              <a:lnSpc>
                <a:spcPct val="123000"/>
              </a:lnSpc>
              <a:spcBef>
                <a:spcPts val="1080"/>
              </a:spcBef>
            </a:pPr>
            <a:r>
              <a:rPr lang="en-US" sz="1200" i="1" dirty="0" smtClean="0">
                <a:solidFill>
                  <a:srgbClr val="231F20"/>
                </a:solidFill>
                <a:latin typeface="GHEA Grapalat" pitchFamily="50" charset="0"/>
                <a:cs typeface="Arial"/>
              </a:rPr>
              <a:t>“…There </a:t>
            </a:r>
            <a:r>
              <a:rPr lang="en-US" sz="1200" i="1" dirty="0">
                <a:solidFill>
                  <a:srgbClr val="231F20"/>
                </a:solidFill>
                <a:latin typeface="GHEA Grapalat" pitchFamily="50" charset="0"/>
                <a:cs typeface="Arial"/>
              </a:rPr>
              <a:t>are some business companies that consistently assist in any issue – be that financing the expansion of the library, or support in terms of gifts and encouragement prizes… It is positive that there are people who are not pursuing other interests besides advertising themselves and are willing to…demonstrate support</a:t>
            </a:r>
            <a:r>
              <a:rPr lang="en-US" sz="1200" i="1" dirty="0" smtClean="0">
                <a:solidFill>
                  <a:srgbClr val="231F20"/>
                </a:solidFill>
                <a:latin typeface="GHEA Grapalat" pitchFamily="50" charset="0"/>
                <a:cs typeface="Arial"/>
              </a:rPr>
              <a:t>”.</a:t>
            </a:r>
          </a:p>
          <a:p>
            <a:pPr marL="12700" marR="5080">
              <a:lnSpc>
                <a:spcPct val="123000"/>
              </a:lnSpc>
              <a:spcBef>
                <a:spcPts val="1080"/>
              </a:spcBef>
            </a:pPr>
            <a:r>
              <a:rPr sz="1200" dirty="0" smtClean="0">
                <a:solidFill>
                  <a:srgbClr val="231F20"/>
                </a:solidFill>
                <a:latin typeface="GHEA Grapalat" pitchFamily="50" charset="0"/>
                <a:cs typeface="Arial"/>
              </a:rPr>
              <a:t>(</a:t>
            </a:r>
            <a:r>
              <a:rPr lang="en-US" sz="1200" dirty="0">
                <a:solidFill>
                  <a:srgbClr val="231F20"/>
                </a:solidFill>
                <a:latin typeface="GHEA Grapalat" pitchFamily="50" charset="0"/>
                <a:cs typeface="Times New Roman"/>
              </a:rPr>
              <a:t>Participant of a FG</a:t>
            </a:r>
            <a:r>
              <a:rPr lang="en-US" sz="1200" dirty="0" smtClean="0">
                <a:solidFill>
                  <a:srgbClr val="231F20"/>
                </a:solidFill>
                <a:latin typeface="GHEA Grapalat" pitchFamily="50" charset="0"/>
                <a:cs typeface="Arial"/>
              </a:rPr>
              <a:t> with civic initiatives.</a:t>
            </a:r>
            <a:r>
              <a:rPr sz="1200" dirty="0" smtClean="0">
                <a:solidFill>
                  <a:srgbClr val="231F20"/>
                </a:solidFill>
                <a:latin typeface="GHEA Grapalat" pitchFamily="50" charset="0"/>
                <a:cs typeface="Arial"/>
              </a:rPr>
              <a:t>)</a:t>
            </a:r>
            <a:endParaRPr sz="1200" dirty="0">
              <a:latin typeface="GHEA Grapalat" pitchFamily="50" charset="0"/>
              <a:cs typeface="Arial"/>
            </a:endParaRPr>
          </a:p>
        </p:txBody>
      </p:sp>
      <p:sp>
        <p:nvSpPr>
          <p:cNvPr id="5" name="object 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6" name="object 6"/>
          <p:cNvSpPr txBox="1"/>
          <p:nvPr/>
        </p:nvSpPr>
        <p:spPr>
          <a:xfrm>
            <a:off x="11702255" y="114427"/>
            <a:ext cx="26162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17</a:t>
            </a:r>
            <a:endParaRPr sz="1800" dirty="0">
              <a:latin typeface="GHEA Grapalat" pitchFamily="50" charset="0"/>
              <a:cs typeface="Times New Roman"/>
            </a:endParaRPr>
          </a:p>
        </p:txBody>
      </p:sp>
      <p:sp>
        <p:nvSpPr>
          <p:cNvPr id="7" name="object 7"/>
          <p:cNvSpPr/>
          <p:nvPr/>
        </p:nvSpPr>
        <p:spPr>
          <a:xfrm>
            <a:off x="1278004" y="2606208"/>
            <a:ext cx="3674997" cy="3538220"/>
          </a:xfrm>
          <a:custGeom>
            <a:avLst/>
            <a:gdLst/>
            <a:ahLst/>
            <a:cxnLst/>
            <a:rect l="l" t="t" r="r" b="b"/>
            <a:pathLst>
              <a:path w="3702685" h="3538220">
                <a:moveTo>
                  <a:pt x="3527621" y="0"/>
                </a:moveTo>
                <a:lnTo>
                  <a:pt x="174880" y="0"/>
                </a:lnTo>
                <a:lnTo>
                  <a:pt x="128528" y="6274"/>
                </a:lnTo>
                <a:lnTo>
                  <a:pt x="86792" y="23965"/>
                </a:lnTo>
                <a:lnTo>
                  <a:pt x="51370" y="51372"/>
                </a:lnTo>
                <a:lnTo>
                  <a:pt x="23964" y="86794"/>
                </a:lnTo>
                <a:lnTo>
                  <a:pt x="6274" y="128532"/>
                </a:lnTo>
                <a:lnTo>
                  <a:pt x="0" y="174884"/>
                </a:lnTo>
                <a:lnTo>
                  <a:pt x="0" y="3362810"/>
                </a:lnTo>
                <a:lnTo>
                  <a:pt x="6274" y="3409162"/>
                </a:lnTo>
                <a:lnTo>
                  <a:pt x="23964" y="3450899"/>
                </a:lnTo>
                <a:lnTo>
                  <a:pt x="51370" y="3486322"/>
                </a:lnTo>
                <a:lnTo>
                  <a:pt x="86792" y="3513729"/>
                </a:lnTo>
                <a:lnTo>
                  <a:pt x="128528" y="3531420"/>
                </a:lnTo>
                <a:lnTo>
                  <a:pt x="174880" y="3537695"/>
                </a:lnTo>
                <a:lnTo>
                  <a:pt x="3527621" y="3537695"/>
                </a:lnTo>
                <a:lnTo>
                  <a:pt x="3573973" y="3531420"/>
                </a:lnTo>
                <a:lnTo>
                  <a:pt x="3615710" y="3513729"/>
                </a:lnTo>
                <a:lnTo>
                  <a:pt x="3651131" y="3486322"/>
                </a:lnTo>
                <a:lnTo>
                  <a:pt x="3678538" y="3450899"/>
                </a:lnTo>
                <a:lnTo>
                  <a:pt x="3696228" y="3409162"/>
                </a:lnTo>
                <a:lnTo>
                  <a:pt x="3702503" y="3362810"/>
                </a:lnTo>
                <a:lnTo>
                  <a:pt x="3702503" y="174884"/>
                </a:lnTo>
                <a:lnTo>
                  <a:pt x="3696228" y="128532"/>
                </a:lnTo>
                <a:lnTo>
                  <a:pt x="3678538" y="86794"/>
                </a:lnTo>
                <a:lnTo>
                  <a:pt x="3651131" y="51372"/>
                </a:lnTo>
                <a:lnTo>
                  <a:pt x="3615710" y="23965"/>
                </a:lnTo>
                <a:lnTo>
                  <a:pt x="3573973" y="6274"/>
                </a:lnTo>
                <a:lnTo>
                  <a:pt x="3527621" y="0"/>
                </a:lnTo>
                <a:close/>
              </a:path>
            </a:pathLst>
          </a:custGeom>
          <a:solidFill>
            <a:srgbClr val="E6E7E8"/>
          </a:solidFill>
        </p:spPr>
        <p:txBody>
          <a:bodyPr wrap="square" lIns="0" tIns="0" rIns="0" bIns="0" rtlCol="0"/>
          <a:lstStyle/>
          <a:p>
            <a:endParaRPr/>
          </a:p>
        </p:txBody>
      </p:sp>
      <p:sp>
        <p:nvSpPr>
          <p:cNvPr id="8" name="object 8"/>
          <p:cNvSpPr/>
          <p:nvPr/>
        </p:nvSpPr>
        <p:spPr>
          <a:xfrm>
            <a:off x="1278004" y="2606208"/>
            <a:ext cx="3702685" cy="3538220"/>
          </a:xfrm>
          <a:custGeom>
            <a:avLst/>
            <a:gdLst/>
            <a:ahLst/>
            <a:cxnLst/>
            <a:rect l="l" t="t" r="r" b="b"/>
            <a:pathLst>
              <a:path w="3702685" h="3538220">
                <a:moveTo>
                  <a:pt x="174880" y="0"/>
                </a:moveTo>
                <a:lnTo>
                  <a:pt x="3527621" y="0"/>
                </a:lnTo>
                <a:lnTo>
                  <a:pt x="3573973" y="6274"/>
                </a:lnTo>
                <a:lnTo>
                  <a:pt x="3615710" y="23965"/>
                </a:lnTo>
                <a:lnTo>
                  <a:pt x="3651131" y="51372"/>
                </a:lnTo>
                <a:lnTo>
                  <a:pt x="3678538" y="86794"/>
                </a:lnTo>
                <a:lnTo>
                  <a:pt x="3696228" y="128532"/>
                </a:lnTo>
                <a:lnTo>
                  <a:pt x="3702503" y="174884"/>
                </a:lnTo>
                <a:lnTo>
                  <a:pt x="3702503" y="3362810"/>
                </a:lnTo>
                <a:lnTo>
                  <a:pt x="3696228" y="3409162"/>
                </a:lnTo>
                <a:lnTo>
                  <a:pt x="3678538" y="3450899"/>
                </a:lnTo>
                <a:lnTo>
                  <a:pt x="3651131" y="3486322"/>
                </a:lnTo>
                <a:lnTo>
                  <a:pt x="3615710" y="3513729"/>
                </a:lnTo>
                <a:lnTo>
                  <a:pt x="3573973" y="3531420"/>
                </a:lnTo>
                <a:lnTo>
                  <a:pt x="3527621" y="3537695"/>
                </a:lnTo>
                <a:lnTo>
                  <a:pt x="174880" y="3537695"/>
                </a:lnTo>
                <a:lnTo>
                  <a:pt x="128528" y="3531420"/>
                </a:lnTo>
                <a:lnTo>
                  <a:pt x="86792" y="3513729"/>
                </a:lnTo>
                <a:lnTo>
                  <a:pt x="51370" y="3486322"/>
                </a:lnTo>
                <a:lnTo>
                  <a:pt x="23964" y="3450899"/>
                </a:lnTo>
                <a:lnTo>
                  <a:pt x="6274" y="3409162"/>
                </a:lnTo>
                <a:lnTo>
                  <a:pt x="0" y="3362810"/>
                </a:lnTo>
                <a:lnTo>
                  <a:pt x="0" y="174884"/>
                </a:lnTo>
                <a:lnTo>
                  <a:pt x="6274" y="128532"/>
                </a:lnTo>
                <a:lnTo>
                  <a:pt x="23964" y="86794"/>
                </a:lnTo>
                <a:lnTo>
                  <a:pt x="51370" y="51372"/>
                </a:lnTo>
                <a:lnTo>
                  <a:pt x="86792" y="23965"/>
                </a:lnTo>
                <a:lnTo>
                  <a:pt x="128528" y="6274"/>
                </a:lnTo>
                <a:lnTo>
                  <a:pt x="174880" y="0"/>
                </a:lnTo>
                <a:close/>
              </a:path>
            </a:pathLst>
          </a:custGeom>
          <a:ln w="35999">
            <a:solidFill>
              <a:srgbClr val="00476D"/>
            </a:solidFill>
            <a:prstDash val="dash"/>
          </a:ln>
        </p:spPr>
        <p:txBody>
          <a:bodyPr wrap="square" lIns="0" tIns="0" rIns="0" bIns="0" rtlCol="0"/>
          <a:lstStyle/>
          <a:p>
            <a:endParaRPr/>
          </a:p>
        </p:txBody>
      </p:sp>
      <p:sp>
        <p:nvSpPr>
          <p:cNvPr id="9" name="object 9"/>
          <p:cNvSpPr/>
          <p:nvPr/>
        </p:nvSpPr>
        <p:spPr>
          <a:xfrm>
            <a:off x="888427" y="776706"/>
            <a:ext cx="3362960" cy="1929764"/>
          </a:xfrm>
          <a:custGeom>
            <a:avLst/>
            <a:gdLst/>
            <a:ahLst/>
            <a:cxnLst/>
            <a:rect l="l" t="t" r="r" b="b"/>
            <a:pathLst>
              <a:path w="3362960" h="1929764">
                <a:moveTo>
                  <a:pt x="2922365" y="0"/>
                </a:moveTo>
                <a:lnTo>
                  <a:pt x="440442" y="0"/>
                </a:lnTo>
                <a:lnTo>
                  <a:pt x="385207" y="2473"/>
                </a:lnTo>
                <a:lnTo>
                  <a:pt x="332015" y="9695"/>
                </a:lnTo>
                <a:lnTo>
                  <a:pt x="281281" y="21368"/>
                </a:lnTo>
                <a:lnTo>
                  <a:pt x="233417" y="37194"/>
                </a:lnTo>
                <a:lnTo>
                  <a:pt x="188837" y="56875"/>
                </a:lnTo>
                <a:lnTo>
                  <a:pt x="147953" y="80113"/>
                </a:lnTo>
                <a:lnTo>
                  <a:pt x="111180" y="106611"/>
                </a:lnTo>
                <a:lnTo>
                  <a:pt x="78930" y="136071"/>
                </a:lnTo>
                <a:lnTo>
                  <a:pt x="51617" y="168195"/>
                </a:lnTo>
                <a:lnTo>
                  <a:pt x="29654" y="202684"/>
                </a:lnTo>
                <a:lnTo>
                  <a:pt x="13455" y="239242"/>
                </a:lnTo>
                <a:lnTo>
                  <a:pt x="3432" y="277571"/>
                </a:lnTo>
                <a:lnTo>
                  <a:pt x="0" y="317373"/>
                </a:lnTo>
                <a:lnTo>
                  <a:pt x="0" y="1269493"/>
                </a:lnTo>
                <a:lnTo>
                  <a:pt x="3432" y="1309294"/>
                </a:lnTo>
                <a:lnTo>
                  <a:pt x="13455" y="1347623"/>
                </a:lnTo>
                <a:lnTo>
                  <a:pt x="29654" y="1384181"/>
                </a:lnTo>
                <a:lnTo>
                  <a:pt x="51617" y="1418671"/>
                </a:lnTo>
                <a:lnTo>
                  <a:pt x="78930" y="1450794"/>
                </a:lnTo>
                <a:lnTo>
                  <a:pt x="111180" y="1480254"/>
                </a:lnTo>
                <a:lnTo>
                  <a:pt x="147953" y="1506752"/>
                </a:lnTo>
                <a:lnTo>
                  <a:pt x="188837" y="1529990"/>
                </a:lnTo>
                <a:lnTo>
                  <a:pt x="233417" y="1549671"/>
                </a:lnTo>
                <a:lnTo>
                  <a:pt x="281281" y="1565497"/>
                </a:lnTo>
                <a:lnTo>
                  <a:pt x="332015" y="1577170"/>
                </a:lnTo>
                <a:lnTo>
                  <a:pt x="385207" y="1584392"/>
                </a:lnTo>
                <a:lnTo>
                  <a:pt x="440442" y="1586866"/>
                </a:lnTo>
                <a:lnTo>
                  <a:pt x="1933614" y="1586866"/>
                </a:lnTo>
                <a:lnTo>
                  <a:pt x="1797728" y="1929766"/>
                </a:lnTo>
                <a:lnTo>
                  <a:pt x="2690247" y="1586866"/>
                </a:lnTo>
                <a:lnTo>
                  <a:pt x="2922365" y="1586866"/>
                </a:lnTo>
                <a:lnTo>
                  <a:pt x="2977600" y="1584392"/>
                </a:lnTo>
                <a:lnTo>
                  <a:pt x="3030791" y="1577170"/>
                </a:lnTo>
                <a:lnTo>
                  <a:pt x="3081525" y="1565497"/>
                </a:lnTo>
                <a:lnTo>
                  <a:pt x="3129389" y="1549671"/>
                </a:lnTo>
                <a:lnTo>
                  <a:pt x="3173970" y="1529990"/>
                </a:lnTo>
                <a:lnTo>
                  <a:pt x="3214853" y="1506752"/>
                </a:lnTo>
                <a:lnTo>
                  <a:pt x="3251626" y="1480254"/>
                </a:lnTo>
                <a:lnTo>
                  <a:pt x="3283876" y="1450794"/>
                </a:lnTo>
                <a:lnTo>
                  <a:pt x="3311188" y="1418671"/>
                </a:lnTo>
                <a:lnTo>
                  <a:pt x="3333151" y="1384181"/>
                </a:lnTo>
                <a:lnTo>
                  <a:pt x="3349350" y="1347623"/>
                </a:lnTo>
                <a:lnTo>
                  <a:pt x="3359373" y="1309294"/>
                </a:lnTo>
                <a:lnTo>
                  <a:pt x="3362806" y="1269493"/>
                </a:lnTo>
                <a:lnTo>
                  <a:pt x="3362806" y="317373"/>
                </a:lnTo>
                <a:lnTo>
                  <a:pt x="3359373" y="277571"/>
                </a:lnTo>
                <a:lnTo>
                  <a:pt x="3349350" y="239242"/>
                </a:lnTo>
                <a:lnTo>
                  <a:pt x="3333151" y="202684"/>
                </a:lnTo>
                <a:lnTo>
                  <a:pt x="3311188" y="168195"/>
                </a:lnTo>
                <a:lnTo>
                  <a:pt x="3283876" y="136071"/>
                </a:lnTo>
                <a:lnTo>
                  <a:pt x="3251626" y="106611"/>
                </a:lnTo>
                <a:lnTo>
                  <a:pt x="3214853" y="80113"/>
                </a:lnTo>
                <a:lnTo>
                  <a:pt x="3173970" y="56875"/>
                </a:lnTo>
                <a:lnTo>
                  <a:pt x="3129389" y="37194"/>
                </a:lnTo>
                <a:lnTo>
                  <a:pt x="3081525" y="21368"/>
                </a:lnTo>
                <a:lnTo>
                  <a:pt x="3030791" y="9695"/>
                </a:lnTo>
                <a:lnTo>
                  <a:pt x="2977600" y="2473"/>
                </a:lnTo>
                <a:lnTo>
                  <a:pt x="2922365" y="0"/>
                </a:lnTo>
                <a:close/>
              </a:path>
            </a:pathLst>
          </a:custGeom>
          <a:solidFill>
            <a:srgbClr val="56C5D0"/>
          </a:solidFill>
        </p:spPr>
        <p:txBody>
          <a:bodyPr wrap="square" lIns="0" tIns="0" rIns="0" bIns="0" rtlCol="0"/>
          <a:lstStyle/>
          <a:p>
            <a:endParaRPr/>
          </a:p>
        </p:txBody>
      </p:sp>
      <p:sp>
        <p:nvSpPr>
          <p:cNvPr id="10" name="object 10"/>
          <p:cNvSpPr/>
          <p:nvPr/>
        </p:nvSpPr>
        <p:spPr>
          <a:xfrm>
            <a:off x="1" y="3"/>
            <a:ext cx="1236980" cy="1059180"/>
          </a:xfrm>
          <a:custGeom>
            <a:avLst/>
            <a:gdLst/>
            <a:ahLst/>
            <a:cxnLst/>
            <a:rect l="l" t="t" r="r" b="b"/>
            <a:pathLst>
              <a:path w="1236980" h="1059180">
                <a:moveTo>
                  <a:pt x="89010" y="0"/>
                </a:moveTo>
                <a:lnTo>
                  <a:pt x="247345" y="248954"/>
                </a:lnTo>
                <a:lnTo>
                  <a:pt x="161978" y="248954"/>
                </a:lnTo>
                <a:lnTo>
                  <a:pt x="118926" y="254741"/>
                </a:lnTo>
                <a:lnTo>
                  <a:pt x="80235" y="271074"/>
                </a:lnTo>
                <a:lnTo>
                  <a:pt x="47451" y="296405"/>
                </a:lnTo>
                <a:lnTo>
                  <a:pt x="22120" y="329189"/>
                </a:lnTo>
                <a:lnTo>
                  <a:pt x="5787" y="367880"/>
                </a:lnTo>
                <a:lnTo>
                  <a:pt x="0" y="410932"/>
                </a:lnTo>
                <a:lnTo>
                  <a:pt x="0" y="896875"/>
                </a:lnTo>
                <a:lnTo>
                  <a:pt x="5787" y="939927"/>
                </a:lnTo>
                <a:lnTo>
                  <a:pt x="22120" y="978618"/>
                </a:lnTo>
                <a:lnTo>
                  <a:pt x="47451" y="1011402"/>
                </a:lnTo>
                <a:lnTo>
                  <a:pt x="80235" y="1036733"/>
                </a:lnTo>
                <a:lnTo>
                  <a:pt x="118926" y="1053065"/>
                </a:lnTo>
                <a:lnTo>
                  <a:pt x="161978" y="1058853"/>
                </a:lnTo>
                <a:lnTo>
                  <a:pt x="1074747" y="1058853"/>
                </a:lnTo>
                <a:lnTo>
                  <a:pt x="1117800" y="1053065"/>
                </a:lnTo>
                <a:lnTo>
                  <a:pt x="1156491" y="1036733"/>
                </a:lnTo>
                <a:lnTo>
                  <a:pt x="1189276" y="1011402"/>
                </a:lnTo>
                <a:lnTo>
                  <a:pt x="1214608" y="978618"/>
                </a:lnTo>
                <a:lnTo>
                  <a:pt x="1230941" y="939927"/>
                </a:lnTo>
                <a:lnTo>
                  <a:pt x="1236729" y="896875"/>
                </a:lnTo>
                <a:lnTo>
                  <a:pt x="1236729" y="410932"/>
                </a:lnTo>
                <a:lnTo>
                  <a:pt x="1230941" y="367880"/>
                </a:lnTo>
                <a:lnTo>
                  <a:pt x="1214608" y="329189"/>
                </a:lnTo>
                <a:lnTo>
                  <a:pt x="1189276" y="296405"/>
                </a:lnTo>
                <a:lnTo>
                  <a:pt x="1156491" y="271074"/>
                </a:lnTo>
                <a:lnTo>
                  <a:pt x="1117800" y="254741"/>
                </a:lnTo>
                <a:lnTo>
                  <a:pt x="1074747" y="248954"/>
                </a:lnTo>
                <a:lnTo>
                  <a:pt x="525611" y="248954"/>
                </a:lnTo>
                <a:lnTo>
                  <a:pt x="89010" y="0"/>
                </a:lnTo>
                <a:close/>
              </a:path>
            </a:pathLst>
          </a:custGeom>
          <a:solidFill>
            <a:srgbClr val="FFCB04"/>
          </a:solidFill>
        </p:spPr>
        <p:txBody>
          <a:bodyPr wrap="square" lIns="0" tIns="0" rIns="0" bIns="0" rtlCol="0"/>
          <a:lstStyle/>
          <a:p>
            <a:endParaRPr/>
          </a:p>
        </p:txBody>
      </p:sp>
      <p:sp>
        <p:nvSpPr>
          <p:cNvPr id="11" name="object 11"/>
          <p:cNvSpPr txBox="1">
            <a:spLocks noGrp="1"/>
          </p:cNvSpPr>
          <p:nvPr>
            <p:ph type="title"/>
          </p:nvPr>
        </p:nvSpPr>
        <p:spPr>
          <a:xfrm>
            <a:off x="1023047" y="1059183"/>
            <a:ext cx="3093720" cy="1026563"/>
          </a:xfrm>
          <a:prstGeom prst="rect">
            <a:avLst/>
          </a:prstGeom>
        </p:spPr>
        <p:txBody>
          <a:bodyPr vert="horz" wrap="square" lIns="0" tIns="12700" rIns="0" bIns="0" rtlCol="0">
            <a:spAutoFit/>
          </a:bodyPr>
          <a:lstStyle/>
          <a:p>
            <a:pPr marL="12065" marR="5080" algn="ctr">
              <a:lnSpc>
                <a:spcPct val="121700"/>
              </a:lnSpc>
              <a:spcBef>
                <a:spcPts val="100"/>
              </a:spcBef>
            </a:pPr>
            <a:r>
              <a:rPr lang="en-US" sz="1800" dirty="0" smtClean="0">
                <a:latin typeface="GHEA Grapalat" pitchFamily="50" charset="0"/>
              </a:rPr>
              <a:t>CSO-BUSINESS COOPERATION</a:t>
            </a:r>
            <a:br>
              <a:rPr lang="en-US" sz="1800" dirty="0" smtClean="0">
                <a:latin typeface="GHEA Grapalat" pitchFamily="50" charset="0"/>
              </a:rPr>
            </a:br>
            <a:r>
              <a:rPr lang="en-US" sz="1800" dirty="0" smtClean="0">
                <a:solidFill>
                  <a:srgbClr val="FFFFFF"/>
                </a:solidFill>
                <a:latin typeface="GHEA Grapalat" pitchFamily="50" charset="0"/>
              </a:rPr>
              <a:t>IS POSSIBLE</a:t>
            </a:r>
            <a:endParaRPr sz="1800" dirty="0">
              <a:latin typeface="GHEA Grapalat" pitchFamily="50" charset="0"/>
            </a:endParaRPr>
          </a:p>
        </p:txBody>
      </p:sp>
      <p:sp>
        <p:nvSpPr>
          <p:cNvPr id="12" name="object 12"/>
          <p:cNvSpPr/>
          <p:nvPr/>
        </p:nvSpPr>
        <p:spPr>
          <a:xfrm>
            <a:off x="426740" y="649281"/>
            <a:ext cx="95248" cy="9524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70740" y="649281"/>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14740" y="649281"/>
            <a:ext cx="95248" cy="9524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1141407" y="5245041"/>
            <a:ext cx="95248" cy="95248"/>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1429405" y="5245041"/>
            <a:ext cx="95248" cy="95248"/>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11285405" y="5245041"/>
            <a:ext cx="95251" cy="95248"/>
          </a:xfrm>
          <a:prstGeom prst="rect">
            <a:avLst/>
          </a:prstGeom>
          <a:blipFill>
            <a:blip r:embed="rId3" cstate="print"/>
            <a:stretch>
              <a:fillRect/>
            </a:stretch>
          </a:blipFill>
        </p:spPr>
        <p:txBody>
          <a:bodyPr wrap="square" lIns="0" tIns="0" rIns="0" bIns="0" rtlCol="0"/>
          <a:lstStyle/>
          <a:p>
            <a:endParaRPr/>
          </a:p>
        </p:txBody>
      </p:sp>
      <p:sp>
        <p:nvSpPr>
          <p:cNvPr id="18" name="object 18"/>
          <p:cNvSpPr txBox="1"/>
          <p:nvPr/>
        </p:nvSpPr>
        <p:spPr>
          <a:xfrm>
            <a:off x="1376746" y="2971800"/>
            <a:ext cx="3505200" cy="2738378"/>
          </a:xfrm>
          <a:prstGeom prst="rect">
            <a:avLst/>
          </a:prstGeom>
        </p:spPr>
        <p:txBody>
          <a:bodyPr vert="horz" wrap="square" lIns="0" tIns="12700" rIns="0" bIns="0" rtlCol="0">
            <a:spAutoFit/>
          </a:bodyPr>
          <a:lstStyle/>
          <a:p>
            <a:pPr marL="217804" marR="5080" indent="-205740">
              <a:lnSpc>
                <a:spcPct val="123000"/>
              </a:lnSpc>
              <a:spcBef>
                <a:spcPts val="100"/>
              </a:spcBef>
              <a:buSzPct val="85714"/>
              <a:buChar char="•"/>
              <a:tabLst>
                <a:tab pos="218440" algn="l"/>
              </a:tabLst>
            </a:pPr>
            <a:r>
              <a:rPr lang="en-US" sz="1600" dirty="0" smtClean="0">
                <a:solidFill>
                  <a:srgbClr val="231F20"/>
                </a:solidFill>
                <a:latin typeface="GHEA Grapalat" pitchFamily="50" charset="0"/>
                <a:cs typeface="Arial"/>
              </a:rPr>
              <a:t>The majority of participants that find CSO-business cooperation possible imagine that cooperation in the format of businesses funding CSOs, for example in the form of implementing corporate social responsibility (CSR) projects, becoming donors, or simply financing of an event. </a:t>
            </a:r>
            <a:r>
              <a:rPr sz="1600" dirty="0" smtClean="0">
                <a:solidFill>
                  <a:srgbClr val="231F20"/>
                </a:solidFill>
                <a:latin typeface="GHEA Grapalat" pitchFamily="50" charset="0"/>
                <a:cs typeface="Arial"/>
              </a:rPr>
              <a:t> </a:t>
            </a:r>
            <a:endParaRPr sz="1600" dirty="0">
              <a:latin typeface="GHEA Grapalat" pitchFamily="50" charset="0"/>
              <a:cs typeface="Arial"/>
            </a:endParaRPr>
          </a:p>
        </p:txBody>
      </p:sp>
      <p:sp>
        <p:nvSpPr>
          <p:cNvPr id="19" name="object 19"/>
          <p:cNvSpPr/>
          <p:nvPr/>
        </p:nvSpPr>
        <p:spPr>
          <a:xfrm>
            <a:off x="5660928" y="1183402"/>
            <a:ext cx="4591051" cy="0"/>
          </a:xfrm>
          <a:custGeom>
            <a:avLst/>
            <a:gdLst/>
            <a:ahLst/>
            <a:cxnLst/>
            <a:rect l="l" t="t" r="r" b="b"/>
            <a:pathLst>
              <a:path w="4591050">
                <a:moveTo>
                  <a:pt x="0" y="0"/>
                </a:moveTo>
                <a:lnTo>
                  <a:pt x="4591053" y="0"/>
                </a:lnTo>
              </a:path>
            </a:pathLst>
          </a:custGeom>
          <a:ln w="7199">
            <a:solidFill>
              <a:srgbClr val="BBBDC0"/>
            </a:solidFill>
          </a:ln>
        </p:spPr>
        <p:txBody>
          <a:bodyPr wrap="square" lIns="0" tIns="0" rIns="0" bIns="0" rtlCol="0"/>
          <a:lstStyle/>
          <a:p>
            <a:endParaRPr/>
          </a:p>
        </p:txBody>
      </p:sp>
      <p:sp>
        <p:nvSpPr>
          <p:cNvPr id="20" name="object 20"/>
          <p:cNvSpPr/>
          <p:nvPr/>
        </p:nvSpPr>
        <p:spPr>
          <a:xfrm>
            <a:off x="5663991" y="6277254"/>
            <a:ext cx="4594860" cy="0"/>
          </a:xfrm>
          <a:custGeom>
            <a:avLst/>
            <a:gdLst/>
            <a:ahLst/>
            <a:cxnLst/>
            <a:rect l="l" t="t" r="r" b="b"/>
            <a:pathLst>
              <a:path w="4594859">
                <a:moveTo>
                  <a:pt x="0" y="0"/>
                </a:moveTo>
                <a:lnTo>
                  <a:pt x="4594345" y="0"/>
                </a:lnTo>
              </a:path>
            </a:pathLst>
          </a:custGeom>
          <a:ln w="7199">
            <a:solidFill>
              <a:srgbClr val="BBBDC0"/>
            </a:solidFill>
          </a:ln>
        </p:spPr>
        <p:txBody>
          <a:bodyPr wrap="square" lIns="0" tIns="0" rIns="0" bIns="0" rtlCol="0"/>
          <a:lstStyle/>
          <a:p>
            <a:endParaRPr/>
          </a:p>
        </p:txBody>
      </p:sp>
      <p:sp>
        <p:nvSpPr>
          <p:cNvPr id="24" name="object 2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5" name="object 26"/>
          <p:cNvSpPr/>
          <p:nvPr/>
        </p:nvSpPr>
        <p:spPr>
          <a:xfrm>
            <a:off x="1416001" y="3092401"/>
            <a:ext cx="107999" cy="107999"/>
          </a:xfrm>
          <a:prstGeom prst="rect">
            <a:avLst/>
          </a:prstGeom>
          <a:solidFill>
            <a:schemeClr val="tx2"/>
          </a:solidFill>
        </p:spPr>
        <p:txBody>
          <a:bodyPr wrap="square" lIns="0" tIns="0" rIns="0" bIns="0" rtlCol="0"/>
          <a:lstStyle/>
          <a:p>
            <a:endParaRPr/>
          </a:p>
        </p:txBody>
      </p:sp>
      <p:pic>
        <p:nvPicPr>
          <p:cNvPr id="26" name="Picture 25" descr="55.png"/>
          <p:cNvPicPr>
            <a:picLocks noChangeAspect="1"/>
          </p:cNvPicPr>
          <p:nvPr/>
        </p:nvPicPr>
        <p:blipFill>
          <a:blip r:embed="rId4" cstate="print"/>
          <a:stretch>
            <a:fillRect/>
          </a:stretch>
        </p:blipFill>
        <p:spPr>
          <a:xfrm>
            <a:off x="5029200" y="914400"/>
            <a:ext cx="556566" cy="381000"/>
          </a:xfrm>
          <a:prstGeom prst="rect">
            <a:avLst/>
          </a:prstGeom>
        </p:spPr>
      </p:pic>
      <p:pic>
        <p:nvPicPr>
          <p:cNvPr id="27" name="Picture 26" descr="55.png"/>
          <p:cNvPicPr>
            <a:picLocks noChangeAspect="1"/>
          </p:cNvPicPr>
          <p:nvPr/>
        </p:nvPicPr>
        <p:blipFill>
          <a:blip r:embed="rId4" cstate="print"/>
          <a:stretch>
            <a:fillRect/>
          </a:stretch>
        </p:blipFill>
        <p:spPr>
          <a:xfrm flipH="1" flipV="1">
            <a:off x="10287000" y="6096000"/>
            <a:ext cx="556566" cy="381000"/>
          </a:xfrm>
          <a:prstGeom prst="rect">
            <a:avLst/>
          </a:prstGeom>
        </p:spPr>
      </p:pic>
    </p:spTree>
    <p:extLst>
      <p:ext uri="{BB962C8B-B14F-4D97-AF65-F5344CB8AC3E}">
        <p14:creationId xmlns:p14="http://schemas.microsoft.com/office/powerpoint/2010/main" val="305334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23616" y="2177287"/>
            <a:ext cx="1568451" cy="4672965"/>
          </a:xfrm>
          <a:custGeom>
            <a:avLst/>
            <a:gdLst/>
            <a:ahLst/>
            <a:cxnLst/>
            <a:rect l="l" t="t" r="r" b="b"/>
            <a:pathLst>
              <a:path w="1568450" h="4672965">
                <a:moveTo>
                  <a:pt x="1568380" y="0"/>
                </a:moveTo>
                <a:lnTo>
                  <a:pt x="1480038" y="9050"/>
                </a:lnTo>
                <a:lnTo>
                  <a:pt x="1368830" y="39847"/>
                </a:lnTo>
                <a:lnTo>
                  <a:pt x="1327022" y="56478"/>
                </a:lnTo>
                <a:lnTo>
                  <a:pt x="1244024" y="24128"/>
                </a:lnTo>
                <a:lnTo>
                  <a:pt x="1151573" y="36155"/>
                </a:lnTo>
                <a:lnTo>
                  <a:pt x="1076457" y="64182"/>
                </a:lnTo>
                <a:lnTo>
                  <a:pt x="1045465" y="79830"/>
                </a:lnTo>
                <a:lnTo>
                  <a:pt x="957181" y="86745"/>
                </a:lnTo>
                <a:lnTo>
                  <a:pt x="880574" y="95997"/>
                </a:lnTo>
                <a:lnTo>
                  <a:pt x="814552" y="107389"/>
                </a:lnTo>
                <a:lnTo>
                  <a:pt x="758022" y="120722"/>
                </a:lnTo>
                <a:lnTo>
                  <a:pt x="709891" y="135798"/>
                </a:lnTo>
                <a:lnTo>
                  <a:pt x="669066" y="152420"/>
                </a:lnTo>
                <a:lnTo>
                  <a:pt x="634455" y="170390"/>
                </a:lnTo>
                <a:lnTo>
                  <a:pt x="579499" y="209580"/>
                </a:lnTo>
                <a:lnTo>
                  <a:pt x="536282" y="251785"/>
                </a:lnTo>
                <a:lnTo>
                  <a:pt x="496059" y="295421"/>
                </a:lnTo>
                <a:lnTo>
                  <a:pt x="474338" y="317281"/>
                </a:lnTo>
                <a:lnTo>
                  <a:pt x="425435" y="368847"/>
                </a:lnTo>
                <a:lnTo>
                  <a:pt x="406091" y="410171"/>
                </a:lnTo>
                <a:lnTo>
                  <a:pt x="390813" y="459039"/>
                </a:lnTo>
                <a:lnTo>
                  <a:pt x="378360" y="511616"/>
                </a:lnTo>
                <a:lnTo>
                  <a:pt x="367491" y="564066"/>
                </a:lnTo>
                <a:lnTo>
                  <a:pt x="356966" y="612552"/>
                </a:lnTo>
                <a:lnTo>
                  <a:pt x="345541" y="653239"/>
                </a:lnTo>
                <a:lnTo>
                  <a:pt x="331978" y="682290"/>
                </a:lnTo>
                <a:lnTo>
                  <a:pt x="305176" y="811691"/>
                </a:lnTo>
                <a:lnTo>
                  <a:pt x="367314" y="919732"/>
                </a:lnTo>
                <a:lnTo>
                  <a:pt x="452742" y="993803"/>
                </a:lnTo>
                <a:lnTo>
                  <a:pt x="495807" y="1021295"/>
                </a:lnTo>
                <a:lnTo>
                  <a:pt x="412404" y="1137559"/>
                </a:lnTo>
                <a:lnTo>
                  <a:pt x="344076" y="1300723"/>
                </a:lnTo>
                <a:lnTo>
                  <a:pt x="297892" y="1446076"/>
                </a:lnTo>
                <a:lnTo>
                  <a:pt x="280926" y="1508908"/>
                </a:lnTo>
                <a:lnTo>
                  <a:pt x="263734" y="1561073"/>
                </a:lnTo>
                <a:lnTo>
                  <a:pt x="254028" y="1615162"/>
                </a:lnTo>
                <a:lnTo>
                  <a:pt x="250755" y="1669511"/>
                </a:lnTo>
                <a:lnTo>
                  <a:pt x="252861" y="1722455"/>
                </a:lnTo>
                <a:lnTo>
                  <a:pt x="259294" y="1772329"/>
                </a:lnTo>
                <a:lnTo>
                  <a:pt x="269000" y="1817468"/>
                </a:lnTo>
                <a:lnTo>
                  <a:pt x="280926" y="1856207"/>
                </a:lnTo>
                <a:lnTo>
                  <a:pt x="296250" y="1910170"/>
                </a:lnTo>
                <a:lnTo>
                  <a:pt x="303875" y="1963802"/>
                </a:lnTo>
                <a:lnTo>
                  <a:pt x="304712" y="2016149"/>
                </a:lnTo>
                <a:lnTo>
                  <a:pt x="299669" y="2066260"/>
                </a:lnTo>
                <a:lnTo>
                  <a:pt x="289656" y="2113181"/>
                </a:lnTo>
                <a:lnTo>
                  <a:pt x="275581" y="2155960"/>
                </a:lnTo>
                <a:lnTo>
                  <a:pt x="258355" y="2193643"/>
                </a:lnTo>
                <a:lnTo>
                  <a:pt x="229029" y="2238637"/>
                </a:lnTo>
                <a:lnTo>
                  <a:pt x="194314" y="2281544"/>
                </a:lnTo>
                <a:lnTo>
                  <a:pt x="156224" y="2325334"/>
                </a:lnTo>
                <a:lnTo>
                  <a:pt x="116459" y="2369892"/>
                </a:lnTo>
                <a:lnTo>
                  <a:pt x="77948" y="2413501"/>
                </a:lnTo>
                <a:lnTo>
                  <a:pt x="43616" y="2454443"/>
                </a:lnTo>
                <a:lnTo>
                  <a:pt x="16392" y="2490999"/>
                </a:lnTo>
                <a:lnTo>
                  <a:pt x="0" y="2608685"/>
                </a:lnTo>
                <a:lnTo>
                  <a:pt x="90009" y="2680012"/>
                </a:lnTo>
                <a:lnTo>
                  <a:pt x="204263" y="2715266"/>
                </a:lnTo>
                <a:lnTo>
                  <a:pt x="260605" y="2724732"/>
                </a:lnTo>
                <a:lnTo>
                  <a:pt x="269844" y="2765073"/>
                </a:lnTo>
                <a:lnTo>
                  <a:pt x="264414" y="2829400"/>
                </a:lnTo>
                <a:lnTo>
                  <a:pt x="254032" y="2889030"/>
                </a:lnTo>
                <a:lnTo>
                  <a:pt x="248412" y="2915281"/>
                </a:lnTo>
                <a:lnTo>
                  <a:pt x="242630" y="2986759"/>
                </a:lnTo>
                <a:lnTo>
                  <a:pt x="273497" y="3033028"/>
                </a:lnTo>
                <a:lnTo>
                  <a:pt x="312746" y="3057955"/>
                </a:lnTo>
                <a:lnTo>
                  <a:pt x="332111" y="3065405"/>
                </a:lnTo>
                <a:lnTo>
                  <a:pt x="276091" y="3089165"/>
                </a:lnTo>
                <a:lnTo>
                  <a:pt x="250614" y="3121023"/>
                </a:lnTo>
                <a:lnTo>
                  <a:pt x="247570" y="3155089"/>
                </a:lnTo>
                <a:lnTo>
                  <a:pt x="258850" y="3185472"/>
                </a:lnTo>
                <a:lnTo>
                  <a:pt x="276344" y="3206283"/>
                </a:lnTo>
                <a:lnTo>
                  <a:pt x="323135" y="3250276"/>
                </a:lnTo>
                <a:lnTo>
                  <a:pt x="351551" y="3292305"/>
                </a:lnTo>
                <a:lnTo>
                  <a:pt x="363130" y="3331165"/>
                </a:lnTo>
                <a:lnTo>
                  <a:pt x="359410" y="3365648"/>
                </a:lnTo>
                <a:lnTo>
                  <a:pt x="333708" y="3448577"/>
                </a:lnTo>
                <a:lnTo>
                  <a:pt x="317736" y="3517342"/>
                </a:lnTo>
                <a:lnTo>
                  <a:pt x="310461" y="3573819"/>
                </a:lnTo>
                <a:lnTo>
                  <a:pt x="310846" y="3619884"/>
                </a:lnTo>
                <a:lnTo>
                  <a:pt x="317858" y="3657415"/>
                </a:lnTo>
                <a:lnTo>
                  <a:pt x="347623" y="3714380"/>
                </a:lnTo>
                <a:lnTo>
                  <a:pt x="547648" y="3807953"/>
                </a:lnTo>
                <a:lnTo>
                  <a:pt x="807606" y="3826712"/>
                </a:lnTo>
                <a:lnTo>
                  <a:pt x="1041681" y="3819300"/>
                </a:lnTo>
                <a:lnTo>
                  <a:pt x="1143372" y="3811173"/>
                </a:lnTo>
                <a:lnTo>
                  <a:pt x="1189801" y="3804484"/>
                </a:lnTo>
                <a:lnTo>
                  <a:pt x="1234567" y="3810602"/>
                </a:lnTo>
                <a:lnTo>
                  <a:pt x="1277281" y="3827521"/>
                </a:lnTo>
                <a:lnTo>
                  <a:pt x="1317552" y="3853238"/>
                </a:lnTo>
                <a:lnTo>
                  <a:pt x="1354990" y="3885745"/>
                </a:lnTo>
                <a:lnTo>
                  <a:pt x="1389204" y="3923038"/>
                </a:lnTo>
                <a:lnTo>
                  <a:pt x="1419805" y="3963111"/>
                </a:lnTo>
                <a:lnTo>
                  <a:pt x="1446402" y="4003959"/>
                </a:lnTo>
                <a:lnTo>
                  <a:pt x="1468604" y="4043576"/>
                </a:lnTo>
                <a:lnTo>
                  <a:pt x="1486023" y="4079957"/>
                </a:lnTo>
                <a:lnTo>
                  <a:pt x="1499186" y="4118413"/>
                </a:lnTo>
                <a:lnTo>
                  <a:pt x="1510132" y="4166555"/>
                </a:lnTo>
                <a:lnTo>
                  <a:pt x="1519196" y="4222111"/>
                </a:lnTo>
                <a:lnTo>
                  <a:pt x="1526710" y="4282806"/>
                </a:lnTo>
                <a:lnTo>
                  <a:pt x="1533009" y="4346367"/>
                </a:lnTo>
                <a:lnTo>
                  <a:pt x="1538425" y="4410520"/>
                </a:lnTo>
                <a:lnTo>
                  <a:pt x="1547949" y="4531508"/>
                </a:lnTo>
                <a:lnTo>
                  <a:pt x="1552724" y="4583796"/>
                </a:lnTo>
                <a:lnTo>
                  <a:pt x="1557951" y="4627581"/>
                </a:lnTo>
                <a:lnTo>
                  <a:pt x="1563966" y="4660589"/>
                </a:lnTo>
                <a:lnTo>
                  <a:pt x="1568380" y="4672935"/>
                </a:lnTo>
                <a:lnTo>
                  <a:pt x="1568380" y="0"/>
                </a:lnTo>
                <a:close/>
              </a:path>
            </a:pathLst>
          </a:custGeom>
          <a:solidFill>
            <a:srgbClr val="E6E7E8"/>
          </a:solidFill>
        </p:spPr>
        <p:txBody>
          <a:bodyPr wrap="square" lIns="0" tIns="0" rIns="0" bIns="0" rtlCol="0"/>
          <a:lstStyle/>
          <a:p>
            <a:endParaRPr/>
          </a:p>
        </p:txBody>
      </p:sp>
      <p:sp>
        <p:nvSpPr>
          <p:cNvPr id="3" name="object 3"/>
          <p:cNvSpPr txBox="1"/>
          <p:nvPr/>
        </p:nvSpPr>
        <p:spPr>
          <a:xfrm>
            <a:off x="6618185" y="898082"/>
            <a:ext cx="4202217" cy="1266116"/>
          </a:xfrm>
          <a:prstGeom prst="rect">
            <a:avLst/>
          </a:prstGeom>
        </p:spPr>
        <p:txBody>
          <a:bodyPr vert="horz" wrap="square" lIns="0" tIns="12700" rIns="0" bIns="0" rtlCol="0">
            <a:spAutoFit/>
          </a:bodyPr>
          <a:lstStyle/>
          <a:p>
            <a:pPr marL="12700" marR="5080">
              <a:lnSpc>
                <a:spcPct val="111800"/>
              </a:lnSpc>
              <a:spcBef>
                <a:spcPts val="100"/>
              </a:spcBef>
            </a:pPr>
            <a:r>
              <a:rPr lang="en-US" sz="1200" dirty="0">
                <a:solidFill>
                  <a:srgbClr val="231F20"/>
                </a:solidFill>
                <a:latin typeface="GHEA Grapalat" pitchFamily="50" charset="0"/>
                <a:cs typeface="Arial"/>
              </a:rPr>
              <a:t>“I can see cooperation both with state structures and with the business </a:t>
            </a:r>
            <a:r>
              <a:rPr lang="en-US" sz="1200" dirty="0" smtClean="0">
                <a:solidFill>
                  <a:srgbClr val="231F20"/>
                </a:solidFill>
                <a:latin typeface="GHEA Grapalat" pitchFamily="50" charset="0"/>
                <a:cs typeface="Arial"/>
              </a:rPr>
              <a:t>sphere, </a:t>
            </a:r>
            <a:r>
              <a:rPr lang="en-US" sz="1200" dirty="0">
                <a:solidFill>
                  <a:srgbClr val="231F20"/>
                </a:solidFill>
                <a:latin typeface="GHEA Grapalat" pitchFamily="50" charset="0"/>
                <a:cs typeface="Arial"/>
              </a:rPr>
              <a:t>for example through awareness raising trainings, so that they think more openly, they start thinking less discriminatorily towards all members of the society</a:t>
            </a:r>
            <a:r>
              <a:rPr lang="en-US" sz="1200" dirty="0" smtClean="0">
                <a:solidFill>
                  <a:srgbClr val="231F20"/>
                </a:solidFill>
                <a:latin typeface="GHEA Grapalat" pitchFamily="50" charset="0"/>
                <a:cs typeface="Arial"/>
              </a:rPr>
              <a:t>…”</a:t>
            </a:r>
          </a:p>
          <a:p>
            <a:pPr marL="12700" marR="5080">
              <a:lnSpc>
                <a:spcPct val="111800"/>
              </a:lnSpc>
              <a:spcBef>
                <a:spcPts val="100"/>
              </a:spcBef>
            </a:pPr>
            <a:endParaRPr lang="en-US" sz="1200" dirty="0">
              <a:solidFill>
                <a:srgbClr val="231F20"/>
              </a:solidFill>
              <a:latin typeface="GHEA Grapalat" pitchFamily="50" charset="0"/>
              <a:cs typeface="Arial"/>
            </a:endParaRPr>
          </a:p>
          <a:p>
            <a:pPr marL="12700" marR="5080">
              <a:lnSpc>
                <a:spcPct val="111800"/>
              </a:lnSpc>
              <a:spcBef>
                <a:spcPts val="100"/>
              </a:spcBef>
            </a:pPr>
            <a:r>
              <a:rPr lang="en-US" sz="1200" dirty="0" smtClean="0">
                <a:solidFill>
                  <a:srgbClr val="231F20"/>
                </a:solidFill>
                <a:latin typeface="GHEA Grapalat" pitchFamily="50" charset="0"/>
                <a:cs typeface="Arial"/>
              </a:rPr>
              <a:t>(Participant of a FG  </a:t>
            </a:r>
            <a:r>
              <a:rPr lang="en-US" sz="1200" dirty="0">
                <a:solidFill>
                  <a:srgbClr val="231F20"/>
                </a:solidFill>
                <a:latin typeface="GHEA Grapalat" pitchFamily="50" charset="0"/>
                <a:cs typeface="Arial"/>
              </a:rPr>
              <a:t>with CSOs defending minority issues)</a:t>
            </a:r>
          </a:p>
        </p:txBody>
      </p:sp>
      <p:sp>
        <p:nvSpPr>
          <p:cNvPr id="4" name="object 4"/>
          <p:cNvSpPr txBox="1"/>
          <p:nvPr/>
        </p:nvSpPr>
        <p:spPr>
          <a:xfrm>
            <a:off x="6618185" y="2679115"/>
            <a:ext cx="4202217" cy="1472967"/>
          </a:xfrm>
          <a:prstGeom prst="rect">
            <a:avLst/>
          </a:prstGeom>
        </p:spPr>
        <p:txBody>
          <a:bodyPr vert="horz" wrap="square" lIns="0" tIns="12700" rIns="0" bIns="0" rtlCol="0">
            <a:spAutoFit/>
          </a:bodyPr>
          <a:lstStyle/>
          <a:p>
            <a:pPr marL="12700" marR="143510">
              <a:lnSpc>
                <a:spcPct val="111800"/>
              </a:lnSpc>
              <a:spcBef>
                <a:spcPts val="100"/>
              </a:spcBef>
            </a:pPr>
            <a:r>
              <a:rPr lang="en-US" sz="1200" i="1" dirty="0">
                <a:solidFill>
                  <a:srgbClr val="231F20"/>
                </a:solidFill>
                <a:latin typeface="GHEA Grapalat" pitchFamily="50" charset="0"/>
                <a:cs typeface="Arial"/>
              </a:rPr>
              <a:t>“We think that businessmen need to have a big investment in the labor market… they comprise a part of that market and it is necessary that they have their investment, without only having </a:t>
            </a:r>
            <a:r>
              <a:rPr lang="en-US" sz="1200" i="1" dirty="0" smtClean="0">
                <a:solidFill>
                  <a:srgbClr val="231F20"/>
                </a:solidFill>
                <a:latin typeface="GHEA Grapalat" pitchFamily="50" charset="0"/>
                <a:cs typeface="Arial"/>
              </a:rPr>
              <a:t>demands… We could </a:t>
            </a:r>
            <a:r>
              <a:rPr lang="en-US" sz="1200" i="1" dirty="0">
                <a:solidFill>
                  <a:srgbClr val="231F20"/>
                </a:solidFill>
                <a:latin typeface="GHEA Grapalat" pitchFamily="50" charset="0"/>
                <a:cs typeface="Arial"/>
              </a:rPr>
              <a:t>facilitate internships </a:t>
            </a:r>
            <a:r>
              <a:rPr lang="en-US" sz="1200" i="1" dirty="0" smtClean="0">
                <a:solidFill>
                  <a:srgbClr val="231F20"/>
                </a:solidFill>
                <a:latin typeface="GHEA Grapalat" pitchFamily="50" charset="0"/>
                <a:cs typeface="Arial"/>
              </a:rPr>
              <a:t>with </a:t>
            </a:r>
            <a:r>
              <a:rPr lang="en-US" sz="1200" i="1" dirty="0">
                <a:solidFill>
                  <a:srgbClr val="231F20"/>
                </a:solidFill>
                <a:latin typeface="GHEA Grapalat" pitchFamily="50" charset="0"/>
                <a:cs typeface="Arial"/>
              </a:rPr>
              <a:t>them</a:t>
            </a:r>
            <a:r>
              <a:rPr lang="en-US" sz="1200" i="1" dirty="0" smtClean="0">
                <a:solidFill>
                  <a:srgbClr val="231F20"/>
                </a:solidFill>
                <a:latin typeface="GHEA Grapalat" pitchFamily="50" charset="0"/>
                <a:cs typeface="Arial"/>
              </a:rPr>
              <a:t>…”</a:t>
            </a:r>
          </a:p>
          <a:p>
            <a:pPr marL="12700" marR="143510">
              <a:lnSpc>
                <a:spcPct val="111800"/>
              </a:lnSpc>
              <a:spcBef>
                <a:spcPts val="100"/>
              </a:spcBef>
            </a:pPr>
            <a:endParaRPr lang="en-US" sz="1200" i="1" dirty="0">
              <a:solidFill>
                <a:srgbClr val="231F20"/>
              </a:solidFill>
              <a:latin typeface="GHEA Grapalat" pitchFamily="50" charset="0"/>
              <a:cs typeface="Arial"/>
            </a:endParaRPr>
          </a:p>
          <a:p>
            <a:pPr marL="12700" marR="143510">
              <a:lnSpc>
                <a:spcPct val="111800"/>
              </a:lnSpc>
              <a:spcBef>
                <a:spcPts val="100"/>
              </a:spcBef>
            </a:pPr>
            <a:r>
              <a:rPr lang="en-US" sz="1200" dirty="0" smtClean="0">
                <a:solidFill>
                  <a:srgbClr val="231F20"/>
                </a:solidFill>
                <a:latin typeface="GHEA Grapalat" pitchFamily="50" charset="0"/>
                <a:cs typeface="Arial"/>
              </a:rPr>
              <a:t>(Participant of a FG  </a:t>
            </a:r>
            <a:r>
              <a:rPr lang="en-US" sz="1200" dirty="0">
                <a:solidFill>
                  <a:srgbClr val="231F20"/>
                </a:solidFill>
                <a:latin typeface="GHEA Grapalat" pitchFamily="50" charset="0"/>
                <a:cs typeface="Arial"/>
              </a:rPr>
              <a:t>with international organizations)</a:t>
            </a:r>
          </a:p>
        </p:txBody>
      </p:sp>
      <p:sp>
        <p:nvSpPr>
          <p:cNvPr id="5" name="object 5"/>
          <p:cNvSpPr txBox="1"/>
          <p:nvPr/>
        </p:nvSpPr>
        <p:spPr>
          <a:xfrm>
            <a:off x="6618184" y="4647612"/>
            <a:ext cx="4278417" cy="1279581"/>
          </a:xfrm>
          <a:prstGeom prst="rect">
            <a:avLst/>
          </a:prstGeom>
        </p:spPr>
        <p:txBody>
          <a:bodyPr vert="horz" wrap="square" lIns="0" tIns="12700" rIns="0" bIns="0" rtlCol="0">
            <a:spAutoFit/>
          </a:bodyPr>
          <a:lstStyle/>
          <a:p>
            <a:pPr marL="12700" marR="5080">
              <a:lnSpc>
                <a:spcPct val="111800"/>
              </a:lnSpc>
              <a:spcBef>
                <a:spcPts val="100"/>
              </a:spcBef>
            </a:pPr>
            <a:r>
              <a:rPr lang="en-US" sz="1200" i="1" dirty="0" smtClean="0">
                <a:solidFill>
                  <a:srgbClr val="231F20"/>
                </a:solidFill>
                <a:latin typeface="GHEA Grapalat" pitchFamily="50" charset="0"/>
                <a:cs typeface="Arial"/>
              </a:rPr>
              <a:t>“If </a:t>
            </a:r>
            <a:r>
              <a:rPr lang="en-US" sz="1200" i="1" dirty="0">
                <a:solidFill>
                  <a:srgbClr val="231F20"/>
                </a:solidFill>
                <a:latin typeface="GHEA Grapalat" pitchFamily="50" charset="0"/>
                <a:cs typeface="Arial"/>
              </a:rPr>
              <a:t>there are businesses </a:t>
            </a:r>
            <a:r>
              <a:rPr lang="en-US" sz="1200" i="1" dirty="0" smtClean="0">
                <a:solidFill>
                  <a:srgbClr val="231F20"/>
                </a:solidFill>
                <a:latin typeface="GHEA Grapalat" pitchFamily="50" charset="0"/>
                <a:cs typeface="Arial"/>
              </a:rPr>
              <a:t>that... </a:t>
            </a:r>
            <a:r>
              <a:rPr lang="en-US" sz="1200" i="1" dirty="0">
                <a:solidFill>
                  <a:srgbClr val="231F20"/>
                </a:solidFill>
                <a:latin typeface="GHEA Grapalat" pitchFamily="50" charset="0"/>
                <a:cs typeface="Arial"/>
              </a:rPr>
              <a:t>are specialized in </a:t>
            </a:r>
            <a:r>
              <a:rPr lang="en-US" sz="1200" i="1" dirty="0" smtClean="0">
                <a:solidFill>
                  <a:srgbClr val="231F20"/>
                </a:solidFill>
                <a:latin typeface="GHEA Grapalat" pitchFamily="50" charset="0"/>
                <a:cs typeface="Arial"/>
              </a:rPr>
              <a:t>a </a:t>
            </a:r>
            <a:r>
              <a:rPr lang="en-US" sz="1200" i="1" dirty="0">
                <a:solidFill>
                  <a:srgbClr val="231F20"/>
                </a:solidFill>
                <a:latin typeface="GHEA Grapalat" pitchFamily="50" charset="0"/>
                <a:cs typeface="Arial"/>
              </a:rPr>
              <a:t>sector, we as volunteers will not attempt </a:t>
            </a:r>
            <a:r>
              <a:rPr lang="en-US" sz="1200" i="1" dirty="0" smtClean="0">
                <a:solidFill>
                  <a:srgbClr val="231F20"/>
                </a:solidFill>
                <a:latin typeface="GHEA Grapalat" pitchFamily="50" charset="0"/>
                <a:cs typeface="Arial"/>
              </a:rPr>
              <a:t>to undertake the job… Instead, we </a:t>
            </a:r>
            <a:r>
              <a:rPr lang="en-US" sz="1200" i="1" dirty="0">
                <a:solidFill>
                  <a:srgbClr val="231F20"/>
                </a:solidFill>
                <a:latin typeface="GHEA Grapalat" pitchFamily="50" charset="0"/>
                <a:cs typeface="Arial"/>
              </a:rPr>
              <a:t>prefer giving them </a:t>
            </a:r>
            <a:r>
              <a:rPr lang="en-US" sz="1200" i="1" dirty="0" smtClean="0">
                <a:solidFill>
                  <a:srgbClr val="231F20"/>
                </a:solidFill>
                <a:latin typeface="GHEA Grapalat" pitchFamily="50" charset="0"/>
                <a:cs typeface="Arial"/>
              </a:rPr>
              <a:t>money</a:t>
            </a:r>
            <a:r>
              <a:rPr lang="en-US" sz="1200" i="1" dirty="0">
                <a:solidFill>
                  <a:srgbClr val="231F20"/>
                </a:solidFill>
                <a:latin typeface="GHEA Grapalat" pitchFamily="50" charset="0"/>
                <a:cs typeface="Arial"/>
              </a:rPr>
              <a:t>, </a:t>
            </a:r>
            <a:r>
              <a:rPr lang="en-US" sz="1200" i="1" dirty="0" smtClean="0">
                <a:solidFill>
                  <a:srgbClr val="231F20"/>
                </a:solidFill>
                <a:latin typeface="GHEA Grapalat" pitchFamily="50" charset="0"/>
                <a:cs typeface="Arial"/>
              </a:rPr>
              <a:t>so that an </a:t>
            </a:r>
            <a:r>
              <a:rPr lang="en-US" sz="1200" i="1" dirty="0">
                <a:solidFill>
                  <a:srgbClr val="231F20"/>
                </a:solidFill>
                <a:latin typeface="GHEA Grapalat" pitchFamily="50" charset="0"/>
                <a:cs typeface="Arial"/>
              </a:rPr>
              <a:t>expert </a:t>
            </a:r>
            <a:r>
              <a:rPr lang="en-US" sz="1200" i="1" dirty="0" smtClean="0">
                <a:solidFill>
                  <a:srgbClr val="231F20"/>
                </a:solidFill>
                <a:latin typeface="GHEA Grapalat" pitchFamily="50" charset="0"/>
                <a:cs typeface="Arial"/>
              </a:rPr>
              <a:t>can do </a:t>
            </a:r>
            <a:r>
              <a:rPr lang="en-US" sz="1200" i="1" dirty="0">
                <a:solidFill>
                  <a:srgbClr val="231F20"/>
                </a:solidFill>
                <a:latin typeface="GHEA Grapalat" pitchFamily="50" charset="0"/>
                <a:cs typeface="Arial"/>
              </a:rPr>
              <a:t>it well, rather than us attempting to figure it out</a:t>
            </a:r>
            <a:r>
              <a:rPr lang="en-US" sz="1200" i="1" dirty="0" smtClean="0">
                <a:solidFill>
                  <a:srgbClr val="231F20"/>
                </a:solidFill>
                <a:latin typeface="GHEA Grapalat" pitchFamily="50" charset="0"/>
                <a:cs typeface="Arial"/>
              </a:rPr>
              <a:t>…”</a:t>
            </a:r>
          </a:p>
          <a:p>
            <a:pPr marL="12700" marR="5080">
              <a:lnSpc>
                <a:spcPct val="111800"/>
              </a:lnSpc>
              <a:spcBef>
                <a:spcPts val="100"/>
              </a:spcBef>
            </a:pPr>
            <a:endParaRPr lang="en-US" sz="1200" i="1" dirty="0">
              <a:solidFill>
                <a:srgbClr val="231F20"/>
              </a:solidFill>
              <a:latin typeface="GHEA Grapalat" pitchFamily="50" charset="0"/>
              <a:cs typeface="Arial"/>
            </a:endParaRPr>
          </a:p>
          <a:p>
            <a:pPr marL="12700" marR="5080">
              <a:lnSpc>
                <a:spcPct val="111800"/>
              </a:lnSpc>
              <a:spcBef>
                <a:spcPts val="100"/>
              </a:spcBef>
            </a:pPr>
            <a:r>
              <a:rPr lang="en-US" sz="1200" dirty="0" smtClean="0">
                <a:solidFill>
                  <a:srgbClr val="231F20"/>
                </a:solidFill>
                <a:latin typeface="GHEA Grapalat" pitchFamily="50" charset="0"/>
                <a:cs typeface="Arial"/>
              </a:rPr>
              <a:t>(Participant of a FG  </a:t>
            </a:r>
            <a:r>
              <a:rPr lang="en-US" sz="1200" dirty="0">
                <a:solidFill>
                  <a:srgbClr val="231F20"/>
                </a:solidFill>
                <a:latin typeface="GHEA Grapalat" pitchFamily="50" charset="0"/>
                <a:cs typeface="Arial"/>
              </a:rPr>
              <a:t>with CSOs that have self-funding initiatives)</a:t>
            </a:r>
          </a:p>
        </p:txBody>
      </p:sp>
      <p:sp>
        <p:nvSpPr>
          <p:cNvPr id="6" name="object 6"/>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7" name="object 7"/>
          <p:cNvSpPr txBox="1"/>
          <p:nvPr/>
        </p:nvSpPr>
        <p:spPr>
          <a:xfrm>
            <a:off x="11687850" y="114427"/>
            <a:ext cx="290831"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18</a:t>
            </a:r>
            <a:endParaRPr sz="1800" dirty="0">
              <a:latin typeface="GHEA Grapalat" pitchFamily="50" charset="0"/>
              <a:cs typeface="Times New Roman"/>
            </a:endParaRPr>
          </a:p>
        </p:txBody>
      </p:sp>
      <p:sp>
        <p:nvSpPr>
          <p:cNvPr id="8" name="object 8"/>
          <p:cNvSpPr/>
          <p:nvPr/>
        </p:nvSpPr>
        <p:spPr>
          <a:xfrm>
            <a:off x="888427" y="2606210"/>
            <a:ext cx="5400040" cy="3471545"/>
          </a:xfrm>
          <a:custGeom>
            <a:avLst/>
            <a:gdLst/>
            <a:ahLst/>
            <a:cxnLst/>
            <a:rect l="l" t="t" r="r" b="b"/>
            <a:pathLst>
              <a:path w="5400040" h="3471545">
                <a:moveTo>
                  <a:pt x="5227952" y="0"/>
                </a:moveTo>
                <a:lnTo>
                  <a:pt x="171579" y="0"/>
                </a:lnTo>
                <a:lnTo>
                  <a:pt x="126102" y="6155"/>
                </a:lnTo>
                <a:lnTo>
                  <a:pt x="85153" y="23511"/>
                </a:lnTo>
                <a:lnTo>
                  <a:pt x="50401" y="50399"/>
                </a:lnTo>
                <a:lnTo>
                  <a:pt x="23512" y="85150"/>
                </a:lnTo>
                <a:lnTo>
                  <a:pt x="6156" y="126099"/>
                </a:lnTo>
                <a:lnTo>
                  <a:pt x="0" y="171575"/>
                </a:lnTo>
                <a:lnTo>
                  <a:pt x="0" y="3299363"/>
                </a:lnTo>
                <a:lnTo>
                  <a:pt x="6156" y="3344838"/>
                </a:lnTo>
                <a:lnTo>
                  <a:pt x="23512" y="3385785"/>
                </a:lnTo>
                <a:lnTo>
                  <a:pt x="50401" y="3420538"/>
                </a:lnTo>
                <a:lnTo>
                  <a:pt x="85153" y="3447427"/>
                </a:lnTo>
                <a:lnTo>
                  <a:pt x="126102" y="3464784"/>
                </a:lnTo>
                <a:lnTo>
                  <a:pt x="171579" y="3470940"/>
                </a:lnTo>
                <a:lnTo>
                  <a:pt x="5227952" y="3470940"/>
                </a:lnTo>
                <a:lnTo>
                  <a:pt x="5273429" y="3464784"/>
                </a:lnTo>
                <a:lnTo>
                  <a:pt x="5314378" y="3447427"/>
                </a:lnTo>
                <a:lnTo>
                  <a:pt x="5349130" y="3420538"/>
                </a:lnTo>
                <a:lnTo>
                  <a:pt x="5376019" y="3385785"/>
                </a:lnTo>
                <a:lnTo>
                  <a:pt x="5393375" y="3344838"/>
                </a:lnTo>
                <a:lnTo>
                  <a:pt x="5399532" y="3299363"/>
                </a:lnTo>
                <a:lnTo>
                  <a:pt x="5399532" y="171575"/>
                </a:lnTo>
                <a:lnTo>
                  <a:pt x="5393375" y="126099"/>
                </a:lnTo>
                <a:lnTo>
                  <a:pt x="5376019" y="85150"/>
                </a:lnTo>
                <a:lnTo>
                  <a:pt x="5349130" y="50399"/>
                </a:lnTo>
                <a:lnTo>
                  <a:pt x="5314378" y="23511"/>
                </a:lnTo>
                <a:lnTo>
                  <a:pt x="5273429" y="6155"/>
                </a:lnTo>
                <a:lnTo>
                  <a:pt x="5227952" y="0"/>
                </a:lnTo>
                <a:close/>
              </a:path>
            </a:pathLst>
          </a:custGeom>
          <a:solidFill>
            <a:srgbClr val="E6E7E8"/>
          </a:solidFill>
        </p:spPr>
        <p:txBody>
          <a:bodyPr wrap="square" lIns="0" tIns="0" rIns="0" bIns="0" rtlCol="0"/>
          <a:lstStyle/>
          <a:p>
            <a:endParaRPr/>
          </a:p>
        </p:txBody>
      </p:sp>
      <p:sp>
        <p:nvSpPr>
          <p:cNvPr id="9" name="object 9"/>
          <p:cNvSpPr/>
          <p:nvPr/>
        </p:nvSpPr>
        <p:spPr>
          <a:xfrm>
            <a:off x="888427" y="2606210"/>
            <a:ext cx="5400040" cy="3471545"/>
          </a:xfrm>
          <a:custGeom>
            <a:avLst/>
            <a:gdLst/>
            <a:ahLst/>
            <a:cxnLst/>
            <a:rect l="l" t="t" r="r" b="b"/>
            <a:pathLst>
              <a:path w="5400040" h="3471545">
                <a:moveTo>
                  <a:pt x="171579" y="0"/>
                </a:moveTo>
                <a:lnTo>
                  <a:pt x="5227952" y="0"/>
                </a:lnTo>
                <a:lnTo>
                  <a:pt x="5273429" y="6155"/>
                </a:lnTo>
                <a:lnTo>
                  <a:pt x="5314378" y="23511"/>
                </a:lnTo>
                <a:lnTo>
                  <a:pt x="5349130" y="50399"/>
                </a:lnTo>
                <a:lnTo>
                  <a:pt x="5376019" y="85150"/>
                </a:lnTo>
                <a:lnTo>
                  <a:pt x="5393375" y="126099"/>
                </a:lnTo>
                <a:lnTo>
                  <a:pt x="5399532" y="171575"/>
                </a:lnTo>
                <a:lnTo>
                  <a:pt x="5399532" y="3299363"/>
                </a:lnTo>
                <a:lnTo>
                  <a:pt x="5393375" y="3344838"/>
                </a:lnTo>
                <a:lnTo>
                  <a:pt x="5376019" y="3385785"/>
                </a:lnTo>
                <a:lnTo>
                  <a:pt x="5349130" y="3420538"/>
                </a:lnTo>
                <a:lnTo>
                  <a:pt x="5314378" y="3447427"/>
                </a:lnTo>
                <a:lnTo>
                  <a:pt x="5273429" y="3464784"/>
                </a:lnTo>
                <a:lnTo>
                  <a:pt x="5227952" y="3470940"/>
                </a:lnTo>
                <a:lnTo>
                  <a:pt x="171579" y="3470940"/>
                </a:lnTo>
                <a:lnTo>
                  <a:pt x="126102" y="3464784"/>
                </a:lnTo>
                <a:lnTo>
                  <a:pt x="85153" y="3447427"/>
                </a:lnTo>
                <a:lnTo>
                  <a:pt x="50401" y="3420538"/>
                </a:lnTo>
                <a:lnTo>
                  <a:pt x="23512" y="3385785"/>
                </a:lnTo>
                <a:lnTo>
                  <a:pt x="6156" y="3344838"/>
                </a:lnTo>
                <a:lnTo>
                  <a:pt x="0" y="3299363"/>
                </a:lnTo>
                <a:lnTo>
                  <a:pt x="0" y="171575"/>
                </a:lnTo>
                <a:lnTo>
                  <a:pt x="6156" y="126099"/>
                </a:lnTo>
                <a:lnTo>
                  <a:pt x="23512" y="85150"/>
                </a:lnTo>
                <a:lnTo>
                  <a:pt x="50401" y="50399"/>
                </a:lnTo>
                <a:lnTo>
                  <a:pt x="85153" y="23511"/>
                </a:lnTo>
                <a:lnTo>
                  <a:pt x="126102" y="6155"/>
                </a:lnTo>
                <a:lnTo>
                  <a:pt x="171579" y="0"/>
                </a:lnTo>
                <a:close/>
              </a:path>
            </a:pathLst>
          </a:custGeom>
          <a:ln w="35999">
            <a:solidFill>
              <a:srgbClr val="56C5D0"/>
            </a:solidFill>
            <a:prstDash val="dash"/>
          </a:ln>
        </p:spPr>
        <p:txBody>
          <a:bodyPr wrap="square" lIns="0" tIns="0" rIns="0" bIns="0" rtlCol="0"/>
          <a:lstStyle/>
          <a:p>
            <a:endParaRPr/>
          </a:p>
        </p:txBody>
      </p:sp>
      <p:sp>
        <p:nvSpPr>
          <p:cNvPr id="10" name="object 10"/>
          <p:cNvSpPr/>
          <p:nvPr/>
        </p:nvSpPr>
        <p:spPr>
          <a:xfrm>
            <a:off x="888427" y="776706"/>
            <a:ext cx="3362960" cy="1929764"/>
          </a:xfrm>
          <a:custGeom>
            <a:avLst/>
            <a:gdLst/>
            <a:ahLst/>
            <a:cxnLst/>
            <a:rect l="l" t="t" r="r" b="b"/>
            <a:pathLst>
              <a:path w="3362960" h="1929764">
                <a:moveTo>
                  <a:pt x="2922365" y="0"/>
                </a:moveTo>
                <a:lnTo>
                  <a:pt x="440442" y="0"/>
                </a:lnTo>
                <a:lnTo>
                  <a:pt x="385207" y="2473"/>
                </a:lnTo>
                <a:lnTo>
                  <a:pt x="332015" y="9695"/>
                </a:lnTo>
                <a:lnTo>
                  <a:pt x="281281" y="21368"/>
                </a:lnTo>
                <a:lnTo>
                  <a:pt x="233417" y="37194"/>
                </a:lnTo>
                <a:lnTo>
                  <a:pt x="188837" y="56875"/>
                </a:lnTo>
                <a:lnTo>
                  <a:pt x="147953" y="80113"/>
                </a:lnTo>
                <a:lnTo>
                  <a:pt x="111180" y="106611"/>
                </a:lnTo>
                <a:lnTo>
                  <a:pt x="78930" y="136071"/>
                </a:lnTo>
                <a:lnTo>
                  <a:pt x="51617" y="168195"/>
                </a:lnTo>
                <a:lnTo>
                  <a:pt x="29654" y="202684"/>
                </a:lnTo>
                <a:lnTo>
                  <a:pt x="13455" y="239242"/>
                </a:lnTo>
                <a:lnTo>
                  <a:pt x="3432" y="277571"/>
                </a:lnTo>
                <a:lnTo>
                  <a:pt x="0" y="317373"/>
                </a:lnTo>
                <a:lnTo>
                  <a:pt x="0" y="1269493"/>
                </a:lnTo>
                <a:lnTo>
                  <a:pt x="3432" y="1309294"/>
                </a:lnTo>
                <a:lnTo>
                  <a:pt x="13455" y="1347623"/>
                </a:lnTo>
                <a:lnTo>
                  <a:pt x="29654" y="1384181"/>
                </a:lnTo>
                <a:lnTo>
                  <a:pt x="51617" y="1418671"/>
                </a:lnTo>
                <a:lnTo>
                  <a:pt x="78930" y="1450794"/>
                </a:lnTo>
                <a:lnTo>
                  <a:pt x="111180" y="1480254"/>
                </a:lnTo>
                <a:lnTo>
                  <a:pt x="147953" y="1506752"/>
                </a:lnTo>
                <a:lnTo>
                  <a:pt x="188837" y="1529990"/>
                </a:lnTo>
                <a:lnTo>
                  <a:pt x="233417" y="1549671"/>
                </a:lnTo>
                <a:lnTo>
                  <a:pt x="281281" y="1565497"/>
                </a:lnTo>
                <a:lnTo>
                  <a:pt x="332015" y="1577170"/>
                </a:lnTo>
                <a:lnTo>
                  <a:pt x="385207" y="1584392"/>
                </a:lnTo>
                <a:lnTo>
                  <a:pt x="440442" y="1586866"/>
                </a:lnTo>
                <a:lnTo>
                  <a:pt x="1933614" y="1586866"/>
                </a:lnTo>
                <a:lnTo>
                  <a:pt x="1797728" y="1929766"/>
                </a:lnTo>
                <a:lnTo>
                  <a:pt x="2690247" y="1586866"/>
                </a:lnTo>
                <a:lnTo>
                  <a:pt x="2922365" y="1586866"/>
                </a:lnTo>
                <a:lnTo>
                  <a:pt x="2977600" y="1584392"/>
                </a:lnTo>
                <a:lnTo>
                  <a:pt x="3030791" y="1577170"/>
                </a:lnTo>
                <a:lnTo>
                  <a:pt x="3081525" y="1565497"/>
                </a:lnTo>
                <a:lnTo>
                  <a:pt x="3129389" y="1549671"/>
                </a:lnTo>
                <a:lnTo>
                  <a:pt x="3173970" y="1529990"/>
                </a:lnTo>
                <a:lnTo>
                  <a:pt x="3214853" y="1506752"/>
                </a:lnTo>
                <a:lnTo>
                  <a:pt x="3251626" y="1480254"/>
                </a:lnTo>
                <a:lnTo>
                  <a:pt x="3283876" y="1450794"/>
                </a:lnTo>
                <a:lnTo>
                  <a:pt x="3311188" y="1418671"/>
                </a:lnTo>
                <a:lnTo>
                  <a:pt x="3333151" y="1384181"/>
                </a:lnTo>
                <a:lnTo>
                  <a:pt x="3349350" y="1347623"/>
                </a:lnTo>
                <a:lnTo>
                  <a:pt x="3359373" y="1309294"/>
                </a:lnTo>
                <a:lnTo>
                  <a:pt x="3362806" y="1269493"/>
                </a:lnTo>
                <a:lnTo>
                  <a:pt x="3362806" y="317373"/>
                </a:lnTo>
                <a:lnTo>
                  <a:pt x="3359373" y="277571"/>
                </a:lnTo>
                <a:lnTo>
                  <a:pt x="3349350" y="239242"/>
                </a:lnTo>
                <a:lnTo>
                  <a:pt x="3333151" y="202684"/>
                </a:lnTo>
                <a:lnTo>
                  <a:pt x="3311188" y="168195"/>
                </a:lnTo>
                <a:lnTo>
                  <a:pt x="3283876" y="136071"/>
                </a:lnTo>
                <a:lnTo>
                  <a:pt x="3251626" y="106611"/>
                </a:lnTo>
                <a:lnTo>
                  <a:pt x="3214853" y="80113"/>
                </a:lnTo>
                <a:lnTo>
                  <a:pt x="3173970" y="56875"/>
                </a:lnTo>
                <a:lnTo>
                  <a:pt x="3129389" y="37194"/>
                </a:lnTo>
                <a:lnTo>
                  <a:pt x="3081525" y="21368"/>
                </a:lnTo>
                <a:lnTo>
                  <a:pt x="3030791" y="9695"/>
                </a:lnTo>
                <a:lnTo>
                  <a:pt x="2977600" y="2473"/>
                </a:lnTo>
                <a:lnTo>
                  <a:pt x="2922365" y="0"/>
                </a:lnTo>
                <a:close/>
              </a:path>
            </a:pathLst>
          </a:custGeom>
          <a:solidFill>
            <a:srgbClr val="56C5D0"/>
          </a:solidFill>
        </p:spPr>
        <p:txBody>
          <a:bodyPr wrap="square" lIns="0" tIns="0" rIns="0" bIns="0" rtlCol="0"/>
          <a:lstStyle/>
          <a:p>
            <a:endParaRPr/>
          </a:p>
        </p:txBody>
      </p:sp>
      <p:sp>
        <p:nvSpPr>
          <p:cNvPr id="11" name="object 11"/>
          <p:cNvSpPr/>
          <p:nvPr/>
        </p:nvSpPr>
        <p:spPr>
          <a:xfrm>
            <a:off x="1" y="3"/>
            <a:ext cx="1236980" cy="1059180"/>
          </a:xfrm>
          <a:custGeom>
            <a:avLst/>
            <a:gdLst/>
            <a:ahLst/>
            <a:cxnLst/>
            <a:rect l="l" t="t" r="r" b="b"/>
            <a:pathLst>
              <a:path w="1236980" h="1059180">
                <a:moveTo>
                  <a:pt x="89010" y="0"/>
                </a:moveTo>
                <a:lnTo>
                  <a:pt x="247345" y="248954"/>
                </a:lnTo>
                <a:lnTo>
                  <a:pt x="161978" y="248954"/>
                </a:lnTo>
                <a:lnTo>
                  <a:pt x="118926" y="254741"/>
                </a:lnTo>
                <a:lnTo>
                  <a:pt x="80235" y="271074"/>
                </a:lnTo>
                <a:lnTo>
                  <a:pt x="47451" y="296405"/>
                </a:lnTo>
                <a:lnTo>
                  <a:pt x="22120" y="329189"/>
                </a:lnTo>
                <a:lnTo>
                  <a:pt x="5787" y="367880"/>
                </a:lnTo>
                <a:lnTo>
                  <a:pt x="0" y="410932"/>
                </a:lnTo>
                <a:lnTo>
                  <a:pt x="0" y="896875"/>
                </a:lnTo>
                <a:lnTo>
                  <a:pt x="5787" y="939927"/>
                </a:lnTo>
                <a:lnTo>
                  <a:pt x="22120" y="978618"/>
                </a:lnTo>
                <a:lnTo>
                  <a:pt x="47451" y="1011402"/>
                </a:lnTo>
                <a:lnTo>
                  <a:pt x="80235" y="1036733"/>
                </a:lnTo>
                <a:lnTo>
                  <a:pt x="118926" y="1053065"/>
                </a:lnTo>
                <a:lnTo>
                  <a:pt x="161978" y="1058853"/>
                </a:lnTo>
                <a:lnTo>
                  <a:pt x="1074747" y="1058853"/>
                </a:lnTo>
                <a:lnTo>
                  <a:pt x="1117800" y="1053065"/>
                </a:lnTo>
                <a:lnTo>
                  <a:pt x="1156491" y="1036733"/>
                </a:lnTo>
                <a:lnTo>
                  <a:pt x="1189276" y="1011402"/>
                </a:lnTo>
                <a:lnTo>
                  <a:pt x="1214608" y="978618"/>
                </a:lnTo>
                <a:lnTo>
                  <a:pt x="1230941" y="939927"/>
                </a:lnTo>
                <a:lnTo>
                  <a:pt x="1236729" y="896875"/>
                </a:lnTo>
                <a:lnTo>
                  <a:pt x="1236729" y="410932"/>
                </a:lnTo>
                <a:lnTo>
                  <a:pt x="1230941" y="367880"/>
                </a:lnTo>
                <a:lnTo>
                  <a:pt x="1214608" y="329189"/>
                </a:lnTo>
                <a:lnTo>
                  <a:pt x="1189276" y="296405"/>
                </a:lnTo>
                <a:lnTo>
                  <a:pt x="1156491" y="271074"/>
                </a:lnTo>
                <a:lnTo>
                  <a:pt x="1117800" y="254741"/>
                </a:lnTo>
                <a:lnTo>
                  <a:pt x="1074747" y="248954"/>
                </a:lnTo>
                <a:lnTo>
                  <a:pt x="525611" y="248954"/>
                </a:lnTo>
                <a:lnTo>
                  <a:pt x="89010" y="0"/>
                </a:lnTo>
                <a:close/>
              </a:path>
            </a:pathLst>
          </a:custGeom>
          <a:solidFill>
            <a:srgbClr val="FFCB04"/>
          </a:solidFill>
        </p:spPr>
        <p:txBody>
          <a:bodyPr wrap="square" lIns="0" tIns="0" rIns="0" bIns="0" rtlCol="0"/>
          <a:lstStyle/>
          <a:p>
            <a:endParaRPr/>
          </a:p>
        </p:txBody>
      </p:sp>
      <p:sp>
        <p:nvSpPr>
          <p:cNvPr id="12" name="object 12"/>
          <p:cNvSpPr txBox="1"/>
          <p:nvPr/>
        </p:nvSpPr>
        <p:spPr>
          <a:xfrm>
            <a:off x="1024404" y="1026364"/>
            <a:ext cx="3093720" cy="1026563"/>
          </a:xfrm>
          <a:prstGeom prst="rect">
            <a:avLst/>
          </a:prstGeom>
        </p:spPr>
        <p:txBody>
          <a:bodyPr vert="horz" wrap="square" lIns="0" tIns="12700" rIns="0" bIns="0" rtlCol="0">
            <a:spAutoFit/>
          </a:bodyPr>
          <a:lstStyle/>
          <a:p>
            <a:pPr marL="12065" marR="5080" algn="ctr">
              <a:lnSpc>
                <a:spcPct val="121700"/>
              </a:lnSpc>
              <a:spcBef>
                <a:spcPts val="100"/>
              </a:spcBef>
            </a:pPr>
            <a:r>
              <a:rPr lang="en-US" b="1" kern="0" dirty="0">
                <a:solidFill>
                  <a:srgbClr val="231F20"/>
                </a:solidFill>
                <a:latin typeface="GHEA Grapalat" pitchFamily="50" charset="0"/>
                <a:ea typeface="+mj-ea"/>
                <a:cs typeface="Times New Roman"/>
              </a:rPr>
              <a:t>CSO-BUSINESS COOPERATION</a:t>
            </a:r>
            <a:br>
              <a:rPr lang="en-US" b="1" kern="0" dirty="0">
                <a:solidFill>
                  <a:srgbClr val="231F20"/>
                </a:solidFill>
                <a:latin typeface="GHEA Grapalat" pitchFamily="50" charset="0"/>
                <a:ea typeface="+mj-ea"/>
                <a:cs typeface="Times New Roman"/>
              </a:rPr>
            </a:br>
            <a:r>
              <a:rPr lang="en-US" b="1" kern="0" dirty="0">
                <a:solidFill>
                  <a:srgbClr val="FFFFFF"/>
                </a:solidFill>
                <a:latin typeface="GHEA Grapalat" pitchFamily="50" charset="0"/>
                <a:ea typeface="+mj-ea"/>
                <a:cs typeface="Times New Roman"/>
              </a:rPr>
              <a:t>IS POSSIBLE</a:t>
            </a:r>
            <a:endParaRPr sz="1800" dirty="0">
              <a:latin typeface="GHEA Grapalat" pitchFamily="50" charset="0"/>
              <a:cs typeface="Times New Roman"/>
            </a:endParaRPr>
          </a:p>
        </p:txBody>
      </p:sp>
      <p:sp>
        <p:nvSpPr>
          <p:cNvPr id="13" name="object 13"/>
          <p:cNvSpPr/>
          <p:nvPr/>
        </p:nvSpPr>
        <p:spPr>
          <a:xfrm>
            <a:off x="426740" y="649281"/>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70740" y="649281"/>
            <a:ext cx="95248" cy="9524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14740" y="649281"/>
            <a:ext cx="95248" cy="95248"/>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1141407" y="5245041"/>
            <a:ext cx="95248" cy="95248"/>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11285405" y="5245041"/>
            <a:ext cx="95251" cy="95248"/>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1429405" y="5245041"/>
            <a:ext cx="95248" cy="95248"/>
          </a:xfrm>
          <a:prstGeom prst="rect">
            <a:avLst/>
          </a:prstGeom>
          <a:blipFill>
            <a:blip r:embed="rId3" cstate="print"/>
            <a:stretch>
              <a:fillRect/>
            </a:stretch>
          </a:blipFill>
        </p:spPr>
        <p:txBody>
          <a:bodyPr wrap="square" lIns="0" tIns="0" rIns="0" bIns="0" rtlCol="0"/>
          <a:lstStyle/>
          <a:p>
            <a:endParaRPr/>
          </a:p>
        </p:txBody>
      </p:sp>
      <p:sp>
        <p:nvSpPr>
          <p:cNvPr id="19" name="object 19"/>
          <p:cNvSpPr txBox="1"/>
          <p:nvPr/>
        </p:nvSpPr>
        <p:spPr>
          <a:xfrm>
            <a:off x="1083835" y="2802633"/>
            <a:ext cx="5088365" cy="3259354"/>
          </a:xfrm>
          <a:prstGeom prst="rect">
            <a:avLst/>
          </a:prstGeom>
        </p:spPr>
        <p:txBody>
          <a:bodyPr vert="horz" wrap="square" lIns="0" tIns="12700" rIns="0" bIns="0" rtlCol="0">
            <a:spAutoFit/>
          </a:bodyPr>
          <a:lstStyle/>
          <a:p>
            <a:pPr marL="218440" marR="31750" indent="-205740">
              <a:lnSpc>
                <a:spcPct val="111800"/>
              </a:lnSpc>
              <a:spcAft>
                <a:spcPts val="600"/>
              </a:spcAft>
              <a:buSzPct val="85714"/>
              <a:buFont typeface="Arial" pitchFamily="34" charset="0"/>
              <a:buChar char="•"/>
              <a:tabLst>
                <a:tab pos="219075" algn="l"/>
              </a:tabLst>
            </a:pPr>
            <a:r>
              <a:rPr lang="en-US" sz="1600" dirty="0" smtClean="0">
                <a:solidFill>
                  <a:srgbClr val="231F20"/>
                </a:solidFill>
                <a:latin typeface="GHEA Grapalat" pitchFamily="50" charset="0"/>
                <a:cs typeface="Arial"/>
              </a:rPr>
              <a:t>According </a:t>
            </a:r>
            <a:r>
              <a:rPr lang="en-US" sz="1600" dirty="0">
                <a:solidFill>
                  <a:srgbClr val="231F20"/>
                </a:solidFill>
                <a:latin typeface="GHEA Grapalat" pitchFamily="50" charset="0"/>
                <a:cs typeface="Arial"/>
              </a:rPr>
              <a:t>to CSO </a:t>
            </a:r>
            <a:r>
              <a:rPr lang="en-US" sz="1600" dirty="0" smtClean="0">
                <a:solidFill>
                  <a:srgbClr val="231F20"/>
                </a:solidFill>
                <a:latin typeface="GHEA Grapalat" pitchFamily="50" charset="0"/>
                <a:cs typeface="Arial"/>
              </a:rPr>
              <a:t>representatives, </a:t>
            </a:r>
            <a:r>
              <a:rPr lang="en-US" sz="1600" dirty="0">
                <a:solidFill>
                  <a:srgbClr val="231F20"/>
                </a:solidFill>
                <a:latin typeface="GHEA Grapalat" pitchFamily="50" charset="0"/>
                <a:cs typeface="Arial"/>
              </a:rPr>
              <a:t>the business sector can </a:t>
            </a:r>
            <a:r>
              <a:rPr lang="en-US" sz="1600" dirty="0" smtClean="0">
                <a:solidFill>
                  <a:srgbClr val="231F20"/>
                </a:solidFill>
                <a:latin typeface="GHEA Grapalat" pitchFamily="50" charset="0"/>
                <a:cs typeface="Arial"/>
              </a:rPr>
              <a:t>make use of services </a:t>
            </a:r>
            <a:r>
              <a:rPr lang="en-US" sz="1600" dirty="0">
                <a:solidFill>
                  <a:srgbClr val="231F20"/>
                </a:solidFill>
                <a:latin typeface="GHEA Grapalat" pitchFamily="50" charset="0"/>
                <a:cs typeface="Arial"/>
              </a:rPr>
              <a:t>provided by CSOs, </a:t>
            </a:r>
            <a:r>
              <a:rPr lang="en-US" sz="1600" dirty="0" smtClean="0">
                <a:solidFill>
                  <a:srgbClr val="231F20"/>
                </a:solidFill>
                <a:latin typeface="GHEA Grapalat" pitchFamily="50" charset="0"/>
                <a:cs typeface="Arial"/>
              </a:rPr>
              <a:t>such as awareness </a:t>
            </a:r>
            <a:r>
              <a:rPr lang="en-US" sz="1600" dirty="0">
                <a:solidFill>
                  <a:srgbClr val="231F20"/>
                </a:solidFill>
                <a:latin typeface="GHEA Grapalat" pitchFamily="50" charset="0"/>
                <a:cs typeface="Arial"/>
              </a:rPr>
              <a:t>raising and specialized trainings (on a paid/non-paid basis)</a:t>
            </a:r>
          </a:p>
          <a:p>
            <a:pPr marL="218440" marR="31750" indent="-205740">
              <a:lnSpc>
                <a:spcPct val="111800"/>
              </a:lnSpc>
              <a:spcAft>
                <a:spcPts val="600"/>
              </a:spcAft>
              <a:buSzPct val="85714"/>
              <a:buChar char="•"/>
              <a:tabLst>
                <a:tab pos="219075" algn="l"/>
              </a:tabLst>
            </a:pPr>
            <a:r>
              <a:rPr lang="en-US" sz="1600" dirty="0" smtClean="0">
                <a:solidFill>
                  <a:srgbClr val="231F20"/>
                </a:solidFill>
                <a:latin typeface="GHEA Grapalat" pitchFamily="50" charset="0"/>
                <a:cs typeface="Arial"/>
              </a:rPr>
              <a:t>CSO stakeholders </a:t>
            </a:r>
            <a:r>
              <a:rPr lang="en-US" sz="1600" dirty="0">
                <a:solidFill>
                  <a:srgbClr val="231F20"/>
                </a:solidFill>
                <a:latin typeface="GHEA Grapalat" pitchFamily="50" charset="0"/>
                <a:cs typeface="Arial"/>
              </a:rPr>
              <a:t>can complete internships in business companies</a:t>
            </a:r>
          </a:p>
          <a:p>
            <a:pPr marL="218440" marR="31750" indent="-205740">
              <a:lnSpc>
                <a:spcPct val="111800"/>
              </a:lnSpc>
              <a:spcAft>
                <a:spcPts val="600"/>
              </a:spcAft>
              <a:buSzPct val="85714"/>
              <a:buChar char="•"/>
              <a:tabLst>
                <a:tab pos="219075" algn="l"/>
              </a:tabLst>
            </a:pPr>
            <a:r>
              <a:rPr lang="en-US" sz="1600" dirty="0" smtClean="0">
                <a:solidFill>
                  <a:srgbClr val="231F20"/>
                </a:solidFill>
                <a:latin typeface="GHEA Grapalat" pitchFamily="50" charset="0"/>
                <a:cs typeface="Arial"/>
              </a:rPr>
              <a:t>CSOs </a:t>
            </a:r>
            <a:r>
              <a:rPr lang="en-US" sz="1600" dirty="0">
                <a:solidFill>
                  <a:srgbClr val="231F20"/>
                </a:solidFill>
                <a:latin typeface="GHEA Grapalat" pitchFamily="50" charset="0"/>
                <a:cs typeface="Arial"/>
              </a:rPr>
              <a:t>can receive counseling from </a:t>
            </a:r>
            <a:r>
              <a:rPr lang="en-US" sz="1600" dirty="0" smtClean="0">
                <a:solidFill>
                  <a:srgbClr val="231F20"/>
                </a:solidFill>
                <a:latin typeface="GHEA Grapalat" pitchFamily="50" charset="0"/>
                <a:cs typeface="Arial"/>
              </a:rPr>
              <a:t>the specialists in the business sphere </a:t>
            </a:r>
            <a:r>
              <a:rPr lang="en-US" sz="1600" dirty="0">
                <a:solidFill>
                  <a:srgbClr val="231F20"/>
                </a:solidFill>
                <a:latin typeface="GHEA Grapalat" pitchFamily="50" charset="0"/>
                <a:cs typeface="Arial"/>
              </a:rPr>
              <a:t>(both paid and unpaid) </a:t>
            </a:r>
          </a:p>
          <a:p>
            <a:pPr marL="218440" marR="31750" indent="-205740">
              <a:lnSpc>
                <a:spcPct val="111800"/>
              </a:lnSpc>
              <a:spcAft>
                <a:spcPts val="600"/>
              </a:spcAft>
              <a:buSzPct val="85714"/>
              <a:buChar char="•"/>
              <a:tabLst>
                <a:tab pos="219075" algn="l"/>
              </a:tabLst>
            </a:pPr>
            <a:r>
              <a:rPr lang="en-US" sz="1600" dirty="0">
                <a:solidFill>
                  <a:srgbClr val="231F20"/>
                </a:solidFill>
                <a:latin typeface="GHEA Grapalat" pitchFamily="50" charset="0"/>
                <a:cs typeface="Arial"/>
              </a:rPr>
              <a:t>	Business representatives can become </a:t>
            </a:r>
            <a:r>
              <a:rPr lang="en-US" sz="1600" dirty="0" smtClean="0">
                <a:solidFill>
                  <a:srgbClr val="231F20"/>
                </a:solidFill>
                <a:latin typeface="GHEA Grapalat" pitchFamily="50" charset="0"/>
                <a:cs typeface="Arial"/>
              </a:rPr>
              <a:t>CSO association </a:t>
            </a:r>
            <a:r>
              <a:rPr lang="en-US" sz="1600" dirty="0">
                <a:solidFill>
                  <a:srgbClr val="231F20"/>
                </a:solidFill>
                <a:latin typeface="GHEA Grapalat" pitchFamily="50" charset="0"/>
                <a:cs typeface="Arial"/>
              </a:rPr>
              <a:t>members to </a:t>
            </a:r>
            <a:r>
              <a:rPr lang="en-US" sz="1600" dirty="0" smtClean="0">
                <a:solidFill>
                  <a:srgbClr val="231F20"/>
                </a:solidFill>
                <a:latin typeface="GHEA Grapalat" pitchFamily="50" charset="0"/>
                <a:cs typeface="Arial"/>
              </a:rPr>
              <a:t>voice </a:t>
            </a:r>
            <a:r>
              <a:rPr lang="en-US" sz="1600" dirty="0">
                <a:solidFill>
                  <a:srgbClr val="231F20"/>
                </a:solidFill>
                <a:latin typeface="GHEA Grapalat" pitchFamily="50" charset="0"/>
                <a:cs typeface="Arial"/>
              </a:rPr>
              <a:t>issues and defend the interests of businesses</a:t>
            </a:r>
          </a:p>
        </p:txBody>
      </p:sp>
      <p:sp>
        <p:nvSpPr>
          <p:cNvPr id="20" name="object 20"/>
          <p:cNvSpPr/>
          <p:nvPr/>
        </p:nvSpPr>
        <p:spPr>
          <a:xfrm>
            <a:off x="6640408" y="804243"/>
            <a:ext cx="3948429" cy="0"/>
          </a:xfrm>
          <a:custGeom>
            <a:avLst/>
            <a:gdLst/>
            <a:ahLst/>
            <a:cxnLst/>
            <a:rect l="l" t="t" r="r" b="b"/>
            <a:pathLst>
              <a:path w="3948429">
                <a:moveTo>
                  <a:pt x="0" y="0"/>
                </a:moveTo>
                <a:lnTo>
                  <a:pt x="3948123" y="0"/>
                </a:lnTo>
              </a:path>
            </a:pathLst>
          </a:custGeom>
          <a:ln w="7199">
            <a:solidFill>
              <a:srgbClr val="BBBDC0"/>
            </a:solidFill>
          </a:ln>
        </p:spPr>
        <p:txBody>
          <a:bodyPr wrap="square" lIns="0" tIns="0" rIns="0" bIns="0" rtlCol="0"/>
          <a:lstStyle/>
          <a:p>
            <a:endParaRPr/>
          </a:p>
        </p:txBody>
      </p:sp>
      <p:sp>
        <p:nvSpPr>
          <p:cNvPr id="21" name="object 21"/>
          <p:cNvSpPr/>
          <p:nvPr/>
        </p:nvSpPr>
        <p:spPr>
          <a:xfrm>
            <a:off x="6621351" y="6351561"/>
            <a:ext cx="3637279" cy="0"/>
          </a:xfrm>
          <a:custGeom>
            <a:avLst/>
            <a:gdLst/>
            <a:ahLst/>
            <a:cxnLst/>
            <a:rect l="l" t="t" r="r" b="b"/>
            <a:pathLst>
              <a:path w="3637279">
                <a:moveTo>
                  <a:pt x="0" y="0"/>
                </a:moveTo>
                <a:lnTo>
                  <a:pt x="3636986" y="0"/>
                </a:lnTo>
              </a:path>
            </a:pathLst>
          </a:custGeom>
          <a:ln w="7199">
            <a:solidFill>
              <a:srgbClr val="BBBDC0"/>
            </a:solidFill>
          </a:ln>
        </p:spPr>
        <p:txBody>
          <a:bodyPr wrap="square" lIns="0" tIns="0" rIns="0" bIns="0" rtlCol="0"/>
          <a:lstStyle/>
          <a:p>
            <a:endParaRPr/>
          </a:p>
        </p:txBody>
      </p:sp>
      <p:sp>
        <p:nvSpPr>
          <p:cNvPr id="24" name="object 2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5" name="object 25"/>
          <p:cNvSpPr/>
          <p:nvPr/>
        </p:nvSpPr>
        <p:spPr>
          <a:xfrm>
            <a:off x="1079653" y="2917783"/>
            <a:ext cx="107999" cy="107999"/>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1079653" y="4114800"/>
            <a:ext cx="107999" cy="107999"/>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1079653" y="4724400"/>
            <a:ext cx="107999" cy="108000"/>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1079653" y="5302200"/>
            <a:ext cx="107999" cy="108000"/>
          </a:xfrm>
          <a:prstGeom prst="rect">
            <a:avLst/>
          </a:prstGeom>
          <a:blipFill>
            <a:blip r:embed="rId5" cstate="print"/>
            <a:stretch>
              <a:fillRect/>
            </a:stretch>
          </a:blipFill>
        </p:spPr>
        <p:txBody>
          <a:bodyPr wrap="square" lIns="0" tIns="0" rIns="0" bIns="0" rtlCol="0"/>
          <a:lstStyle/>
          <a:p>
            <a:endParaRPr/>
          </a:p>
        </p:txBody>
      </p:sp>
      <p:pic>
        <p:nvPicPr>
          <p:cNvPr id="29" name="Picture 28" descr="55.png"/>
          <p:cNvPicPr>
            <a:picLocks noChangeAspect="1"/>
          </p:cNvPicPr>
          <p:nvPr/>
        </p:nvPicPr>
        <p:blipFill>
          <a:blip r:embed="rId6" cstate="print"/>
          <a:stretch>
            <a:fillRect/>
          </a:stretch>
        </p:blipFill>
        <p:spPr>
          <a:xfrm>
            <a:off x="6019800" y="533400"/>
            <a:ext cx="556566" cy="381000"/>
          </a:xfrm>
          <a:prstGeom prst="rect">
            <a:avLst/>
          </a:prstGeom>
        </p:spPr>
      </p:pic>
      <p:pic>
        <p:nvPicPr>
          <p:cNvPr id="30" name="Picture 29" descr="55.png"/>
          <p:cNvPicPr>
            <a:picLocks noChangeAspect="1"/>
          </p:cNvPicPr>
          <p:nvPr/>
        </p:nvPicPr>
        <p:blipFill>
          <a:blip r:embed="rId6" cstate="print"/>
          <a:stretch>
            <a:fillRect/>
          </a:stretch>
        </p:blipFill>
        <p:spPr>
          <a:xfrm flipH="1" flipV="1">
            <a:off x="10287000" y="6172200"/>
            <a:ext cx="556566" cy="381000"/>
          </a:xfrm>
          <a:prstGeom prst="rect">
            <a:avLst/>
          </a:prstGeom>
        </p:spPr>
      </p:pic>
    </p:spTree>
    <p:extLst>
      <p:ext uri="{BB962C8B-B14F-4D97-AF65-F5344CB8AC3E}">
        <p14:creationId xmlns:p14="http://schemas.microsoft.com/office/powerpoint/2010/main" val="232487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
            <a:ext cx="1466851" cy="3778885"/>
          </a:xfrm>
          <a:custGeom>
            <a:avLst/>
            <a:gdLst/>
            <a:ahLst/>
            <a:cxnLst/>
            <a:rect l="l" t="t" r="r" b="b"/>
            <a:pathLst>
              <a:path w="1466850" h="3778885">
                <a:moveTo>
                  <a:pt x="541528" y="0"/>
                </a:moveTo>
                <a:lnTo>
                  <a:pt x="0" y="0"/>
                </a:lnTo>
                <a:lnTo>
                  <a:pt x="0" y="3778588"/>
                </a:lnTo>
                <a:lnTo>
                  <a:pt x="12305" y="3774602"/>
                </a:lnTo>
                <a:lnTo>
                  <a:pt x="18591" y="3686276"/>
                </a:lnTo>
                <a:lnTo>
                  <a:pt x="26404" y="3607114"/>
                </a:lnTo>
                <a:lnTo>
                  <a:pt x="35611" y="3536349"/>
                </a:lnTo>
                <a:lnTo>
                  <a:pt x="46082" y="3473214"/>
                </a:lnTo>
                <a:lnTo>
                  <a:pt x="57684" y="3416941"/>
                </a:lnTo>
                <a:lnTo>
                  <a:pt x="70287" y="3366762"/>
                </a:lnTo>
                <a:lnTo>
                  <a:pt x="83758" y="3321910"/>
                </a:lnTo>
                <a:lnTo>
                  <a:pt x="97966" y="3281617"/>
                </a:lnTo>
                <a:lnTo>
                  <a:pt x="112779" y="3245116"/>
                </a:lnTo>
                <a:lnTo>
                  <a:pt x="143695" y="3180418"/>
                </a:lnTo>
                <a:lnTo>
                  <a:pt x="191321" y="3092618"/>
                </a:lnTo>
                <a:lnTo>
                  <a:pt x="225058" y="3047153"/>
                </a:lnTo>
                <a:lnTo>
                  <a:pt x="253321" y="3018815"/>
                </a:lnTo>
                <a:lnTo>
                  <a:pt x="288376" y="2990612"/>
                </a:lnTo>
                <a:lnTo>
                  <a:pt x="329616" y="2965446"/>
                </a:lnTo>
                <a:lnTo>
                  <a:pt x="376438" y="2946221"/>
                </a:lnTo>
                <a:lnTo>
                  <a:pt x="428236" y="2935839"/>
                </a:lnTo>
                <a:lnTo>
                  <a:pt x="1129265" y="2935839"/>
                </a:lnTo>
                <a:lnTo>
                  <a:pt x="1138829" y="2926081"/>
                </a:lnTo>
                <a:lnTo>
                  <a:pt x="1171528" y="2851620"/>
                </a:lnTo>
                <a:lnTo>
                  <a:pt x="1171681" y="2735635"/>
                </a:lnTo>
                <a:lnTo>
                  <a:pt x="1168634" y="2723297"/>
                </a:lnTo>
                <a:lnTo>
                  <a:pt x="1163847" y="2708214"/>
                </a:lnTo>
                <a:lnTo>
                  <a:pt x="1158668" y="2694408"/>
                </a:lnTo>
                <a:lnTo>
                  <a:pt x="1154441" y="2685901"/>
                </a:lnTo>
                <a:lnTo>
                  <a:pt x="1146764" y="2668069"/>
                </a:lnTo>
                <a:lnTo>
                  <a:pt x="1151150" y="2618179"/>
                </a:lnTo>
                <a:lnTo>
                  <a:pt x="1180498" y="2588150"/>
                </a:lnTo>
                <a:lnTo>
                  <a:pt x="1213346" y="2572513"/>
                </a:lnTo>
                <a:lnTo>
                  <a:pt x="1229461" y="2564474"/>
                </a:lnTo>
                <a:lnTo>
                  <a:pt x="1261177" y="2521338"/>
                </a:lnTo>
                <a:lnTo>
                  <a:pt x="1266013" y="2491840"/>
                </a:lnTo>
                <a:lnTo>
                  <a:pt x="1258518" y="2458639"/>
                </a:lnTo>
                <a:lnTo>
                  <a:pt x="1235391" y="2425919"/>
                </a:lnTo>
                <a:lnTo>
                  <a:pt x="1193333" y="2397865"/>
                </a:lnTo>
                <a:lnTo>
                  <a:pt x="1129042" y="2378660"/>
                </a:lnTo>
                <a:lnTo>
                  <a:pt x="1153486" y="2370825"/>
                </a:lnTo>
                <a:lnTo>
                  <a:pt x="1208700" y="2349685"/>
                </a:lnTo>
                <a:lnTo>
                  <a:pt x="1267510" y="2318789"/>
                </a:lnTo>
                <a:lnTo>
                  <a:pt x="1302743" y="2281687"/>
                </a:lnTo>
                <a:lnTo>
                  <a:pt x="1310294" y="2229740"/>
                </a:lnTo>
                <a:lnTo>
                  <a:pt x="1302432" y="2198899"/>
                </a:lnTo>
                <a:lnTo>
                  <a:pt x="1281431" y="2167980"/>
                </a:lnTo>
                <a:lnTo>
                  <a:pt x="1263905" y="2144884"/>
                </a:lnTo>
                <a:lnTo>
                  <a:pt x="1248104" y="2112137"/>
                </a:lnTo>
                <a:lnTo>
                  <a:pt x="1242824" y="2076155"/>
                </a:lnTo>
                <a:lnTo>
                  <a:pt x="1256864" y="2043352"/>
                </a:lnTo>
                <a:lnTo>
                  <a:pt x="1299020" y="2020143"/>
                </a:lnTo>
                <a:lnTo>
                  <a:pt x="1321909" y="2013892"/>
                </a:lnTo>
                <a:lnTo>
                  <a:pt x="1373508" y="1993037"/>
                </a:lnTo>
                <a:lnTo>
                  <a:pt x="1428220" y="1954417"/>
                </a:lnTo>
                <a:lnTo>
                  <a:pt x="1460447" y="1894878"/>
                </a:lnTo>
                <a:lnTo>
                  <a:pt x="1466438" y="1838425"/>
                </a:lnTo>
                <a:lnTo>
                  <a:pt x="1459396" y="1800864"/>
                </a:lnTo>
                <a:lnTo>
                  <a:pt x="1439036" y="1766859"/>
                </a:lnTo>
                <a:lnTo>
                  <a:pt x="1405075" y="1721073"/>
                </a:lnTo>
                <a:lnTo>
                  <a:pt x="1373046" y="1681057"/>
                </a:lnTo>
                <a:lnTo>
                  <a:pt x="1334376" y="1638616"/>
                </a:lnTo>
                <a:lnTo>
                  <a:pt x="1293477" y="1596446"/>
                </a:lnTo>
                <a:lnTo>
                  <a:pt x="1254759" y="1557239"/>
                </a:lnTo>
                <a:lnTo>
                  <a:pt x="1222634" y="1523690"/>
                </a:lnTo>
                <a:lnTo>
                  <a:pt x="1181893" y="1470750"/>
                </a:lnTo>
                <a:lnTo>
                  <a:pt x="1155192" y="1430275"/>
                </a:lnTo>
                <a:lnTo>
                  <a:pt x="1126830" y="1380774"/>
                </a:lnTo>
                <a:lnTo>
                  <a:pt x="1102230" y="1325952"/>
                </a:lnTo>
                <a:lnTo>
                  <a:pt x="1086811" y="1269517"/>
                </a:lnTo>
                <a:lnTo>
                  <a:pt x="1085997" y="1215172"/>
                </a:lnTo>
                <a:lnTo>
                  <a:pt x="1094701" y="1164103"/>
                </a:lnTo>
                <a:lnTo>
                  <a:pt x="1102612" y="1115800"/>
                </a:lnTo>
                <a:lnTo>
                  <a:pt x="1107729" y="1068531"/>
                </a:lnTo>
                <a:lnTo>
                  <a:pt x="1108047" y="1020560"/>
                </a:lnTo>
                <a:lnTo>
                  <a:pt x="1105950" y="997102"/>
                </a:lnTo>
                <a:lnTo>
                  <a:pt x="1096325" y="947809"/>
                </a:lnTo>
                <a:lnTo>
                  <a:pt x="1078139" y="891373"/>
                </a:lnTo>
                <a:lnTo>
                  <a:pt x="1064408" y="851511"/>
                </a:lnTo>
                <a:lnTo>
                  <a:pt x="1047065" y="803350"/>
                </a:lnTo>
                <a:lnTo>
                  <a:pt x="1026013" y="748223"/>
                </a:lnTo>
                <a:lnTo>
                  <a:pt x="1010917" y="710804"/>
                </a:lnTo>
                <a:lnTo>
                  <a:pt x="994297" y="671488"/>
                </a:lnTo>
                <a:lnTo>
                  <a:pt x="976124" y="630593"/>
                </a:lnTo>
                <a:lnTo>
                  <a:pt x="956370" y="588440"/>
                </a:lnTo>
                <a:lnTo>
                  <a:pt x="935007" y="545348"/>
                </a:lnTo>
                <a:lnTo>
                  <a:pt x="912006" y="501637"/>
                </a:lnTo>
                <a:lnTo>
                  <a:pt x="887341" y="457627"/>
                </a:lnTo>
                <a:lnTo>
                  <a:pt x="860983" y="413638"/>
                </a:lnTo>
                <a:lnTo>
                  <a:pt x="832903" y="369989"/>
                </a:lnTo>
                <a:lnTo>
                  <a:pt x="803073" y="327000"/>
                </a:lnTo>
                <a:lnTo>
                  <a:pt x="771466" y="284991"/>
                </a:lnTo>
                <a:lnTo>
                  <a:pt x="738053" y="244281"/>
                </a:lnTo>
                <a:lnTo>
                  <a:pt x="702807" y="205191"/>
                </a:lnTo>
                <a:lnTo>
                  <a:pt x="665698" y="168041"/>
                </a:lnTo>
                <a:lnTo>
                  <a:pt x="626699" y="133149"/>
                </a:lnTo>
                <a:lnTo>
                  <a:pt x="613078" y="119792"/>
                </a:lnTo>
                <a:lnTo>
                  <a:pt x="602389" y="105669"/>
                </a:lnTo>
                <a:lnTo>
                  <a:pt x="593656" y="90768"/>
                </a:lnTo>
                <a:lnTo>
                  <a:pt x="585905" y="75079"/>
                </a:lnTo>
                <a:lnTo>
                  <a:pt x="578162" y="58589"/>
                </a:lnTo>
                <a:lnTo>
                  <a:pt x="569452" y="41287"/>
                </a:lnTo>
                <a:lnTo>
                  <a:pt x="558801" y="23162"/>
                </a:lnTo>
                <a:lnTo>
                  <a:pt x="545233" y="4203"/>
                </a:lnTo>
                <a:lnTo>
                  <a:pt x="541528" y="0"/>
                </a:lnTo>
                <a:close/>
              </a:path>
              <a:path w="1466850" h="3778885">
                <a:moveTo>
                  <a:pt x="1129265" y="2935839"/>
                </a:moveTo>
                <a:lnTo>
                  <a:pt x="428236" y="2935839"/>
                </a:lnTo>
                <a:lnTo>
                  <a:pt x="484408" y="2937203"/>
                </a:lnTo>
                <a:lnTo>
                  <a:pt x="522131" y="2943192"/>
                </a:lnTo>
                <a:lnTo>
                  <a:pt x="722067" y="2979672"/>
                </a:lnTo>
                <a:lnTo>
                  <a:pt x="777671" y="2988673"/>
                </a:lnTo>
                <a:lnTo>
                  <a:pt x="832866" y="2996326"/>
                </a:lnTo>
                <a:lnTo>
                  <a:pt x="886325" y="3001981"/>
                </a:lnTo>
                <a:lnTo>
                  <a:pt x="936720" y="3004987"/>
                </a:lnTo>
                <a:lnTo>
                  <a:pt x="982721" y="3004695"/>
                </a:lnTo>
                <a:lnTo>
                  <a:pt x="1023000" y="3000453"/>
                </a:lnTo>
                <a:lnTo>
                  <a:pt x="1056231" y="2991613"/>
                </a:lnTo>
                <a:lnTo>
                  <a:pt x="1081083" y="2977523"/>
                </a:lnTo>
                <a:lnTo>
                  <a:pt x="1099907" y="2965792"/>
                </a:lnTo>
                <a:lnTo>
                  <a:pt x="1129265" y="2935839"/>
                </a:lnTo>
                <a:close/>
              </a:path>
            </a:pathLst>
          </a:custGeom>
          <a:solidFill>
            <a:srgbClr val="E6E7E8"/>
          </a:solidFill>
        </p:spPr>
        <p:txBody>
          <a:bodyPr wrap="square" lIns="0" tIns="0" rIns="0" bIns="0" rtlCol="0"/>
          <a:lstStyle/>
          <a:p>
            <a:endParaRPr/>
          </a:p>
        </p:txBody>
      </p:sp>
      <p:sp>
        <p:nvSpPr>
          <p:cNvPr id="3" name="object 3"/>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 name="object 4"/>
          <p:cNvSpPr txBox="1"/>
          <p:nvPr/>
        </p:nvSpPr>
        <p:spPr>
          <a:xfrm>
            <a:off x="11682249" y="114427"/>
            <a:ext cx="30162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19</a:t>
            </a:r>
            <a:endParaRPr sz="1800" dirty="0">
              <a:latin typeface="GHEA Grapalat" pitchFamily="50" charset="0"/>
              <a:cs typeface="Times New Roman"/>
            </a:endParaRPr>
          </a:p>
        </p:txBody>
      </p:sp>
      <p:sp>
        <p:nvSpPr>
          <p:cNvPr id="5" name="object 5"/>
          <p:cNvSpPr/>
          <p:nvPr/>
        </p:nvSpPr>
        <p:spPr>
          <a:xfrm>
            <a:off x="5908559" y="938060"/>
            <a:ext cx="5088255" cy="2045335"/>
          </a:xfrm>
          <a:custGeom>
            <a:avLst/>
            <a:gdLst/>
            <a:ahLst/>
            <a:cxnLst/>
            <a:rect l="l" t="t" r="r" b="b"/>
            <a:pathLst>
              <a:path w="5088255" h="2045335">
                <a:moveTo>
                  <a:pt x="4926524" y="0"/>
                </a:moveTo>
                <a:lnTo>
                  <a:pt x="161348" y="0"/>
                </a:lnTo>
                <a:lnTo>
                  <a:pt x="118582" y="5789"/>
                </a:lnTo>
                <a:lnTo>
                  <a:pt x="80075" y="22111"/>
                </a:lnTo>
                <a:lnTo>
                  <a:pt x="47395" y="47396"/>
                </a:lnTo>
                <a:lnTo>
                  <a:pt x="22110" y="80077"/>
                </a:lnTo>
                <a:lnTo>
                  <a:pt x="5788" y="118584"/>
                </a:lnTo>
                <a:lnTo>
                  <a:pt x="0" y="161348"/>
                </a:lnTo>
                <a:lnTo>
                  <a:pt x="0" y="1883699"/>
                </a:lnTo>
                <a:lnTo>
                  <a:pt x="5788" y="1926463"/>
                </a:lnTo>
                <a:lnTo>
                  <a:pt x="22110" y="1964970"/>
                </a:lnTo>
                <a:lnTo>
                  <a:pt x="47395" y="1997651"/>
                </a:lnTo>
                <a:lnTo>
                  <a:pt x="80075" y="2022936"/>
                </a:lnTo>
                <a:lnTo>
                  <a:pt x="118582" y="2039258"/>
                </a:lnTo>
                <a:lnTo>
                  <a:pt x="161348" y="2045047"/>
                </a:lnTo>
                <a:lnTo>
                  <a:pt x="4926524" y="2045047"/>
                </a:lnTo>
                <a:lnTo>
                  <a:pt x="4969289" y="2039258"/>
                </a:lnTo>
                <a:lnTo>
                  <a:pt x="5007796" y="2022936"/>
                </a:lnTo>
                <a:lnTo>
                  <a:pt x="5040476" y="1997651"/>
                </a:lnTo>
                <a:lnTo>
                  <a:pt x="5065762" y="1964970"/>
                </a:lnTo>
                <a:lnTo>
                  <a:pt x="5082083" y="1926463"/>
                </a:lnTo>
                <a:lnTo>
                  <a:pt x="5087872" y="1883699"/>
                </a:lnTo>
                <a:lnTo>
                  <a:pt x="5087872" y="161348"/>
                </a:lnTo>
                <a:lnTo>
                  <a:pt x="5082083" y="118584"/>
                </a:lnTo>
                <a:lnTo>
                  <a:pt x="5065762" y="80077"/>
                </a:lnTo>
                <a:lnTo>
                  <a:pt x="5040476" y="47396"/>
                </a:lnTo>
                <a:lnTo>
                  <a:pt x="5007796" y="22111"/>
                </a:lnTo>
                <a:lnTo>
                  <a:pt x="4969289" y="5789"/>
                </a:lnTo>
                <a:lnTo>
                  <a:pt x="4926524" y="0"/>
                </a:lnTo>
                <a:close/>
              </a:path>
            </a:pathLst>
          </a:custGeom>
          <a:solidFill>
            <a:srgbClr val="E6E7E8"/>
          </a:solidFill>
        </p:spPr>
        <p:txBody>
          <a:bodyPr wrap="square" lIns="0" tIns="0" rIns="0" bIns="0" rtlCol="0"/>
          <a:lstStyle/>
          <a:p>
            <a:endParaRPr/>
          </a:p>
        </p:txBody>
      </p:sp>
      <p:sp>
        <p:nvSpPr>
          <p:cNvPr id="6" name="object 6"/>
          <p:cNvSpPr/>
          <p:nvPr/>
        </p:nvSpPr>
        <p:spPr>
          <a:xfrm>
            <a:off x="5908559" y="938060"/>
            <a:ext cx="5088255" cy="2045335"/>
          </a:xfrm>
          <a:custGeom>
            <a:avLst/>
            <a:gdLst/>
            <a:ahLst/>
            <a:cxnLst/>
            <a:rect l="l" t="t" r="r" b="b"/>
            <a:pathLst>
              <a:path w="5088255" h="2045335">
                <a:moveTo>
                  <a:pt x="161348" y="0"/>
                </a:moveTo>
                <a:lnTo>
                  <a:pt x="4926524" y="0"/>
                </a:lnTo>
                <a:lnTo>
                  <a:pt x="4969289" y="5789"/>
                </a:lnTo>
                <a:lnTo>
                  <a:pt x="5007796" y="22111"/>
                </a:lnTo>
                <a:lnTo>
                  <a:pt x="5040476" y="47396"/>
                </a:lnTo>
                <a:lnTo>
                  <a:pt x="5065762" y="80077"/>
                </a:lnTo>
                <a:lnTo>
                  <a:pt x="5082083" y="118584"/>
                </a:lnTo>
                <a:lnTo>
                  <a:pt x="5087872" y="161348"/>
                </a:lnTo>
                <a:lnTo>
                  <a:pt x="5087872" y="1883699"/>
                </a:lnTo>
                <a:lnTo>
                  <a:pt x="5082083" y="1926463"/>
                </a:lnTo>
                <a:lnTo>
                  <a:pt x="5065762" y="1964970"/>
                </a:lnTo>
                <a:lnTo>
                  <a:pt x="5040476" y="1997651"/>
                </a:lnTo>
                <a:lnTo>
                  <a:pt x="5007796" y="2022936"/>
                </a:lnTo>
                <a:lnTo>
                  <a:pt x="4969289" y="2039258"/>
                </a:lnTo>
                <a:lnTo>
                  <a:pt x="4926524" y="2045047"/>
                </a:lnTo>
                <a:lnTo>
                  <a:pt x="161348" y="2045047"/>
                </a:lnTo>
                <a:lnTo>
                  <a:pt x="118582" y="2039258"/>
                </a:lnTo>
                <a:lnTo>
                  <a:pt x="80075" y="2022936"/>
                </a:lnTo>
                <a:lnTo>
                  <a:pt x="47395" y="1997651"/>
                </a:lnTo>
                <a:lnTo>
                  <a:pt x="22110" y="1964970"/>
                </a:lnTo>
                <a:lnTo>
                  <a:pt x="5788" y="1926463"/>
                </a:lnTo>
                <a:lnTo>
                  <a:pt x="0" y="1883699"/>
                </a:lnTo>
                <a:lnTo>
                  <a:pt x="0" y="161348"/>
                </a:lnTo>
                <a:lnTo>
                  <a:pt x="5788" y="118584"/>
                </a:lnTo>
                <a:lnTo>
                  <a:pt x="22110" y="80077"/>
                </a:lnTo>
                <a:lnTo>
                  <a:pt x="47395" y="47396"/>
                </a:lnTo>
                <a:lnTo>
                  <a:pt x="80075" y="22111"/>
                </a:lnTo>
                <a:lnTo>
                  <a:pt x="118582" y="5789"/>
                </a:lnTo>
                <a:lnTo>
                  <a:pt x="161348" y="0"/>
                </a:lnTo>
                <a:close/>
              </a:path>
            </a:pathLst>
          </a:custGeom>
          <a:ln w="35999">
            <a:solidFill>
              <a:srgbClr val="00476D"/>
            </a:solidFill>
            <a:prstDash val="dash"/>
          </a:ln>
        </p:spPr>
        <p:txBody>
          <a:bodyPr wrap="square" lIns="0" tIns="0" rIns="0" bIns="0" rtlCol="0"/>
          <a:lstStyle/>
          <a:p>
            <a:endParaRPr/>
          </a:p>
        </p:txBody>
      </p:sp>
      <p:sp>
        <p:nvSpPr>
          <p:cNvPr id="7" name="object 7"/>
          <p:cNvSpPr/>
          <p:nvPr/>
        </p:nvSpPr>
        <p:spPr>
          <a:xfrm>
            <a:off x="1718597" y="701048"/>
            <a:ext cx="4475480" cy="1861185"/>
          </a:xfrm>
          <a:custGeom>
            <a:avLst/>
            <a:gdLst/>
            <a:ahLst/>
            <a:cxnLst/>
            <a:rect l="l" t="t" r="r" b="b"/>
            <a:pathLst>
              <a:path w="4475480" h="1861185">
                <a:moveTo>
                  <a:pt x="3432394" y="0"/>
                </a:moveTo>
                <a:lnTo>
                  <a:pt x="517309" y="0"/>
                </a:lnTo>
                <a:lnTo>
                  <a:pt x="460955" y="2184"/>
                </a:lnTo>
                <a:lnTo>
                  <a:pt x="406356" y="8586"/>
                </a:lnTo>
                <a:lnTo>
                  <a:pt x="353827" y="18979"/>
                </a:lnTo>
                <a:lnTo>
                  <a:pt x="303685" y="33134"/>
                </a:lnTo>
                <a:lnTo>
                  <a:pt x="256246" y="50826"/>
                </a:lnTo>
                <a:lnTo>
                  <a:pt x="211824" y="71825"/>
                </a:lnTo>
                <a:lnTo>
                  <a:pt x="170738" y="95905"/>
                </a:lnTo>
                <a:lnTo>
                  <a:pt x="133301" y="122839"/>
                </a:lnTo>
                <a:lnTo>
                  <a:pt x="99831" y="152400"/>
                </a:lnTo>
                <a:lnTo>
                  <a:pt x="70644" y="184359"/>
                </a:lnTo>
                <a:lnTo>
                  <a:pt x="46054" y="218490"/>
                </a:lnTo>
                <a:lnTo>
                  <a:pt x="26379" y="254566"/>
                </a:lnTo>
                <a:lnTo>
                  <a:pt x="11935" y="292358"/>
                </a:lnTo>
                <a:lnTo>
                  <a:pt x="3036" y="331640"/>
                </a:lnTo>
                <a:lnTo>
                  <a:pt x="0" y="372184"/>
                </a:lnTo>
                <a:lnTo>
                  <a:pt x="0" y="1488751"/>
                </a:lnTo>
                <a:lnTo>
                  <a:pt x="3036" y="1529296"/>
                </a:lnTo>
                <a:lnTo>
                  <a:pt x="11935" y="1568578"/>
                </a:lnTo>
                <a:lnTo>
                  <a:pt x="26379" y="1606371"/>
                </a:lnTo>
                <a:lnTo>
                  <a:pt x="46054" y="1642447"/>
                </a:lnTo>
                <a:lnTo>
                  <a:pt x="70644" y="1676578"/>
                </a:lnTo>
                <a:lnTo>
                  <a:pt x="99831" y="1708538"/>
                </a:lnTo>
                <a:lnTo>
                  <a:pt x="133301" y="1738099"/>
                </a:lnTo>
                <a:lnTo>
                  <a:pt x="170738" y="1765033"/>
                </a:lnTo>
                <a:lnTo>
                  <a:pt x="211824" y="1789114"/>
                </a:lnTo>
                <a:lnTo>
                  <a:pt x="256246" y="1810113"/>
                </a:lnTo>
                <a:lnTo>
                  <a:pt x="303685" y="1827804"/>
                </a:lnTo>
                <a:lnTo>
                  <a:pt x="353827" y="1841960"/>
                </a:lnTo>
                <a:lnTo>
                  <a:pt x="406356" y="1852353"/>
                </a:lnTo>
                <a:lnTo>
                  <a:pt x="460955" y="1858755"/>
                </a:lnTo>
                <a:lnTo>
                  <a:pt x="517309" y="1860939"/>
                </a:lnTo>
                <a:lnTo>
                  <a:pt x="3432394" y="1860939"/>
                </a:lnTo>
                <a:lnTo>
                  <a:pt x="3488747" y="1858755"/>
                </a:lnTo>
                <a:lnTo>
                  <a:pt x="3543346" y="1852353"/>
                </a:lnTo>
                <a:lnTo>
                  <a:pt x="3595874" y="1841960"/>
                </a:lnTo>
                <a:lnTo>
                  <a:pt x="3646016" y="1827804"/>
                </a:lnTo>
                <a:lnTo>
                  <a:pt x="3693456" y="1810113"/>
                </a:lnTo>
                <a:lnTo>
                  <a:pt x="3737877" y="1789114"/>
                </a:lnTo>
                <a:lnTo>
                  <a:pt x="3778964" y="1765033"/>
                </a:lnTo>
                <a:lnTo>
                  <a:pt x="3816400" y="1738099"/>
                </a:lnTo>
                <a:lnTo>
                  <a:pt x="3849870" y="1708538"/>
                </a:lnTo>
                <a:lnTo>
                  <a:pt x="3879058" y="1676578"/>
                </a:lnTo>
                <a:lnTo>
                  <a:pt x="3903648" y="1642447"/>
                </a:lnTo>
                <a:lnTo>
                  <a:pt x="3923323" y="1606371"/>
                </a:lnTo>
                <a:lnTo>
                  <a:pt x="3937768" y="1568578"/>
                </a:lnTo>
                <a:lnTo>
                  <a:pt x="3946667" y="1529296"/>
                </a:lnTo>
                <a:lnTo>
                  <a:pt x="3949703" y="1488751"/>
                </a:lnTo>
                <a:lnTo>
                  <a:pt x="3949703" y="790897"/>
                </a:lnTo>
                <a:lnTo>
                  <a:pt x="4356018" y="790897"/>
                </a:lnTo>
                <a:lnTo>
                  <a:pt x="3949703" y="372184"/>
                </a:lnTo>
                <a:lnTo>
                  <a:pt x="3946667" y="331640"/>
                </a:lnTo>
                <a:lnTo>
                  <a:pt x="3937768" y="292358"/>
                </a:lnTo>
                <a:lnTo>
                  <a:pt x="3923323" y="254566"/>
                </a:lnTo>
                <a:lnTo>
                  <a:pt x="3903648" y="218490"/>
                </a:lnTo>
                <a:lnTo>
                  <a:pt x="3879058" y="184359"/>
                </a:lnTo>
                <a:lnTo>
                  <a:pt x="3849870" y="152400"/>
                </a:lnTo>
                <a:lnTo>
                  <a:pt x="3816400" y="122839"/>
                </a:lnTo>
                <a:lnTo>
                  <a:pt x="3778964" y="95905"/>
                </a:lnTo>
                <a:lnTo>
                  <a:pt x="3737877" y="71825"/>
                </a:lnTo>
                <a:lnTo>
                  <a:pt x="3693456" y="50826"/>
                </a:lnTo>
                <a:lnTo>
                  <a:pt x="3646016" y="33134"/>
                </a:lnTo>
                <a:lnTo>
                  <a:pt x="3595874" y="18979"/>
                </a:lnTo>
                <a:lnTo>
                  <a:pt x="3543346" y="8586"/>
                </a:lnTo>
                <a:lnTo>
                  <a:pt x="3488747" y="2184"/>
                </a:lnTo>
                <a:lnTo>
                  <a:pt x="3432394" y="0"/>
                </a:lnTo>
                <a:close/>
              </a:path>
              <a:path w="4475480" h="1861185">
                <a:moveTo>
                  <a:pt x="4356018" y="790897"/>
                </a:moveTo>
                <a:lnTo>
                  <a:pt x="3949703" y="790897"/>
                </a:lnTo>
                <a:lnTo>
                  <a:pt x="4475015" y="913524"/>
                </a:lnTo>
                <a:lnTo>
                  <a:pt x="4356018" y="790897"/>
                </a:lnTo>
                <a:close/>
              </a:path>
            </a:pathLst>
          </a:custGeom>
          <a:solidFill>
            <a:srgbClr val="FFCB04"/>
          </a:solidFill>
        </p:spPr>
        <p:txBody>
          <a:bodyPr wrap="square" lIns="0" tIns="0" rIns="0" bIns="0" rtlCol="0"/>
          <a:lstStyle/>
          <a:p>
            <a:endParaRPr/>
          </a:p>
        </p:txBody>
      </p:sp>
      <p:sp>
        <p:nvSpPr>
          <p:cNvPr id="8" name="object 8"/>
          <p:cNvSpPr/>
          <p:nvPr/>
        </p:nvSpPr>
        <p:spPr>
          <a:xfrm>
            <a:off x="868439" y="3"/>
            <a:ext cx="1236980" cy="1059180"/>
          </a:xfrm>
          <a:custGeom>
            <a:avLst/>
            <a:gdLst/>
            <a:ahLst/>
            <a:cxnLst/>
            <a:rect l="l" t="t" r="r" b="b"/>
            <a:pathLst>
              <a:path w="1236980" h="1059180">
                <a:moveTo>
                  <a:pt x="1147719" y="0"/>
                </a:moveTo>
                <a:lnTo>
                  <a:pt x="711118" y="248954"/>
                </a:lnTo>
                <a:lnTo>
                  <a:pt x="161982" y="248954"/>
                </a:lnTo>
                <a:lnTo>
                  <a:pt x="118929" y="254741"/>
                </a:lnTo>
                <a:lnTo>
                  <a:pt x="80238" y="271074"/>
                </a:lnTo>
                <a:lnTo>
                  <a:pt x="47453" y="296405"/>
                </a:lnTo>
                <a:lnTo>
                  <a:pt x="22121" y="329189"/>
                </a:lnTo>
                <a:lnTo>
                  <a:pt x="5787" y="367880"/>
                </a:lnTo>
                <a:lnTo>
                  <a:pt x="0" y="410932"/>
                </a:lnTo>
                <a:lnTo>
                  <a:pt x="0" y="896875"/>
                </a:lnTo>
                <a:lnTo>
                  <a:pt x="5787" y="939927"/>
                </a:lnTo>
                <a:lnTo>
                  <a:pt x="22121" y="978618"/>
                </a:lnTo>
                <a:lnTo>
                  <a:pt x="47453" y="1011402"/>
                </a:lnTo>
                <a:lnTo>
                  <a:pt x="80238" y="1036733"/>
                </a:lnTo>
                <a:lnTo>
                  <a:pt x="118929" y="1053065"/>
                </a:lnTo>
                <a:lnTo>
                  <a:pt x="161982" y="1058853"/>
                </a:lnTo>
                <a:lnTo>
                  <a:pt x="1074751" y="1058853"/>
                </a:lnTo>
                <a:lnTo>
                  <a:pt x="1117803" y="1053065"/>
                </a:lnTo>
                <a:lnTo>
                  <a:pt x="1156494" y="1036733"/>
                </a:lnTo>
                <a:lnTo>
                  <a:pt x="1189278" y="1011402"/>
                </a:lnTo>
                <a:lnTo>
                  <a:pt x="1214609" y="978618"/>
                </a:lnTo>
                <a:lnTo>
                  <a:pt x="1230942" y="939927"/>
                </a:lnTo>
                <a:lnTo>
                  <a:pt x="1236729" y="896875"/>
                </a:lnTo>
                <a:lnTo>
                  <a:pt x="1236729" y="410932"/>
                </a:lnTo>
                <a:lnTo>
                  <a:pt x="1230942" y="367880"/>
                </a:lnTo>
                <a:lnTo>
                  <a:pt x="1214609" y="329189"/>
                </a:lnTo>
                <a:lnTo>
                  <a:pt x="1189278" y="296405"/>
                </a:lnTo>
                <a:lnTo>
                  <a:pt x="1156494" y="271074"/>
                </a:lnTo>
                <a:lnTo>
                  <a:pt x="1117803" y="254741"/>
                </a:lnTo>
                <a:lnTo>
                  <a:pt x="1074751" y="248954"/>
                </a:lnTo>
                <a:lnTo>
                  <a:pt x="989384" y="248954"/>
                </a:lnTo>
                <a:lnTo>
                  <a:pt x="1147719" y="0"/>
                </a:lnTo>
                <a:close/>
              </a:path>
            </a:pathLst>
          </a:custGeom>
          <a:solidFill>
            <a:srgbClr val="56C5D0"/>
          </a:solidFill>
        </p:spPr>
        <p:txBody>
          <a:bodyPr wrap="square" lIns="0" tIns="0" rIns="0" bIns="0" rtlCol="0"/>
          <a:lstStyle/>
          <a:p>
            <a:endParaRPr/>
          </a:p>
        </p:txBody>
      </p:sp>
      <p:sp>
        <p:nvSpPr>
          <p:cNvPr id="9" name="object 9"/>
          <p:cNvSpPr txBox="1">
            <a:spLocks noGrp="1"/>
          </p:cNvSpPr>
          <p:nvPr>
            <p:ph type="title"/>
          </p:nvPr>
        </p:nvSpPr>
        <p:spPr>
          <a:xfrm>
            <a:off x="1981200" y="990600"/>
            <a:ext cx="3352799" cy="1428596"/>
          </a:xfrm>
          <a:prstGeom prst="rect">
            <a:avLst/>
          </a:prstGeom>
        </p:spPr>
        <p:txBody>
          <a:bodyPr vert="horz" wrap="square" lIns="0" tIns="12700" rIns="0" bIns="0" rtlCol="0">
            <a:spAutoFit/>
          </a:bodyPr>
          <a:lstStyle/>
          <a:p>
            <a:pPr marL="0" marR="0" algn="ctr">
              <a:lnSpc>
                <a:spcPct val="115000"/>
              </a:lnSpc>
              <a:spcBef>
                <a:spcPts val="0"/>
              </a:spcBef>
              <a:spcAft>
                <a:spcPts val="1000"/>
              </a:spcAft>
            </a:pPr>
            <a:r>
              <a:rPr lang="en-US" sz="2000" dirty="0">
                <a:latin typeface="GHEA Grapalat" pitchFamily="50" charset="0"/>
                <a:ea typeface="Calibri"/>
                <a:cs typeface="Sylfaen"/>
              </a:rPr>
              <a:t>PREVIOUS EXPERIENCE OF COOPERATION WITH BUSINESS IS </a:t>
            </a:r>
            <a:r>
              <a:rPr lang="en-US" sz="2000" dirty="0" smtClean="0">
                <a:latin typeface="GHEA Grapalat" pitchFamily="50" charset="0"/>
                <a:ea typeface="Calibri"/>
                <a:cs typeface="Sylfaen"/>
              </a:rPr>
              <a:t/>
            </a:r>
            <a:br>
              <a:rPr lang="en-US" sz="2000" dirty="0" smtClean="0">
                <a:latin typeface="GHEA Grapalat" pitchFamily="50" charset="0"/>
                <a:ea typeface="Calibri"/>
                <a:cs typeface="Sylfaen"/>
              </a:rPr>
            </a:br>
            <a:r>
              <a:rPr lang="en-US" sz="2000" dirty="0" smtClean="0">
                <a:solidFill>
                  <a:schemeClr val="bg1"/>
                </a:solidFill>
                <a:latin typeface="GHEA Grapalat" pitchFamily="50" charset="0"/>
                <a:ea typeface="Calibri"/>
                <a:cs typeface="Sylfaen"/>
              </a:rPr>
              <a:t>POSITIVE</a:t>
            </a:r>
            <a:r>
              <a:rPr lang="en-US" sz="2000" dirty="0" smtClean="0">
                <a:latin typeface="GHEA Grapalat" pitchFamily="50" charset="0"/>
                <a:ea typeface="Calibri"/>
                <a:cs typeface="Sylfaen"/>
              </a:rPr>
              <a:t> </a:t>
            </a:r>
            <a:endParaRPr lang="en-US" sz="2000" dirty="0">
              <a:effectLst/>
              <a:latin typeface="GHEA Grapalat" pitchFamily="50" charset="0"/>
              <a:ea typeface="Calibri"/>
            </a:endParaRPr>
          </a:p>
        </p:txBody>
      </p:sp>
      <p:sp>
        <p:nvSpPr>
          <p:cNvPr id="10" name="object 10"/>
          <p:cNvSpPr/>
          <p:nvPr/>
        </p:nvSpPr>
        <p:spPr>
          <a:xfrm>
            <a:off x="1439179" y="649281"/>
            <a:ext cx="95248" cy="95248"/>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295179" y="649281"/>
            <a:ext cx="95248" cy="9524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583179" y="649281"/>
            <a:ext cx="95248" cy="9524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642520" y="2340942"/>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86521" y="2340942"/>
            <a:ext cx="95248" cy="9524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930521" y="2340942"/>
            <a:ext cx="95248" cy="95248"/>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6136992" y="1062866"/>
            <a:ext cx="4716145" cy="1683859"/>
          </a:xfrm>
          <a:prstGeom prst="rect">
            <a:avLst/>
          </a:prstGeom>
        </p:spPr>
        <p:txBody>
          <a:bodyPr vert="horz" wrap="square" lIns="0" tIns="12700" rIns="0" bIns="0" rtlCol="0">
            <a:spAutoFit/>
          </a:bodyPr>
          <a:lstStyle/>
          <a:p>
            <a:pPr marL="212725" marR="149225" indent="-200025">
              <a:lnSpc>
                <a:spcPct val="123000"/>
              </a:lnSpc>
              <a:spcBef>
                <a:spcPts val="100"/>
              </a:spcBef>
              <a:buSzPct val="84615"/>
              <a:buChar char="•"/>
              <a:tabLst>
                <a:tab pos="213360" algn="l"/>
              </a:tabLst>
            </a:pPr>
            <a:r>
              <a:rPr lang="en-US" sz="1400" dirty="0" smtClean="0">
                <a:solidFill>
                  <a:srgbClr val="231F20"/>
                </a:solidFill>
                <a:latin typeface="GHEA Grapalat" pitchFamily="50" charset="0"/>
                <a:cs typeface="Arial"/>
              </a:rPr>
              <a:t>Cooperation </a:t>
            </a:r>
            <a:r>
              <a:rPr lang="en-US" sz="1400" dirty="0">
                <a:solidFill>
                  <a:srgbClr val="231F20"/>
                </a:solidFill>
                <a:latin typeface="GHEA Grapalat" pitchFamily="50" charset="0"/>
                <a:cs typeface="Arial"/>
              </a:rPr>
              <a:t>was in the form of receiving funding from a </a:t>
            </a:r>
            <a:r>
              <a:rPr lang="en-US" sz="1400" dirty="0" smtClean="0">
                <a:solidFill>
                  <a:srgbClr val="231F20"/>
                </a:solidFill>
                <a:latin typeface="GHEA Grapalat" pitchFamily="50" charset="0"/>
                <a:cs typeface="Arial"/>
              </a:rPr>
              <a:t>business/benefactor</a:t>
            </a:r>
          </a:p>
          <a:p>
            <a:pPr marL="212725" marR="149225" indent="-200025">
              <a:lnSpc>
                <a:spcPct val="123000"/>
              </a:lnSpc>
              <a:spcBef>
                <a:spcPts val="100"/>
              </a:spcBef>
              <a:buSzPct val="84615"/>
              <a:buChar char="•"/>
              <a:tabLst>
                <a:tab pos="213360" algn="l"/>
              </a:tabLst>
            </a:pPr>
            <a:r>
              <a:rPr lang="en-US" sz="1400" dirty="0" smtClean="0">
                <a:solidFill>
                  <a:srgbClr val="231F20"/>
                </a:solidFill>
                <a:latin typeface="GHEA Grapalat" pitchFamily="50" charset="0"/>
                <a:cs typeface="Arial"/>
              </a:rPr>
              <a:t>In </a:t>
            </a:r>
            <a:r>
              <a:rPr lang="en-US" sz="1400" dirty="0">
                <a:solidFill>
                  <a:srgbClr val="231F20"/>
                </a:solidFill>
                <a:latin typeface="GHEA Grapalat" pitchFamily="50" charset="0"/>
                <a:cs typeface="Arial"/>
              </a:rPr>
              <a:t>some cases, the funder was a businessman-benefactor from the Armenian </a:t>
            </a:r>
            <a:r>
              <a:rPr lang="en-US" sz="1400" dirty="0" smtClean="0">
                <a:solidFill>
                  <a:srgbClr val="231F20"/>
                </a:solidFill>
                <a:latin typeface="GHEA Grapalat" pitchFamily="50" charset="0"/>
                <a:cs typeface="Arial"/>
              </a:rPr>
              <a:t>diaspora</a:t>
            </a:r>
          </a:p>
          <a:p>
            <a:pPr marL="212725" marR="5080" indent="-200025">
              <a:lnSpc>
                <a:spcPct val="123000"/>
              </a:lnSpc>
              <a:spcBef>
                <a:spcPts val="695"/>
              </a:spcBef>
              <a:buSzPct val="84615"/>
              <a:buChar char="•"/>
              <a:tabLst>
                <a:tab pos="213360" algn="l"/>
              </a:tabLst>
            </a:pPr>
            <a:r>
              <a:rPr lang="en-US" sz="1400" dirty="0" smtClean="0">
                <a:solidFill>
                  <a:srgbClr val="231F20"/>
                </a:solidFill>
                <a:latin typeface="GHEA Grapalat" pitchFamily="50" charset="0"/>
                <a:cs typeface="Arial"/>
              </a:rPr>
              <a:t>Cooperation </a:t>
            </a:r>
            <a:r>
              <a:rPr lang="en-US" sz="1400" dirty="0">
                <a:solidFill>
                  <a:srgbClr val="231F20"/>
                </a:solidFill>
                <a:latin typeface="GHEA Grapalat" pitchFamily="50" charset="0"/>
                <a:cs typeface="Arial"/>
              </a:rPr>
              <a:t>has been in the format of </a:t>
            </a:r>
            <a:r>
              <a:rPr lang="en-US" sz="1400" dirty="0" smtClean="0">
                <a:solidFill>
                  <a:srgbClr val="231F20"/>
                </a:solidFill>
                <a:latin typeface="GHEA Grapalat" pitchFamily="50" charset="0"/>
                <a:cs typeface="Arial"/>
              </a:rPr>
              <a:t>a non-financial (in-kind) support from </a:t>
            </a:r>
            <a:r>
              <a:rPr lang="en-US" sz="1400" dirty="0">
                <a:solidFill>
                  <a:srgbClr val="231F20"/>
                </a:solidFill>
                <a:latin typeface="GHEA Grapalat" pitchFamily="50" charset="0"/>
                <a:cs typeface="Arial"/>
              </a:rPr>
              <a:t>the </a:t>
            </a:r>
            <a:r>
              <a:rPr lang="en-US" sz="1400" dirty="0" smtClean="0">
                <a:solidFill>
                  <a:srgbClr val="231F20"/>
                </a:solidFill>
                <a:latin typeface="GHEA Grapalat" pitchFamily="50" charset="0"/>
                <a:cs typeface="Arial"/>
              </a:rPr>
              <a:t>business </a:t>
            </a:r>
            <a:endParaRPr sz="1400" dirty="0">
              <a:latin typeface="GHEA Grapalat" pitchFamily="50" charset="0"/>
              <a:cs typeface="Arial"/>
            </a:endParaRPr>
          </a:p>
        </p:txBody>
      </p:sp>
      <p:sp>
        <p:nvSpPr>
          <p:cNvPr id="17" name="object 17"/>
          <p:cNvSpPr/>
          <p:nvPr/>
        </p:nvSpPr>
        <p:spPr>
          <a:xfrm>
            <a:off x="6131859" y="1752600"/>
            <a:ext cx="107999" cy="1080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6131859" y="2336747"/>
            <a:ext cx="107999" cy="107999"/>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6131859" y="1193790"/>
            <a:ext cx="107999" cy="107999"/>
          </a:xfrm>
          <a:prstGeom prst="rect">
            <a:avLst/>
          </a:prstGeom>
          <a:blipFill>
            <a:blip r:embed="rId5" cstate="print"/>
            <a:stretch>
              <a:fillRect/>
            </a:stretch>
          </a:blipFill>
        </p:spPr>
        <p:txBody>
          <a:bodyPr wrap="square" lIns="0" tIns="0" rIns="0" bIns="0" rtlCol="0"/>
          <a:lstStyle/>
          <a:p>
            <a:endParaRPr/>
          </a:p>
        </p:txBody>
      </p:sp>
      <p:sp>
        <p:nvSpPr>
          <p:cNvPr id="20" name="object 20"/>
          <p:cNvSpPr txBox="1"/>
          <p:nvPr/>
        </p:nvSpPr>
        <p:spPr>
          <a:xfrm>
            <a:off x="1231535" y="3413986"/>
            <a:ext cx="4483465" cy="2598147"/>
          </a:xfrm>
          <a:prstGeom prst="rect">
            <a:avLst/>
          </a:prstGeom>
        </p:spPr>
        <p:txBody>
          <a:bodyPr vert="horz" wrap="square" lIns="0" tIns="12700" rIns="0" bIns="0" rtlCol="0">
            <a:spAutoFit/>
          </a:bodyPr>
          <a:lstStyle/>
          <a:p>
            <a:r>
              <a:rPr lang="en-US" sz="1200" dirty="0">
                <a:latin typeface="GHEA Grapalat" pitchFamily="50" charset="0"/>
              </a:rPr>
              <a:t> </a:t>
            </a:r>
          </a:p>
          <a:p>
            <a:r>
              <a:rPr lang="en-US" sz="1200" i="1" dirty="0">
                <a:latin typeface="GHEA Grapalat" pitchFamily="50" charset="0"/>
              </a:rPr>
              <a:t>“Two years ago there was a youth issues council adjacent to the major of Yerevan, they took care of the venue renting fee. The private sector helped us with the rest of the expenses… We were able to organize a very big event with the help of the private sector</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CSO board members)</a:t>
            </a:r>
          </a:p>
          <a:p>
            <a:r>
              <a:rPr lang="en-US" sz="1200" dirty="0">
                <a:latin typeface="GHEA Grapalat" pitchFamily="50" charset="0"/>
              </a:rPr>
              <a:t> </a:t>
            </a:r>
          </a:p>
          <a:p>
            <a:r>
              <a:rPr lang="en-US" sz="1200" dirty="0">
                <a:latin typeface="GHEA Grapalat" pitchFamily="50" charset="0"/>
              </a:rPr>
              <a:t> </a:t>
            </a:r>
          </a:p>
          <a:p>
            <a:r>
              <a:rPr lang="en-US" sz="1200" dirty="0">
                <a:latin typeface="GHEA Grapalat" pitchFamily="50" charset="0"/>
              </a:rPr>
              <a:t> “</a:t>
            </a:r>
            <a:r>
              <a:rPr lang="en-US" sz="1200" i="1" dirty="0">
                <a:latin typeface="GHEA Grapalat" pitchFamily="50" charset="0"/>
              </a:rPr>
              <a:t>We have had several donors who were American-Armenian businessmen, who financed several small projects</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CSOs associated with Armenia-diaspora)</a:t>
            </a:r>
          </a:p>
        </p:txBody>
      </p:sp>
      <p:sp>
        <p:nvSpPr>
          <p:cNvPr id="21" name="object 21"/>
          <p:cNvSpPr txBox="1"/>
          <p:nvPr/>
        </p:nvSpPr>
        <p:spPr>
          <a:xfrm>
            <a:off x="5997577" y="3606319"/>
            <a:ext cx="5203825" cy="2413481"/>
          </a:xfrm>
          <a:prstGeom prst="rect">
            <a:avLst/>
          </a:prstGeom>
        </p:spPr>
        <p:txBody>
          <a:bodyPr vert="horz" wrap="square" lIns="0" tIns="12700" rIns="0" bIns="0" rtlCol="0">
            <a:spAutoFit/>
          </a:bodyPr>
          <a:lstStyle/>
          <a:p>
            <a:r>
              <a:rPr lang="en-US" sz="1200" i="1" dirty="0">
                <a:latin typeface="GHEA Grapalat" pitchFamily="50" charset="0"/>
              </a:rPr>
              <a:t>“We organized beauty pageants for girls with disabilities and we received the gifts from the private sector</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CSO board members)</a:t>
            </a:r>
          </a:p>
          <a:p>
            <a:r>
              <a:rPr lang="en-US" sz="1200" dirty="0">
                <a:latin typeface="GHEA Grapalat" pitchFamily="50" charset="0"/>
              </a:rPr>
              <a:t> </a:t>
            </a:r>
            <a:endParaRPr lang="en-US" sz="1200" dirty="0" smtClean="0">
              <a:latin typeface="GHEA Grapalat" pitchFamily="50" charset="0"/>
            </a:endParaRPr>
          </a:p>
          <a:p>
            <a:endParaRPr lang="en-US" sz="1200" dirty="0">
              <a:latin typeface="GHEA Grapalat" pitchFamily="50" charset="0"/>
            </a:endParaRPr>
          </a:p>
          <a:p>
            <a:r>
              <a:rPr lang="en-US" sz="1200" i="1" dirty="0">
                <a:latin typeface="GHEA Grapalat" pitchFamily="50" charset="0"/>
              </a:rPr>
              <a:t> “…We also </a:t>
            </a:r>
            <a:r>
              <a:rPr lang="en-US" sz="1200" i="1" dirty="0" smtClean="0">
                <a:latin typeface="GHEA Grapalat" pitchFamily="50" charset="0"/>
              </a:rPr>
              <a:t>approach </a:t>
            </a:r>
            <a:r>
              <a:rPr lang="en-US" sz="1200" i="1" dirty="0">
                <a:latin typeface="GHEA Grapalat" pitchFamily="50" charset="0"/>
              </a:rPr>
              <a:t>other relevant organizations, </a:t>
            </a:r>
            <a:r>
              <a:rPr lang="en-US" sz="1200" i="1" dirty="0" smtClean="0">
                <a:latin typeface="GHEA Grapalat" pitchFamily="50" charset="0"/>
              </a:rPr>
              <a:t>asking them to help us with different stuff, be it </a:t>
            </a:r>
            <a:r>
              <a:rPr lang="en-US" sz="1200" i="1" dirty="0">
                <a:latin typeface="GHEA Grapalat" pitchFamily="50" charset="0"/>
              </a:rPr>
              <a:t>tools for construction or stone… </a:t>
            </a:r>
            <a:r>
              <a:rPr lang="en-US" sz="1200" i="1" dirty="0" smtClean="0">
                <a:latin typeface="GHEA Grapalat" pitchFamily="50" charset="0"/>
              </a:rPr>
              <a:t>We  take different things for </a:t>
            </a:r>
            <a:r>
              <a:rPr lang="en-US" sz="1200" i="1" dirty="0">
                <a:latin typeface="GHEA Grapalat" pitchFamily="50" charset="0"/>
              </a:rPr>
              <a:t>half the price, </a:t>
            </a:r>
            <a:r>
              <a:rPr lang="en-US" sz="1200" i="1" dirty="0" smtClean="0">
                <a:latin typeface="GHEA Grapalat" pitchFamily="50" charset="0"/>
              </a:rPr>
              <a:t>they </a:t>
            </a:r>
            <a:r>
              <a:rPr lang="en-US" sz="1200" i="1" dirty="0">
                <a:latin typeface="GHEA Grapalat" pitchFamily="50" charset="0"/>
              </a:rPr>
              <a:t>support the event, </a:t>
            </a:r>
            <a:r>
              <a:rPr lang="en-US" sz="1200" i="1" dirty="0" smtClean="0">
                <a:latin typeface="GHEA Grapalat" pitchFamily="50" charset="0"/>
              </a:rPr>
              <a:t> ...and </a:t>
            </a:r>
            <a:r>
              <a:rPr lang="en-US" sz="1200" i="1" dirty="0">
                <a:latin typeface="GHEA Grapalat" pitchFamily="50" charset="0"/>
              </a:rPr>
              <a:t>the only thing left for us to do is to deliver </a:t>
            </a:r>
            <a:r>
              <a:rPr lang="en-US" sz="1200" i="1" dirty="0" smtClean="0">
                <a:latin typeface="GHEA Grapalat" pitchFamily="50" charset="0"/>
              </a:rPr>
              <a:t>these things to </a:t>
            </a:r>
            <a:r>
              <a:rPr lang="en-US" sz="1200" i="1" dirty="0">
                <a:latin typeface="GHEA Grapalat" pitchFamily="50" charset="0"/>
              </a:rPr>
              <a:t>the right place </a:t>
            </a:r>
            <a:r>
              <a:rPr lang="en-US" sz="1200" i="1" dirty="0" smtClean="0">
                <a:latin typeface="GHEA Grapalat" pitchFamily="50" charset="0"/>
              </a:rPr>
              <a:t>and to </a:t>
            </a:r>
            <a:r>
              <a:rPr lang="en-US" sz="1200" i="1" dirty="0">
                <a:latin typeface="GHEA Grapalat" pitchFamily="50" charset="0"/>
              </a:rPr>
              <a:t>properly carry out the work</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a:t>
            </a:r>
            <a:r>
              <a:rPr lang="en-US" sz="1200" dirty="0" smtClean="0">
                <a:latin typeface="GHEA Grapalat" pitchFamily="50" charset="0"/>
              </a:rPr>
              <a:t>the creative</a:t>
            </a:r>
            <a:r>
              <a:rPr lang="en-US" sz="1200" dirty="0">
                <a:latin typeface="GHEA Grapalat" pitchFamily="50" charset="0"/>
              </a:rPr>
              <a:t>, production, </a:t>
            </a:r>
            <a:r>
              <a:rPr lang="en-US" sz="1200" dirty="0" smtClean="0">
                <a:latin typeface="GHEA Grapalat" pitchFamily="50" charset="0"/>
              </a:rPr>
              <a:t>and trade </a:t>
            </a:r>
            <a:r>
              <a:rPr lang="en-US" sz="1200" dirty="0">
                <a:latin typeface="GHEA Grapalat" pitchFamily="50" charset="0"/>
              </a:rPr>
              <a:t>unions)</a:t>
            </a:r>
          </a:p>
        </p:txBody>
      </p:sp>
      <p:sp>
        <p:nvSpPr>
          <p:cNvPr id="23" name="object 23"/>
          <p:cNvSpPr/>
          <p:nvPr/>
        </p:nvSpPr>
        <p:spPr>
          <a:xfrm>
            <a:off x="1234272" y="3505200"/>
            <a:ext cx="9871075" cy="0"/>
          </a:xfrm>
          <a:custGeom>
            <a:avLst/>
            <a:gdLst/>
            <a:ahLst/>
            <a:cxnLst/>
            <a:rect l="l" t="t" r="r" b="b"/>
            <a:pathLst>
              <a:path w="9871075">
                <a:moveTo>
                  <a:pt x="0" y="0"/>
                </a:moveTo>
                <a:lnTo>
                  <a:pt x="9871030" y="0"/>
                </a:lnTo>
              </a:path>
            </a:pathLst>
          </a:custGeom>
          <a:ln w="7199">
            <a:solidFill>
              <a:srgbClr val="BBBDC0"/>
            </a:solidFill>
          </a:ln>
        </p:spPr>
        <p:txBody>
          <a:bodyPr wrap="square" lIns="0" tIns="0" rIns="0" bIns="0" rtlCol="0"/>
          <a:lstStyle/>
          <a:p>
            <a:endParaRPr/>
          </a:p>
        </p:txBody>
      </p:sp>
      <p:sp>
        <p:nvSpPr>
          <p:cNvPr id="24" name="object 24"/>
          <p:cNvSpPr/>
          <p:nvPr/>
        </p:nvSpPr>
        <p:spPr>
          <a:xfrm>
            <a:off x="1231049" y="6262037"/>
            <a:ext cx="9855835" cy="0"/>
          </a:xfrm>
          <a:custGeom>
            <a:avLst/>
            <a:gdLst/>
            <a:ahLst/>
            <a:cxnLst/>
            <a:rect l="l" t="t" r="r" b="b"/>
            <a:pathLst>
              <a:path w="9855835">
                <a:moveTo>
                  <a:pt x="0" y="0"/>
                </a:moveTo>
                <a:lnTo>
                  <a:pt x="9855208" y="0"/>
                </a:lnTo>
              </a:path>
            </a:pathLst>
          </a:custGeom>
          <a:ln w="7199">
            <a:solidFill>
              <a:srgbClr val="BBBDC0"/>
            </a:solidFill>
          </a:ln>
        </p:spPr>
        <p:txBody>
          <a:bodyPr wrap="square" lIns="0" tIns="0" rIns="0" bIns="0" rtlCol="0"/>
          <a:lstStyle/>
          <a:p>
            <a:endParaRPr/>
          </a:p>
        </p:txBody>
      </p:sp>
      <p:sp>
        <p:nvSpPr>
          <p:cNvPr id="26" name="object 26"/>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pic>
        <p:nvPicPr>
          <p:cNvPr id="27" name="Picture 26" descr="55.png"/>
          <p:cNvPicPr>
            <a:picLocks noChangeAspect="1"/>
          </p:cNvPicPr>
          <p:nvPr/>
        </p:nvPicPr>
        <p:blipFill>
          <a:blip r:embed="rId6" cstate="print"/>
          <a:stretch>
            <a:fillRect/>
          </a:stretch>
        </p:blipFill>
        <p:spPr>
          <a:xfrm>
            <a:off x="533400" y="3276600"/>
            <a:ext cx="556566" cy="381000"/>
          </a:xfrm>
          <a:prstGeom prst="rect">
            <a:avLst/>
          </a:prstGeom>
        </p:spPr>
      </p:pic>
      <p:pic>
        <p:nvPicPr>
          <p:cNvPr id="28" name="Picture 27" descr="55.png"/>
          <p:cNvPicPr>
            <a:picLocks noChangeAspect="1"/>
          </p:cNvPicPr>
          <p:nvPr/>
        </p:nvPicPr>
        <p:blipFill>
          <a:blip r:embed="rId6" cstate="print"/>
          <a:stretch>
            <a:fillRect/>
          </a:stretch>
        </p:blipFill>
        <p:spPr>
          <a:xfrm flipH="1" flipV="1">
            <a:off x="11125200" y="6096000"/>
            <a:ext cx="556566" cy="381000"/>
          </a:xfrm>
          <a:prstGeom prst="rect">
            <a:avLst/>
          </a:prstGeom>
        </p:spPr>
      </p:pic>
    </p:spTree>
    <p:extLst>
      <p:ext uri="{BB962C8B-B14F-4D97-AF65-F5344CB8AC3E}">
        <p14:creationId xmlns:p14="http://schemas.microsoft.com/office/powerpoint/2010/main" val="382948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latin typeface="GHEA Grapalat" pitchFamily="50" charset="0"/>
            </a:endParaRPr>
          </a:p>
        </p:txBody>
      </p:sp>
      <p:sp>
        <p:nvSpPr>
          <p:cNvPr id="3" name="object 3"/>
          <p:cNvSpPr txBox="1"/>
          <p:nvPr/>
        </p:nvSpPr>
        <p:spPr>
          <a:xfrm>
            <a:off x="11751859" y="114427"/>
            <a:ext cx="162560" cy="299720"/>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2</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latin typeface="GHEA Grapalat" pitchFamily="50" charset="0"/>
            </a:endParaRPr>
          </a:p>
        </p:txBody>
      </p:sp>
      <p:sp>
        <p:nvSpPr>
          <p:cNvPr id="5" name="object 5"/>
          <p:cNvSpPr/>
          <p:nvPr/>
        </p:nvSpPr>
        <p:spPr>
          <a:xfrm>
            <a:off x="4572000" y="914400"/>
            <a:ext cx="3276599" cy="152400"/>
          </a:xfrm>
          <a:custGeom>
            <a:avLst/>
            <a:gdLst/>
            <a:ahLst/>
            <a:cxnLst/>
            <a:rect l="l" t="t" r="r" b="b"/>
            <a:pathLst>
              <a:path w="5833109" h="140334">
                <a:moveTo>
                  <a:pt x="5832533" y="0"/>
                </a:moveTo>
                <a:lnTo>
                  <a:pt x="0" y="0"/>
                </a:lnTo>
                <a:lnTo>
                  <a:pt x="0" y="139708"/>
                </a:lnTo>
                <a:lnTo>
                  <a:pt x="5832533" y="139708"/>
                </a:lnTo>
                <a:lnTo>
                  <a:pt x="5832533" y="0"/>
                </a:lnTo>
                <a:close/>
              </a:path>
            </a:pathLst>
          </a:custGeom>
          <a:solidFill>
            <a:srgbClr val="FFCB04"/>
          </a:solidFill>
        </p:spPr>
        <p:txBody>
          <a:bodyPr wrap="square" lIns="0" tIns="0" rIns="0" bIns="0" rtlCol="0"/>
          <a:lstStyle/>
          <a:p>
            <a:endParaRPr>
              <a:latin typeface="GHEA Grapalat" pitchFamily="50" charset="0"/>
            </a:endParaRPr>
          </a:p>
        </p:txBody>
      </p:sp>
      <p:sp>
        <p:nvSpPr>
          <p:cNvPr id="6" name="object 6"/>
          <p:cNvSpPr txBox="1">
            <a:spLocks noGrp="1"/>
          </p:cNvSpPr>
          <p:nvPr>
            <p:ph type="title"/>
          </p:nvPr>
        </p:nvSpPr>
        <p:spPr>
          <a:xfrm>
            <a:off x="4572000" y="533400"/>
            <a:ext cx="3352800" cy="571348"/>
          </a:xfrm>
          <a:prstGeom prst="rect">
            <a:avLst/>
          </a:prstGeom>
        </p:spPr>
        <p:txBody>
          <a:bodyPr vert="horz" wrap="square" lIns="0" tIns="12700" rIns="0" bIns="0" rtlCol="0">
            <a:spAutoFit/>
          </a:bodyPr>
          <a:lstStyle/>
          <a:p>
            <a:pPr marL="12700" algn="ctr">
              <a:lnSpc>
                <a:spcPct val="100000"/>
              </a:lnSpc>
              <a:spcBef>
                <a:spcPts val="100"/>
              </a:spcBef>
            </a:pPr>
            <a:r>
              <a:rPr lang="en-US" sz="3600" dirty="0" smtClean="0">
                <a:latin typeface="GHEA Grapalat" pitchFamily="50" charset="0"/>
              </a:rPr>
              <a:t>Methodology</a:t>
            </a:r>
            <a:endParaRPr sz="3600" dirty="0">
              <a:latin typeface="GHEA Grapalat" pitchFamily="50" charset="0"/>
            </a:endParaRPr>
          </a:p>
        </p:txBody>
      </p:sp>
      <p:sp>
        <p:nvSpPr>
          <p:cNvPr id="7" name="object 7"/>
          <p:cNvSpPr txBox="1"/>
          <p:nvPr/>
        </p:nvSpPr>
        <p:spPr>
          <a:xfrm>
            <a:off x="8588266" y="2602449"/>
            <a:ext cx="2536935" cy="228268"/>
          </a:xfrm>
          <a:prstGeom prst="rect">
            <a:avLst/>
          </a:prstGeom>
        </p:spPr>
        <p:txBody>
          <a:bodyPr vert="horz" wrap="square" lIns="0" tIns="12700" rIns="0" bIns="0" rtlCol="0">
            <a:spAutoFit/>
          </a:bodyPr>
          <a:lstStyle/>
          <a:p>
            <a:pPr marL="12700">
              <a:lnSpc>
                <a:spcPct val="100000"/>
              </a:lnSpc>
              <a:spcBef>
                <a:spcPts val="100"/>
              </a:spcBef>
            </a:pPr>
            <a:r>
              <a:rPr lang="en-US" sz="1400" dirty="0" smtClean="0">
                <a:solidFill>
                  <a:srgbClr val="231F20"/>
                </a:solidFill>
                <a:latin typeface="GHEA Grapalat" pitchFamily="50" charset="0"/>
                <a:cs typeface="Arial"/>
              </a:rPr>
              <a:t>Survey Interviews </a:t>
            </a:r>
            <a:endParaRPr sz="1400" dirty="0">
              <a:latin typeface="GHEA Grapalat" pitchFamily="50" charset="0"/>
              <a:cs typeface="Arial"/>
            </a:endParaRPr>
          </a:p>
        </p:txBody>
      </p:sp>
      <p:sp>
        <p:nvSpPr>
          <p:cNvPr id="8" name="object 8"/>
          <p:cNvSpPr txBox="1"/>
          <p:nvPr/>
        </p:nvSpPr>
        <p:spPr>
          <a:xfrm>
            <a:off x="9538776" y="3019951"/>
            <a:ext cx="1434024" cy="382156"/>
          </a:xfrm>
          <a:prstGeom prst="rect">
            <a:avLst/>
          </a:prstGeom>
        </p:spPr>
        <p:txBody>
          <a:bodyPr vert="horz" wrap="square" lIns="0" tIns="12700" rIns="0" bIns="0" rtlCol="0">
            <a:spAutoFit/>
          </a:bodyPr>
          <a:lstStyle/>
          <a:p>
            <a:pPr marL="12700">
              <a:lnSpc>
                <a:spcPct val="100000"/>
              </a:lnSpc>
              <a:spcBef>
                <a:spcPts val="100"/>
              </a:spcBef>
            </a:pPr>
            <a:r>
              <a:rPr lang="en-US" sz="2400" b="1" dirty="0" smtClean="0">
                <a:solidFill>
                  <a:srgbClr val="231F20"/>
                </a:solidFill>
                <a:latin typeface="GHEA Grapalat" pitchFamily="50" charset="0"/>
                <a:cs typeface="Arial"/>
              </a:rPr>
              <a:t>CSOs</a:t>
            </a:r>
            <a:endParaRPr sz="2400" b="1" dirty="0">
              <a:latin typeface="GHEA Grapalat" pitchFamily="50" charset="0"/>
              <a:cs typeface="Arial"/>
            </a:endParaRPr>
          </a:p>
        </p:txBody>
      </p:sp>
      <p:sp>
        <p:nvSpPr>
          <p:cNvPr id="9" name="object 9"/>
          <p:cNvSpPr txBox="1"/>
          <p:nvPr/>
        </p:nvSpPr>
        <p:spPr>
          <a:xfrm>
            <a:off x="8588266" y="2829912"/>
            <a:ext cx="2536935" cy="751488"/>
          </a:xfrm>
          <a:prstGeom prst="rect">
            <a:avLst/>
          </a:prstGeom>
        </p:spPr>
        <p:txBody>
          <a:bodyPr vert="horz" wrap="square" lIns="0" tIns="12700" rIns="0" bIns="0" rtlCol="0">
            <a:spAutoFit/>
          </a:bodyPr>
          <a:lstStyle/>
          <a:p>
            <a:pPr marL="12700">
              <a:lnSpc>
                <a:spcPct val="100000"/>
              </a:lnSpc>
              <a:spcBef>
                <a:spcPts val="100"/>
              </a:spcBef>
            </a:pPr>
            <a:r>
              <a:rPr sz="4800" b="1" dirty="0" smtClean="0">
                <a:solidFill>
                  <a:srgbClr val="00476D"/>
                </a:solidFill>
                <a:latin typeface="GHEA Grapalat" pitchFamily="50" charset="0"/>
                <a:cs typeface="Times New Roman"/>
              </a:rPr>
              <a:t>112</a:t>
            </a:r>
            <a:endParaRPr sz="1400" dirty="0">
              <a:latin typeface="GHEA Grapalat" pitchFamily="50" charset="0"/>
              <a:cs typeface="Arial"/>
            </a:endParaRPr>
          </a:p>
        </p:txBody>
      </p:sp>
      <p:sp>
        <p:nvSpPr>
          <p:cNvPr id="10" name="object 10"/>
          <p:cNvSpPr txBox="1"/>
          <p:nvPr/>
        </p:nvSpPr>
        <p:spPr>
          <a:xfrm>
            <a:off x="8608807" y="3607287"/>
            <a:ext cx="581660" cy="228268"/>
          </a:xfrm>
          <a:prstGeom prst="rect">
            <a:avLst/>
          </a:prstGeom>
        </p:spPr>
        <p:txBody>
          <a:bodyPr vert="horz" wrap="square" lIns="0" tIns="12700" rIns="0" bIns="0" rtlCol="0">
            <a:spAutoFit/>
          </a:bodyPr>
          <a:lstStyle/>
          <a:p>
            <a:pPr marL="12700">
              <a:lnSpc>
                <a:spcPct val="100000"/>
              </a:lnSpc>
              <a:spcBef>
                <a:spcPts val="100"/>
              </a:spcBef>
            </a:pPr>
            <a:r>
              <a:rPr lang="en-US" sz="1400" dirty="0" smtClean="0">
                <a:solidFill>
                  <a:srgbClr val="58595B"/>
                </a:solidFill>
                <a:latin typeface="GHEA Grapalat" pitchFamily="50" charset="0"/>
                <a:cs typeface="Arial"/>
              </a:rPr>
              <a:t>2019</a:t>
            </a:r>
            <a:endParaRPr sz="1400" dirty="0">
              <a:latin typeface="GHEA Grapalat" pitchFamily="50" charset="0"/>
              <a:cs typeface="Arial"/>
            </a:endParaRPr>
          </a:p>
        </p:txBody>
      </p:sp>
      <p:sp>
        <p:nvSpPr>
          <p:cNvPr id="11" name="object 11"/>
          <p:cNvSpPr txBox="1"/>
          <p:nvPr/>
        </p:nvSpPr>
        <p:spPr>
          <a:xfrm>
            <a:off x="8608808" y="3758707"/>
            <a:ext cx="1143635" cy="382156"/>
          </a:xfrm>
          <a:prstGeom prst="rect">
            <a:avLst/>
          </a:prstGeom>
        </p:spPr>
        <p:txBody>
          <a:bodyPr vert="horz" wrap="square" lIns="0" tIns="12700" rIns="0" bIns="0" rtlCol="0">
            <a:spAutoFit/>
          </a:bodyPr>
          <a:lstStyle/>
          <a:p>
            <a:pPr marL="12700">
              <a:lnSpc>
                <a:spcPct val="100000"/>
              </a:lnSpc>
              <a:spcBef>
                <a:spcPts val="100"/>
              </a:spcBef>
            </a:pPr>
            <a:r>
              <a:rPr lang="en-US" sz="2400" b="1" dirty="0" smtClean="0">
                <a:solidFill>
                  <a:srgbClr val="00476D"/>
                </a:solidFill>
                <a:latin typeface="GHEA Grapalat" pitchFamily="50" charset="0"/>
                <a:cs typeface="Times New Roman"/>
              </a:rPr>
              <a:t>May</a:t>
            </a:r>
            <a:endParaRPr sz="2400" dirty="0">
              <a:latin typeface="GHEA Grapalat" pitchFamily="50" charset="0"/>
              <a:cs typeface="Times New Roman"/>
            </a:endParaRPr>
          </a:p>
        </p:txBody>
      </p:sp>
      <p:sp>
        <p:nvSpPr>
          <p:cNvPr id="12" name="object 12"/>
          <p:cNvSpPr/>
          <p:nvPr/>
        </p:nvSpPr>
        <p:spPr>
          <a:xfrm>
            <a:off x="4268473" y="2415283"/>
            <a:ext cx="2541739" cy="2466564"/>
          </a:xfrm>
          <a:prstGeom prst="rect">
            <a:avLst/>
          </a:prstGeom>
          <a:blipFill>
            <a:blip r:embed="rId2" cstate="print"/>
            <a:stretch>
              <a:fillRect/>
            </a:stretch>
          </a:blipFill>
        </p:spPr>
        <p:txBody>
          <a:bodyPr wrap="square" lIns="0" tIns="0" rIns="0" bIns="0" rtlCol="0"/>
          <a:lstStyle/>
          <a:p>
            <a:endParaRPr>
              <a:latin typeface="GHEA Grapalat" pitchFamily="50" charset="0"/>
            </a:endParaRPr>
          </a:p>
        </p:txBody>
      </p:sp>
      <p:sp>
        <p:nvSpPr>
          <p:cNvPr id="13" name="object 13"/>
          <p:cNvSpPr txBox="1"/>
          <p:nvPr/>
        </p:nvSpPr>
        <p:spPr>
          <a:xfrm>
            <a:off x="4953000" y="2834377"/>
            <a:ext cx="1401268" cy="289823"/>
          </a:xfrm>
          <a:prstGeom prst="rect">
            <a:avLst/>
          </a:prstGeom>
        </p:spPr>
        <p:txBody>
          <a:bodyPr vert="horz" wrap="square" lIns="0" tIns="12700" rIns="0" bIns="0" rtlCol="0">
            <a:spAutoFit/>
          </a:bodyPr>
          <a:lstStyle/>
          <a:p>
            <a:pPr marL="12700">
              <a:lnSpc>
                <a:spcPct val="100000"/>
              </a:lnSpc>
              <a:spcBef>
                <a:spcPts val="100"/>
              </a:spcBef>
            </a:pPr>
            <a:r>
              <a:rPr lang="en-US" sz="1800" b="1" dirty="0" smtClean="0">
                <a:solidFill>
                  <a:srgbClr val="231F20"/>
                </a:solidFill>
                <a:latin typeface="GHEA Grapalat" pitchFamily="50" charset="0"/>
                <a:cs typeface="Times New Roman"/>
              </a:rPr>
              <a:t>QUALITATIVE</a:t>
            </a:r>
            <a:endParaRPr sz="1800" dirty="0">
              <a:latin typeface="GHEA Grapalat" pitchFamily="50" charset="0"/>
              <a:cs typeface="Times New Roman"/>
            </a:endParaRPr>
          </a:p>
        </p:txBody>
      </p:sp>
      <p:sp>
        <p:nvSpPr>
          <p:cNvPr id="14" name="object 14"/>
          <p:cNvSpPr txBox="1"/>
          <p:nvPr/>
        </p:nvSpPr>
        <p:spPr>
          <a:xfrm>
            <a:off x="457201" y="1676680"/>
            <a:ext cx="3719601" cy="2909643"/>
          </a:xfrm>
          <a:prstGeom prst="rect">
            <a:avLst/>
          </a:prstGeom>
        </p:spPr>
        <p:txBody>
          <a:bodyPr vert="horz" wrap="square" lIns="0" tIns="11430" rIns="0" bIns="0" rtlCol="0">
            <a:spAutoFit/>
          </a:bodyPr>
          <a:lstStyle/>
          <a:p>
            <a:pPr marL="12700" marR="5080" indent="1569720" algn="r">
              <a:lnSpc>
                <a:spcPct val="100600"/>
              </a:lnSpc>
              <a:spcBef>
                <a:spcPts val="90"/>
              </a:spcBef>
            </a:pPr>
            <a:r>
              <a:rPr sz="1400" dirty="0">
                <a:solidFill>
                  <a:srgbClr val="231F20"/>
                </a:solidFill>
                <a:latin typeface="GHEA Grapalat" pitchFamily="50" charset="0"/>
                <a:cs typeface="Arial"/>
              </a:rPr>
              <a:t>11 </a:t>
            </a:r>
            <a:r>
              <a:rPr lang="en-US" sz="1400" dirty="0" smtClean="0">
                <a:solidFill>
                  <a:srgbClr val="231F20"/>
                </a:solidFill>
                <a:latin typeface="GHEA Grapalat" pitchFamily="50" charset="0"/>
                <a:cs typeface="Arial"/>
              </a:rPr>
              <a:t>FGs with CSOs and </a:t>
            </a:r>
            <a:r>
              <a:rPr sz="1400" dirty="0" smtClean="0">
                <a:solidFill>
                  <a:srgbClr val="231F20"/>
                </a:solidFill>
                <a:latin typeface="GHEA Grapalat" pitchFamily="50" charset="0"/>
                <a:cs typeface="Arial"/>
              </a:rPr>
              <a:t>1 </a:t>
            </a:r>
            <a:r>
              <a:rPr lang="en-US" sz="1400" dirty="0" smtClean="0">
                <a:solidFill>
                  <a:srgbClr val="231F20"/>
                </a:solidFill>
                <a:latin typeface="GHEA Grapalat" pitchFamily="50" charset="0"/>
                <a:cs typeface="Arial"/>
              </a:rPr>
              <a:t>FG with representatives of international organizations, </a:t>
            </a:r>
            <a:r>
              <a:rPr lang="en-US" sz="1400" dirty="0">
                <a:solidFill>
                  <a:srgbClr val="231F20"/>
                </a:solidFill>
                <a:latin typeface="GHEA Grapalat" pitchFamily="50" charset="0"/>
                <a:cs typeface="Arial"/>
              </a:rPr>
              <a:t>1</a:t>
            </a:r>
            <a:r>
              <a:rPr sz="1400" dirty="0" smtClean="0">
                <a:solidFill>
                  <a:srgbClr val="231F20"/>
                </a:solidFill>
                <a:latin typeface="GHEA Grapalat" pitchFamily="50" charset="0"/>
                <a:cs typeface="Arial"/>
              </a:rPr>
              <a:t> </a:t>
            </a:r>
            <a:r>
              <a:rPr lang="en-US" sz="1400" dirty="0" smtClean="0">
                <a:solidFill>
                  <a:srgbClr val="231F20"/>
                </a:solidFill>
                <a:latin typeface="GHEA Grapalat" pitchFamily="50" charset="0"/>
                <a:cs typeface="Arial"/>
              </a:rPr>
              <a:t>CSO</a:t>
            </a:r>
            <a:r>
              <a:rPr sz="1400" dirty="0" smtClean="0">
                <a:solidFill>
                  <a:srgbClr val="231F20"/>
                </a:solidFill>
                <a:latin typeface="GHEA Grapalat" pitchFamily="50" charset="0"/>
                <a:cs typeface="Arial"/>
              </a:rPr>
              <a:t>-</a:t>
            </a:r>
            <a:r>
              <a:rPr lang="en-US" sz="1400" dirty="0" smtClean="0">
                <a:solidFill>
                  <a:srgbClr val="231F20"/>
                </a:solidFill>
                <a:latin typeface="GHEA Grapalat" pitchFamily="50" charset="0"/>
                <a:cs typeface="Arial"/>
              </a:rPr>
              <a:t>business</a:t>
            </a:r>
            <a:r>
              <a:rPr sz="1400" dirty="0" smtClean="0">
                <a:solidFill>
                  <a:srgbClr val="231F20"/>
                </a:solidFill>
                <a:latin typeface="GHEA Grapalat" pitchFamily="50" charset="0"/>
                <a:cs typeface="Arial"/>
              </a:rPr>
              <a:t> </a:t>
            </a:r>
            <a:r>
              <a:rPr lang="en-US" sz="1400" dirty="0" smtClean="0">
                <a:solidFill>
                  <a:srgbClr val="231F20"/>
                </a:solidFill>
                <a:latin typeface="GHEA Grapalat" pitchFamily="50" charset="0"/>
                <a:cs typeface="Arial"/>
              </a:rPr>
              <a:t>discussion in</a:t>
            </a:r>
            <a:endParaRPr sz="1400" dirty="0">
              <a:latin typeface="GHEA Grapalat" pitchFamily="50" charset="0"/>
              <a:cs typeface="Arial"/>
            </a:endParaRPr>
          </a:p>
          <a:p>
            <a:pPr marR="15875" algn="r">
              <a:lnSpc>
                <a:spcPct val="100000"/>
              </a:lnSpc>
              <a:spcBef>
                <a:spcPts val="10"/>
              </a:spcBef>
            </a:pPr>
            <a:endParaRPr lang="en-US" sz="1400" dirty="0" smtClean="0">
              <a:solidFill>
                <a:srgbClr val="231F20"/>
              </a:solidFill>
              <a:latin typeface="GHEA Grapalat" pitchFamily="50" charset="0"/>
              <a:cs typeface="Arial"/>
            </a:endParaRPr>
          </a:p>
          <a:p>
            <a:pPr marR="15875" algn="r">
              <a:lnSpc>
                <a:spcPct val="100000"/>
              </a:lnSpc>
              <a:spcBef>
                <a:spcPts val="10"/>
              </a:spcBef>
            </a:pPr>
            <a:endParaRPr lang="en-US" sz="500" dirty="0" smtClean="0">
              <a:solidFill>
                <a:srgbClr val="231F20"/>
              </a:solidFill>
              <a:latin typeface="GHEA Grapalat" pitchFamily="50" charset="0"/>
              <a:cs typeface="Arial"/>
            </a:endParaRPr>
          </a:p>
          <a:p>
            <a:pPr marR="15875" algn="r">
              <a:lnSpc>
                <a:spcPct val="100000"/>
              </a:lnSpc>
              <a:spcBef>
                <a:spcPts val="10"/>
              </a:spcBef>
            </a:pPr>
            <a:endParaRPr lang="en-US" sz="1400" dirty="0" smtClean="0">
              <a:solidFill>
                <a:srgbClr val="231F20"/>
              </a:solidFill>
              <a:latin typeface="GHEA Grapalat" pitchFamily="50" charset="0"/>
              <a:cs typeface="Arial"/>
            </a:endParaRPr>
          </a:p>
          <a:p>
            <a:pPr marR="15875" algn="r">
              <a:lnSpc>
                <a:spcPct val="100000"/>
              </a:lnSpc>
              <a:spcBef>
                <a:spcPts val="10"/>
              </a:spcBef>
            </a:pPr>
            <a:endParaRPr lang="en-US" sz="1400" dirty="0" smtClean="0">
              <a:solidFill>
                <a:srgbClr val="231F20"/>
              </a:solidFill>
              <a:latin typeface="GHEA Grapalat" pitchFamily="50" charset="0"/>
              <a:cs typeface="Arial"/>
            </a:endParaRPr>
          </a:p>
          <a:p>
            <a:pPr marR="15875" algn="r">
              <a:lnSpc>
                <a:spcPct val="100000"/>
              </a:lnSpc>
              <a:spcBef>
                <a:spcPts val="10"/>
              </a:spcBef>
            </a:pPr>
            <a:r>
              <a:rPr lang="en-US" sz="1400" dirty="0" smtClean="0">
                <a:solidFill>
                  <a:srgbClr val="231F20"/>
                </a:solidFill>
                <a:latin typeface="GHEA Grapalat" pitchFamily="50" charset="0"/>
                <a:cs typeface="Arial"/>
              </a:rPr>
              <a:t>March-April, 2019</a:t>
            </a:r>
            <a:endParaRPr sz="1400" dirty="0">
              <a:latin typeface="GHEA Grapalat" pitchFamily="50" charset="0"/>
              <a:cs typeface="Arial"/>
            </a:endParaRPr>
          </a:p>
          <a:p>
            <a:pPr marL="277495" marR="8890" indent="711835" algn="r">
              <a:lnSpc>
                <a:spcPct val="100600"/>
              </a:lnSpc>
              <a:spcBef>
                <a:spcPts val="1660"/>
              </a:spcBef>
            </a:pPr>
            <a:endParaRPr lang="en-US" sz="1400" dirty="0" smtClean="0">
              <a:solidFill>
                <a:srgbClr val="231F20"/>
              </a:solidFill>
              <a:latin typeface="GHEA Grapalat" pitchFamily="50" charset="0"/>
              <a:cs typeface="Arial"/>
            </a:endParaRPr>
          </a:p>
          <a:p>
            <a:pPr marL="277495" marR="8890" indent="711835" algn="r">
              <a:lnSpc>
                <a:spcPct val="100600"/>
              </a:lnSpc>
              <a:spcBef>
                <a:spcPts val="1660"/>
              </a:spcBef>
            </a:pPr>
            <a:r>
              <a:rPr sz="1400" dirty="0" smtClean="0">
                <a:solidFill>
                  <a:srgbClr val="231F20"/>
                </a:solidFill>
                <a:latin typeface="GHEA Grapalat" pitchFamily="50" charset="0"/>
                <a:cs typeface="Arial"/>
              </a:rPr>
              <a:t>3 </a:t>
            </a:r>
            <a:r>
              <a:rPr lang="en-US" sz="1400" dirty="0" smtClean="0">
                <a:solidFill>
                  <a:srgbClr val="231F20"/>
                </a:solidFill>
                <a:latin typeface="GHEA Grapalat" pitchFamily="50" charset="0"/>
                <a:cs typeface="Arial"/>
              </a:rPr>
              <a:t>FGs</a:t>
            </a:r>
            <a:r>
              <a:rPr sz="1400" dirty="0" smtClean="0">
                <a:solidFill>
                  <a:srgbClr val="231F20"/>
                </a:solidFill>
                <a:latin typeface="GHEA Grapalat" pitchFamily="50" charset="0"/>
                <a:cs typeface="Arial"/>
              </a:rPr>
              <a:t> </a:t>
            </a:r>
            <a:r>
              <a:rPr lang="en-US" sz="1400" dirty="0" smtClean="0">
                <a:solidFill>
                  <a:srgbClr val="231F20"/>
                </a:solidFill>
                <a:latin typeface="GHEA Grapalat" pitchFamily="50" charset="0"/>
                <a:cs typeface="Arial"/>
              </a:rPr>
              <a:t>were conducted with regional CSOs in Dilijan, </a:t>
            </a:r>
            <a:r>
              <a:rPr lang="en-US" sz="1400" dirty="0" err="1" smtClean="0">
                <a:solidFill>
                  <a:srgbClr val="231F20"/>
                </a:solidFill>
                <a:latin typeface="GHEA Grapalat" pitchFamily="50" charset="0"/>
                <a:cs typeface="Arial"/>
              </a:rPr>
              <a:t>Jermuk</a:t>
            </a:r>
            <a:r>
              <a:rPr lang="en-US" sz="1400" dirty="0" smtClean="0">
                <a:solidFill>
                  <a:srgbClr val="231F20"/>
                </a:solidFill>
                <a:latin typeface="GHEA Grapalat" pitchFamily="50" charset="0"/>
                <a:cs typeface="Arial"/>
              </a:rPr>
              <a:t>, and </a:t>
            </a:r>
            <a:r>
              <a:rPr lang="en-US" sz="1400" dirty="0" err="1" smtClean="0">
                <a:solidFill>
                  <a:srgbClr val="231F20"/>
                </a:solidFill>
                <a:latin typeface="GHEA Grapalat" pitchFamily="50" charset="0"/>
                <a:cs typeface="Arial"/>
              </a:rPr>
              <a:t>Abovyan</a:t>
            </a:r>
            <a:r>
              <a:rPr lang="en-US" sz="1400" dirty="0" smtClean="0">
                <a:solidFill>
                  <a:srgbClr val="231F20"/>
                </a:solidFill>
                <a:latin typeface="GHEA Grapalat" pitchFamily="50" charset="0"/>
                <a:cs typeface="Arial"/>
              </a:rPr>
              <a:t>. 9 FGs were conducted in Yerevan</a:t>
            </a:r>
            <a:endParaRPr sz="1400" dirty="0">
              <a:latin typeface="GHEA Grapalat" pitchFamily="50" charset="0"/>
              <a:cs typeface="Arial"/>
            </a:endParaRPr>
          </a:p>
        </p:txBody>
      </p:sp>
      <p:sp>
        <p:nvSpPr>
          <p:cNvPr id="15" name="object 15"/>
          <p:cNvSpPr txBox="1"/>
          <p:nvPr/>
        </p:nvSpPr>
        <p:spPr>
          <a:xfrm>
            <a:off x="1568537" y="4734811"/>
            <a:ext cx="2618105" cy="446789"/>
          </a:xfrm>
          <a:prstGeom prst="rect">
            <a:avLst/>
          </a:prstGeom>
        </p:spPr>
        <p:txBody>
          <a:bodyPr vert="horz" wrap="square" lIns="0" tIns="11430" rIns="0" bIns="0" rtlCol="0">
            <a:spAutoFit/>
          </a:bodyPr>
          <a:lstStyle/>
          <a:p>
            <a:pPr marL="12700" marR="5080" indent="692150" algn="r">
              <a:lnSpc>
                <a:spcPct val="100600"/>
              </a:lnSpc>
              <a:spcBef>
                <a:spcPts val="90"/>
              </a:spcBef>
            </a:pPr>
            <a:r>
              <a:rPr lang="en-US" sz="1400" dirty="0" smtClean="0">
                <a:solidFill>
                  <a:srgbClr val="231F20"/>
                </a:solidFill>
                <a:latin typeface="GHEA Grapalat" pitchFamily="50" charset="0"/>
                <a:cs typeface="Arial"/>
              </a:rPr>
              <a:t>87 representatives of 85 CSOs participated in 11 FGs</a:t>
            </a:r>
            <a:endParaRPr sz="1400" dirty="0">
              <a:latin typeface="GHEA Grapalat" pitchFamily="50" charset="0"/>
              <a:cs typeface="Arial"/>
            </a:endParaRPr>
          </a:p>
        </p:txBody>
      </p:sp>
      <p:sp>
        <p:nvSpPr>
          <p:cNvPr id="16" name="object 16"/>
          <p:cNvSpPr txBox="1"/>
          <p:nvPr/>
        </p:nvSpPr>
        <p:spPr>
          <a:xfrm>
            <a:off x="6724013" y="4756764"/>
            <a:ext cx="2723515" cy="882036"/>
          </a:xfrm>
          <a:prstGeom prst="rect">
            <a:avLst/>
          </a:prstGeom>
        </p:spPr>
        <p:txBody>
          <a:bodyPr vert="horz" wrap="square" lIns="0" tIns="11430" rIns="0" bIns="0" rtlCol="0">
            <a:spAutoFit/>
          </a:bodyPr>
          <a:lstStyle/>
          <a:p>
            <a:pPr marL="12700" marR="5080">
              <a:lnSpc>
                <a:spcPct val="100600"/>
              </a:lnSpc>
              <a:spcBef>
                <a:spcPts val="90"/>
              </a:spcBef>
            </a:pPr>
            <a:r>
              <a:rPr sz="1400" dirty="0">
                <a:solidFill>
                  <a:srgbClr val="231F20"/>
                </a:solidFill>
                <a:latin typeface="GHEA Grapalat" pitchFamily="50" charset="0"/>
                <a:cs typeface="Arial"/>
              </a:rPr>
              <a:t>6 </a:t>
            </a:r>
            <a:r>
              <a:rPr lang="en-US" sz="1400" dirty="0" smtClean="0">
                <a:solidFill>
                  <a:srgbClr val="231F20"/>
                </a:solidFill>
                <a:latin typeface="GHEA Grapalat" pitchFamily="50" charset="0"/>
                <a:cs typeface="Arial"/>
              </a:rPr>
              <a:t>in-depth interviews were conducted with representatives of state bodies, </a:t>
            </a:r>
            <a:r>
              <a:rPr sz="1400" dirty="0" smtClean="0">
                <a:solidFill>
                  <a:srgbClr val="231F20"/>
                </a:solidFill>
                <a:latin typeface="GHEA Grapalat" pitchFamily="50" charset="0"/>
                <a:cs typeface="Arial"/>
              </a:rPr>
              <a:t>2 </a:t>
            </a:r>
            <a:r>
              <a:rPr lang="en-US" sz="1400" dirty="0" smtClean="0">
                <a:solidFill>
                  <a:srgbClr val="231F20"/>
                </a:solidFill>
                <a:latin typeface="GHEA Grapalat" pitchFamily="50" charset="0"/>
                <a:cs typeface="Arial"/>
              </a:rPr>
              <a:t>responded in written form</a:t>
            </a:r>
            <a:endParaRPr sz="1400" dirty="0">
              <a:latin typeface="GHEA Grapalat" pitchFamily="50" charset="0"/>
              <a:cs typeface="Arial"/>
            </a:endParaRPr>
          </a:p>
        </p:txBody>
      </p:sp>
      <p:sp>
        <p:nvSpPr>
          <p:cNvPr id="17" name="object 17"/>
          <p:cNvSpPr/>
          <p:nvPr/>
        </p:nvSpPr>
        <p:spPr>
          <a:xfrm>
            <a:off x="8162013" y="2332179"/>
            <a:ext cx="2865120" cy="2023745"/>
          </a:xfrm>
          <a:custGeom>
            <a:avLst/>
            <a:gdLst/>
            <a:ahLst/>
            <a:cxnLst/>
            <a:rect l="l" t="t" r="r" b="b"/>
            <a:pathLst>
              <a:path w="2865120" h="2023745">
                <a:moveTo>
                  <a:pt x="0" y="0"/>
                </a:moveTo>
                <a:lnTo>
                  <a:pt x="2865117" y="0"/>
                </a:lnTo>
                <a:lnTo>
                  <a:pt x="2865117" y="2023473"/>
                </a:lnTo>
                <a:lnTo>
                  <a:pt x="0" y="2023473"/>
                </a:lnTo>
                <a:lnTo>
                  <a:pt x="0" y="0"/>
                </a:lnTo>
                <a:close/>
              </a:path>
            </a:pathLst>
          </a:custGeom>
          <a:ln w="17999">
            <a:solidFill>
              <a:srgbClr val="FFCB04"/>
            </a:solidFill>
          </a:ln>
        </p:spPr>
        <p:txBody>
          <a:bodyPr wrap="square" lIns="0" tIns="0" rIns="0" bIns="0" rtlCol="0"/>
          <a:lstStyle/>
          <a:p>
            <a:endParaRPr>
              <a:latin typeface="GHEA Grapalat" pitchFamily="50" charset="0"/>
            </a:endParaRPr>
          </a:p>
        </p:txBody>
      </p:sp>
      <p:sp>
        <p:nvSpPr>
          <p:cNvPr id="18" name="object 18"/>
          <p:cNvSpPr/>
          <p:nvPr/>
        </p:nvSpPr>
        <p:spPr>
          <a:xfrm>
            <a:off x="6532056" y="2164304"/>
            <a:ext cx="1812925" cy="2081530"/>
          </a:xfrm>
          <a:custGeom>
            <a:avLst/>
            <a:gdLst/>
            <a:ahLst/>
            <a:cxnLst/>
            <a:rect l="l" t="t" r="r" b="b"/>
            <a:pathLst>
              <a:path w="1812925" h="2081529">
                <a:moveTo>
                  <a:pt x="906246" y="0"/>
                </a:moveTo>
                <a:lnTo>
                  <a:pt x="857917" y="4335"/>
                </a:lnTo>
                <a:lnTo>
                  <a:pt x="812422" y="16835"/>
                </a:lnTo>
                <a:lnTo>
                  <a:pt x="770523" y="36738"/>
                </a:lnTo>
                <a:lnTo>
                  <a:pt x="732980" y="63282"/>
                </a:lnTo>
                <a:lnTo>
                  <a:pt x="700556" y="95705"/>
                </a:lnTo>
                <a:lnTo>
                  <a:pt x="674011" y="133245"/>
                </a:lnTo>
                <a:lnTo>
                  <a:pt x="654108" y="175143"/>
                </a:lnTo>
                <a:lnTo>
                  <a:pt x="641608" y="220635"/>
                </a:lnTo>
                <a:lnTo>
                  <a:pt x="637272" y="268960"/>
                </a:lnTo>
                <a:lnTo>
                  <a:pt x="158976" y="268960"/>
                </a:lnTo>
                <a:lnTo>
                  <a:pt x="108724" y="277066"/>
                </a:lnTo>
                <a:lnTo>
                  <a:pt x="65083" y="299636"/>
                </a:lnTo>
                <a:lnTo>
                  <a:pt x="30670" y="334053"/>
                </a:lnTo>
                <a:lnTo>
                  <a:pt x="8103" y="377697"/>
                </a:lnTo>
                <a:lnTo>
                  <a:pt x="0" y="427950"/>
                </a:lnTo>
                <a:lnTo>
                  <a:pt x="0" y="906423"/>
                </a:lnTo>
                <a:lnTo>
                  <a:pt x="47599" y="911418"/>
                </a:lnTo>
                <a:lnTo>
                  <a:pt x="92362" y="924360"/>
                </a:lnTo>
                <a:lnTo>
                  <a:pt x="133550" y="944508"/>
                </a:lnTo>
                <a:lnTo>
                  <a:pt x="170427" y="971120"/>
                </a:lnTo>
                <a:lnTo>
                  <a:pt x="202253" y="1003455"/>
                </a:lnTo>
                <a:lnTo>
                  <a:pt x="228291" y="1040772"/>
                </a:lnTo>
                <a:lnTo>
                  <a:pt x="247803" y="1082330"/>
                </a:lnTo>
                <a:lnTo>
                  <a:pt x="260051" y="1127389"/>
                </a:lnTo>
                <a:lnTo>
                  <a:pt x="264298" y="1175205"/>
                </a:lnTo>
                <a:lnTo>
                  <a:pt x="260051" y="1223027"/>
                </a:lnTo>
                <a:lnTo>
                  <a:pt x="247803" y="1268088"/>
                </a:lnTo>
                <a:lnTo>
                  <a:pt x="228291" y="1309648"/>
                </a:lnTo>
                <a:lnTo>
                  <a:pt x="202253" y="1346966"/>
                </a:lnTo>
                <a:lnTo>
                  <a:pt x="170427" y="1379301"/>
                </a:lnTo>
                <a:lnTo>
                  <a:pt x="133550" y="1405913"/>
                </a:lnTo>
                <a:lnTo>
                  <a:pt x="92362" y="1426061"/>
                </a:lnTo>
                <a:lnTo>
                  <a:pt x="47599" y="1439005"/>
                </a:lnTo>
                <a:lnTo>
                  <a:pt x="0" y="1444003"/>
                </a:lnTo>
                <a:lnTo>
                  <a:pt x="0" y="1922476"/>
                </a:lnTo>
                <a:lnTo>
                  <a:pt x="8103" y="1972729"/>
                </a:lnTo>
                <a:lnTo>
                  <a:pt x="30670" y="2016371"/>
                </a:lnTo>
                <a:lnTo>
                  <a:pt x="65083" y="2050784"/>
                </a:lnTo>
                <a:lnTo>
                  <a:pt x="108724" y="2073352"/>
                </a:lnTo>
                <a:lnTo>
                  <a:pt x="158976" y="2081456"/>
                </a:lnTo>
                <a:lnTo>
                  <a:pt x="1653501" y="2081456"/>
                </a:lnTo>
                <a:lnTo>
                  <a:pt x="1703755" y="2073352"/>
                </a:lnTo>
                <a:lnTo>
                  <a:pt x="1747399" y="2050784"/>
                </a:lnTo>
                <a:lnTo>
                  <a:pt x="1781816" y="2016371"/>
                </a:lnTo>
                <a:lnTo>
                  <a:pt x="1804386" y="1972729"/>
                </a:lnTo>
                <a:lnTo>
                  <a:pt x="1812491" y="1922476"/>
                </a:lnTo>
                <a:lnTo>
                  <a:pt x="1812491" y="427950"/>
                </a:lnTo>
                <a:lnTo>
                  <a:pt x="1804386" y="377697"/>
                </a:lnTo>
                <a:lnTo>
                  <a:pt x="1781816" y="334053"/>
                </a:lnTo>
                <a:lnTo>
                  <a:pt x="1747399" y="299636"/>
                </a:lnTo>
                <a:lnTo>
                  <a:pt x="1703755" y="277066"/>
                </a:lnTo>
                <a:lnTo>
                  <a:pt x="1653501" y="268960"/>
                </a:lnTo>
                <a:lnTo>
                  <a:pt x="1175205" y="268960"/>
                </a:lnTo>
                <a:lnTo>
                  <a:pt x="1170869" y="220635"/>
                </a:lnTo>
                <a:lnTo>
                  <a:pt x="1158369" y="175143"/>
                </a:lnTo>
                <a:lnTo>
                  <a:pt x="1138466" y="133245"/>
                </a:lnTo>
                <a:lnTo>
                  <a:pt x="1111923" y="95705"/>
                </a:lnTo>
                <a:lnTo>
                  <a:pt x="1079500" y="63282"/>
                </a:lnTo>
                <a:lnTo>
                  <a:pt x="1041959" y="36738"/>
                </a:lnTo>
                <a:lnTo>
                  <a:pt x="1000062" y="16835"/>
                </a:lnTo>
                <a:lnTo>
                  <a:pt x="954570" y="4335"/>
                </a:lnTo>
                <a:lnTo>
                  <a:pt x="906246" y="0"/>
                </a:lnTo>
                <a:close/>
              </a:path>
            </a:pathLst>
          </a:custGeom>
          <a:solidFill>
            <a:srgbClr val="FFCB04"/>
          </a:solidFill>
        </p:spPr>
        <p:txBody>
          <a:bodyPr wrap="square" lIns="0" tIns="0" rIns="0" bIns="0" rtlCol="0"/>
          <a:lstStyle/>
          <a:p>
            <a:endParaRPr>
              <a:latin typeface="GHEA Grapalat" pitchFamily="50" charset="0"/>
            </a:endParaRPr>
          </a:p>
        </p:txBody>
      </p:sp>
      <p:sp>
        <p:nvSpPr>
          <p:cNvPr id="19" name="object 19"/>
          <p:cNvSpPr/>
          <p:nvPr/>
        </p:nvSpPr>
        <p:spPr>
          <a:xfrm>
            <a:off x="6532056" y="2164304"/>
            <a:ext cx="1812925" cy="2081530"/>
          </a:xfrm>
          <a:custGeom>
            <a:avLst/>
            <a:gdLst/>
            <a:ahLst/>
            <a:cxnLst/>
            <a:rect l="l" t="t" r="r" b="b"/>
            <a:pathLst>
              <a:path w="1812925" h="2081529">
                <a:moveTo>
                  <a:pt x="0" y="1444003"/>
                </a:moveTo>
                <a:lnTo>
                  <a:pt x="0" y="1922476"/>
                </a:lnTo>
                <a:lnTo>
                  <a:pt x="8103" y="1972729"/>
                </a:lnTo>
                <a:lnTo>
                  <a:pt x="30670" y="2016371"/>
                </a:lnTo>
                <a:lnTo>
                  <a:pt x="65083" y="2050784"/>
                </a:lnTo>
                <a:lnTo>
                  <a:pt x="108724" y="2073352"/>
                </a:lnTo>
                <a:lnTo>
                  <a:pt x="158976" y="2081456"/>
                </a:lnTo>
                <a:lnTo>
                  <a:pt x="1653501" y="2081456"/>
                </a:lnTo>
                <a:lnTo>
                  <a:pt x="1703755" y="2073352"/>
                </a:lnTo>
                <a:lnTo>
                  <a:pt x="1747399" y="2050784"/>
                </a:lnTo>
                <a:lnTo>
                  <a:pt x="1781816" y="2016371"/>
                </a:lnTo>
                <a:lnTo>
                  <a:pt x="1804386" y="1972729"/>
                </a:lnTo>
                <a:lnTo>
                  <a:pt x="1812491" y="1922476"/>
                </a:lnTo>
                <a:lnTo>
                  <a:pt x="1812491" y="427950"/>
                </a:lnTo>
                <a:lnTo>
                  <a:pt x="1804386" y="377697"/>
                </a:lnTo>
                <a:lnTo>
                  <a:pt x="1781816" y="334053"/>
                </a:lnTo>
                <a:lnTo>
                  <a:pt x="1747399" y="299636"/>
                </a:lnTo>
                <a:lnTo>
                  <a:pt x="1703755" y="277066"/>
                </a:lnTo>
                <a:lnTo>
                  <a:pt x="1653501" y="268960"/>
                </a:lnTo>
                <a:lnTo>
                  <a:pt x="1175205" y="268960"/>
                </a:lnTo>
                <a:lnTo>
                  <a:pt x="1170869" y="220635"/>
                </a:lnTo>
                <a:lnTo>
                  <a:pt x="1158369" y="175143"/>
                </a:lnTo>
                <a:lnTo>
                  <a:pt x="1138466" y="133245"/>
                </a:lnTo>
                <a:lnTo>
                  <a:pt x="1111923" y="95705"/>
                </a:lnTo>
                <a:lnTo>
                  <a:pt x="1079500" y="63282"/>
                </a:lnTo>
                <a:lnTo>
                  <a:pt x="1041959" y="36738"/>
                </a:lnTo>
                <a:lnTo>
                  <a:pt x="1000062" y="16835"/>
                </a:lnTo>
                <a:lnTo>
                  <a:pt x="954570" y="4335"/>
                </a:lnTo>
                <a:lnTo>
                  <a:pt x="906246" y="0"/>
                </a:lnTo>
                <a:lnTo>
                  <a:pt x="857917" y="4335"/>
                </a:lnTo>
                <a:lnTo>
                  <a:pt x="812422" y="16835"/>
                </a:lnTo>
                <a:lnTo>
                  <a:pt x="770523" y="36738"/>
                </a:lnTo>
                <a:lnTo>
                  <a:pt x="732980" y="63282"/>
                </a:lnTo>
                <a:lnTo>
                  <a:pt x="700556" y="95705"/>
                </a:lnTo>
                <a:lnTo>
                  <a:pt x="674011" y="133245"/>
                </a:lnTo>
                <a:lnTo>
                  <a:pt x="654108" y="175143"/>
                </a:lnTo>
                <a:lnTo>
                  <a:pt x="641608" y="220635"/>
                </a:lnTo>
                <a:lnTo>
                  <a:pt x="637272" y="268960"/>
                </a:lnTo>
                <a:lnTo>
                  <a:pt x="158976" y="268960"/>
                </a:lnTo>
                <a:lnTo>
                  <a:pt x="108724" y="277066"/>
                </a:lnTo>
                <a:lnTo>
                  <a:pt x="65083" y="299636"/>
                </a:lnTo>
                <a:lnTo>
                  <a:pt x="30670" y="334053"/>
                </a:lnTo>
                <a:lnTo>
                  <a:pt x="8103" y="377697"/>
                </a:lnTo>
                <a:lnTo>
                  <a:pt x="0" y="427950"/>
                </a:lnTo>
                <a:lnTo>
                  <a:pt x="0" y="906423"/>
                </a:lnTo>
                <a:lnTo>
                  <a:pt x="47599" y="911418"/>
                </a:lnTo>
                <a:lnTo>
                  <a:pt x="92362" y="924360"/>
                </a:lnTo>
                <a:lnTo>
                  <a:pt x="133550" y="944508"/>
                </a:lnTo>
                <a:lnTo>
                  <a:pt x="170427" y="971120"/>
                </a:lnTo>
                <a:lnTo>
                  <a:pt x="202253" y="1003455"/>
                </a:lnTo>
                <a:lnTo>
                  <a:pt x="228291" y="1040772"/>
                </a:lnTo>
                <a:lnTo>
                  <a:pt x="247803" y="1082330"/>
                </a:lnTo>
                <a:lnTo>
                  <a:pt x="260051" y="1127389"/>
                </a:lnTo>
                <a:lnTo>
                  <a:pt x="264298" y="1175205"/>
                </a:lnTo>
                <a:lnTo>
                  <a:pt x="260051" y="1223027"/>
                </a:lnTo>
                <a:lnTo>
                  <a:pt x="247803" y="1268088"/>
                </a:lnTo>
                <a:lnTo>
                  <a:pt x="228291" y="1309648"/>
                </a:lnTo>
                <a:lnTo>
                  <a:pt x="202253" y="1346966"/>
                </a:lnTo>
                <a:lnTo>
                  <a:pt x="170427" y="1379301"/>
                </a:lnTo>
                <a:lnTo>
                  <a:pt x="133550" y="1405913"/>
                </a:lnTo>
                <a:lnTo>
                  <a:pt x="92362" y="1426061"/>
                </a:lnTo>
                <a:lnTo>
                  <a:pt x="47599" y="1439005"/>
                </a:lnTo>
                <a:lnTo>
                  <a:pt x="0" y="1444003"/>
                </a:lnTo>
                <a:close/>
              </a:path>
            </a:pathLst>
          </a:custGeom>
          <a:ln w="35999">
            <a:solidFill>
              <a:srgbClr val="FFFFFF"/>
            </a:solidFill>
          </a:ln>
        </p:spPr>
        <p:txBody>
          <a:bodyPr wrap="square" lIns="0" tIns="0" rIns="0" bIns="0" rtlCol="0"/>
          <a:lstStyle/>
          <a:p>
            <a:endParaRPr>
              <a:latin typeface="GHEA Grapalat" pitchFamily="50" charset="0"/>
            </a:endParaRPr>
          </a:p>
        </p:txBody>
      </p:sp>
      <p:sp>
        <p:nvSpPr>
          <p:cNvPr id="20" name="object 20"/>
          <p:cNvSpPr txBox="1"/>
          <p:nvPr/>
        </p:nvSpPr>
        <p:spPr>
          <a:xfrm>
            <a:off x="6629401" y="3816595"/>
            <a:ext cx="1596017" cy="289823"/>
          </a:xfrm>
          <a:prstGeom prst="rect">
            <a:avLst/>
          </a:prstGeom>
        </p:spPr>
        <p:txBody>
          <a:bodyPr vert="horz" wrap="square" lIns="0" tIns="12700" rIns="0" bIns="0" rtlCol="0">
            <a:spAutoFit/>
          </a:bodyPr>
          <a:lstStyle/>
          <a:p>
            <a:pPr marL="12700">
              <a:lnSpc>
                <a:spcPct val="100000"/>
              </a:lnSpc>
              <a:spcBef>
                <a:spcPts val="100"/>
              </a:spcBef>
            </a:pPr>
            <a:r>
              <a:rPr lang="en-US" sz="1800" b="1" dirty="0" smtClean="0">
                <a:solidFill>
                  <a:srgbClr val="231F20"/>
                </a:solidFill>
                <a:latin typeface="GHEA Grapalat" pitchFamily="50" charset="0"/>
                <a:cs typeface="Times New Roman"/>
              </a:rPr>
              <a:t>QUANTITATIVE</a:t>
            </a:r>
            <a:endParaRPr sz="1800" dirty="0">
              <a:latin typeface="GHEA Grapalat" pitchFamily="50" charset="0"/>
              <a:cs typeface="Times New Roman"/>
            </a:endParaRPr>
          </a:p>
        </p:txBody>
      </p:sp>
      <p:sp>
        <p:nvSpPr>
          <p:cNvPr id="21" name="object 21"/>
          <p:cNvSpPr/>
          <p:nvPr/>
        </p:nvSpPr>
        <p:spPr>
          <a:xfrm>
            <a:off x="7126097" y="2711943"/>
            <a:ext cx="513080" cy="602615"/>
          </a:xfrm>
          <a:custGeom>
            <a:avLst/>
            <a:gdLst/>
            <a:ahLst/>
            <a:cxnLst/>
            <a:rect l="l" t="t" r="r" b="b"/>
            <a:pathLst>
              <a:path w="513079" h="602614">
                <a:moveTo>
                  <a:pt x="277165" y="0"/>
                </a:moveTo>
                <a:lnTo>
                  <a:pt x="230961" y="6401"/>
                </a:lnTo>
                <a:lnTo>
                  <a:pt x="187731" y="20466"/>
                </a:lnTo>
                <a:lnTo>
                  <a:pt x="141360" y="43800"/>
                </a:lnTo>
                <a:lnTo>
                  <a:pt x="104674" y="70731"/>
                </a:lnTo>
                <a:lnTo>
                  <a:pt x="72464" y="103324"/>
                </a:lnTo>
                <a:lnTo>
                  <a:pt x="46495" y="137994"/>
                </a:lnTo>
                <a:lnTo>
                  <a:pt x="27207" y="173525"/>
                </a:lnTo>
                <a:lnTo>
                  <a:pt x="11980" y="214406"/>
                </a:lnTo>
                <a:lnTo>
                  <a:pt x="1865" y="261286"/>
                </a:lnTo>
                <a:lnTo>
                  <a:pt x="0" y="293026"/>
                </a:lnTo>
                <a:lnTo>
                  <a:pt x="357" y="310186"/>
                </a:lnTo>
                <a:lnTo>
                  <a:pt x="6171" y="361720"/>
                </a:lnTo>
                <a:lnTo>
                  <a:pt x="20045" y="409825"/>
                </a:lnTo>
                <a:lnTo>
                  <a:pt x="41905" y="454626"/>
                </a:lnTo>
                <a:lnTo>
                  <a:pt x="71678" y="496248"/>
                </a:lnTo>
                <a:lnTo>
                  <a:pt x="99880" y="524844"/>
                </a:lnTo>
                <a:lnTo>
                  <a:pt x="112566" y="535452"/>
                </a:lnTo>
                <a:lnTo>
                  <a:pt x="115320" y="537785"/>
                </a:lnTo>
                <a:lnTo>
                  <a:pt x="158207" y="566322"/>
                </a:lnTo>
                <a:lnTo>
                  <a:pt x="203501" y="585737"/>
                </a:lnTo>
                <a:lnTo>
                  <a:pt x="251301" y="598069"/>
                </a:lnTo>
                <a:lnTo>
                  <a:pt x="298035" y="602387"/>
                </a:lnTo>
                <a:lnTo>
                  <a:pt x="325256" y="601458"/>
                </a:lnTo>
                <a:lnTo>
                  <a:pt x="376590" y="593411"/>
                </a:lnTo>
                <a:lnTo>
                  <a:pt x="414661" y="580780"/>
                </a:lnTo>
                <a:lnTo>
                  <a:pt x="428839" y="574563"/>
                </a:lnTo>
                <a:lnTo>
                  <a:pt x="289686" y="574563"/>
                </a:lnTo>
                <a:lnTo>
                  <a:pt x="237986" y="568375"/>
                </a:lnTo>
                <a:lnTo>
                  <a:pt x="189043" y="551194"/>
                </a:lnTo>
                <a:lnTo>
                  <a:pt x="144251" y="525091"/>
                </a:lnTo>
                <a:lnTo>
                  <a:pt x="105003" y="492137"/>
                </a:lnTo>
                <a:lnTo>
                  <a:pt x="72720" y="452257"/>
                </a:lnTo>
                <a:lnTo>
                  <a:pt x="48049" y="405272"/>
                </a:lnTo>
                <a:lnTo>
                  <a:pt x="32288" y="354126"/>
                </a:lnTo>
                <a:lnTo>
                  <a:pt x="26749" y="301887"/>
                </a:lnTo>
                <a:lnTo>
                  <a:pt x="31969" y="247696"/>
                </a:lnTo>
                <a:lnTo>
                  <a:pt x="47013" y="196590"/>
                </a:lnTo>
                <a:lnTo>
                  <a:pt x="70960" y="150043"/>
                </a:lnTo>
                <a:lnTo>
                  <a:pt x="102889" y="109526"/>
                </a:lnTo>
                <a:lnTo>
                  <a:pt x="151918" y="69692"/>
                </a:lnTo>
                <a:lnTo>
                  <a:pt x="208819" y="41554"/>
                </a:lnTo>
                <a:lnTo>
                  <a:pt x="248475" y="30633"/>
                </a:lnTo>
                <a:lnTo>
                  <a:pt x="260472" y="29213"/>
                </a:lnTo>
                <a:lnTo>
                  <a:pt x="288431" y="29213"/>
                </a:lnTo>
                <a:lnTo>
                  <a:pt x="288523" y="24446"/>
                </a:lnTo>
                <a:lnTo>
                  <a:pt x="287973" y="12688"/>
                </a:lnTo>
                <a:lnTo>
                  <a:pt x="284802" y="3627"/>
                </a:lnTo>
                <a:lnTo>
                  <a:pt x="277165" y="0"/>
                </a:lnTo>
                <a:close/>
              </a:path>
              <a:path w="513079" h="602614">
                <a:moveTo>
                  <a:pt x="288431" y="29213"/>
                </a:moveTo>
                <a:lnTo>
                  <a:pt x="260472" y="29213"/>
                </a:lnTo>
                <a:lnTo>
                  <a:pt x="260481" y="268577"/>
                </a:lnTo>
                <a:lnTo>
                  <a:pt x="278904" y="307105"/>
                </a:lnTo>
                <a:lnTo>
                  <a:pt x="326229" y="354157"/>
                </a:lnTo>
                <a:lnTo>
                  <a:pt x="430445" y="458115"/>
                </a:lnTo>
                <a:lnTo>
                  <a:pt x="465118" y="493146"/>
                </a:lnTo>
                <a:lnTo>
                  <a:pt x="480281" y="509176"/>
                </a:lnTo>
                <a:lnTo>
                  <a:pt x="475298" y="512513"/>
                </a:lnTo>
                <a:lnTo>
                  <a:pt x="469986" y="517599"/>
                </a:lnTo>
                <a:lnTo>
                  <a:pt x="438243" y="538703"/>
                </a:lnTo>
                <a:lnTo>
                  <a:pt x="378409" y="564493"/>
                </a:lnTo>
                <a:lnTo>
                  <a:pt x="322663" y="573914"/>
                </a:lnTo>
                <a:lnTo>
                  <a:pt x="289686" y="574563"/>
                </a:lnTo>
                <a:lnTo>
                  <a:pt x="428839" y="574563"/>
                </a:lnTo>
                <a:lnTo>
                  <a:pt x="463914" y="555286"/>
                </a:lnTo>
                <a:lnTo>
                  <a:pt x="496617" y="531078"/>
                </a:lnTo>
                <a:lnTo>
                  <a:pt x="513079" y="513698"/>
                </a:lnTo>
                <a:lnTo>
                  <a:pt x="513066" y="505103"/>
                </a:lnTo>
                <a:lnTo>
                  <a:pt x="504980" y="494217"/>
                </a:lnTo>
                <a:lnTo>
                  <a:pt x="365394" y="354126"/>
                </a:lnTo>
                <a:lnTo>
                  <a:pt x="330496" y="319265"/>
                </a:lnTo>
                <a:lnTo>
                  <a:pt x="290020" y="279420"/>
                </a:lnTo>
                <a:lnTo>
                  <a:pt x="288232" y="279420"/>
                </a:lnTo>
                <a:lnTo>
                  <a:pt x="288338" y="34028"/>
                </a:lnTo>
                <a:lnTo>
                  <a:pt x="288431" y="29213"/>
                </a:lnTo>
                <a:close/>
              </a:path>
              <a:path w="513079" h="602614">
                <a:moveTo>
                  <a:pt x="289880" y="279284"/>
                </a:moveTo>
                <a:lnTo>
                  <a:pt x="288232" y="279420"/>
                </a:lnTo>
                <a:lnTo>
                  <a:pt x="290020" y="279420"/>
                </a:lnTo>
                <a:lnTo>
                  <a:pt x="289880" y="279284"/>
                </a:lnTo>
                <a:close/>
              </a:path>
            </a:pathLst>
          </a:custGeom>
          <a:solidFill>
            <a:srgbClr val="FFFFFF"/>
          </a:solidFill>
        </p:spPr>
        <p:txBody>
          <a:bodyPr wrap="square" lIns="0" tIns="0" rIns="0" bIns="0" rtlCol="0"/>
          <a:lstStyle/>
          <a:p>
            <a:endParaRPr>
              <a:latin typeface="GHEA Grapalat" pitchFamily="50" charset="0"/>
            </a:endParaRPr>
          </a:p>
        </p:txBody>
      </p:sp>
      <p:sp>
        <p:nvSpPr>
          <p:cNvPr id="22" name="object 22"/>
          <p:cNvSpPr/>
          <p:nvPr/>
        </p:nvSpPr>
        <p:spPr>
          <a:xfrm>
            <a:off x="7152849" y="2741157"/>
            <a:ext cx="454025" cy="545465"/>
          </a:xfrm>
          <a:custGeom>
            <a:avLst/>
            <a:gdLst/>
            <a:ahLst/>
            <a:cxnLst/>
            <a:rect l="l" t="t" r="r" b="b"/>
            <a:pathLst>
              <a:path w="454025" h="545464">
                <a:moveTo>
                  <a:pt x="0" y="272674"/>
                </a:moveTo>
                <a:lnTo>
                  <a:pt x="5219" y="218482"/>
                </a:lnTo>
                <a:lnTo>
                  <a:pt x="20263" y="167376"/>
                </a:lnTo>
                <a:lnTo>
                  <a:pt x="44211" y="120829"/>
                </a:lnTo>
                <a:lnTo>
                  <a:pt x="76140" y="80312"/>
                </a:lnTo>
                <a:lnTo>
                  <a:pt x="125168" y="40478"/>
                </a:lnTo>
                <a:lnTo>
                  <a:pt x="182069" y="12340"/>
                </a:lnTo>
                <a:lnTo>
                  <a:pt x="221725" y="1419"/>
                </a:lnTo>
                <a:lnTo>
                  <a:pt x="233723" y="0"/>
                </a:lnTo>
                <a:lnTo>
                  <a:pt x="233723" y="239284"/>
                </a:lnTo>
                <a:lnTo>
                  <a:pt x="235129" y="252562"/>
                </a:lnTo>
                <a:lnTo>
                  <a:pt x="273742" y="299362"/>
                </a:lnTo>
                <a:lnTo>
                  <a:pt x="312269" y="337658"/>
                </a:lnTo>
                <a:lnTo>
                  <a:pt x="358625" y="383824"/>
                </a:lnTo>
                <a:lnTo>
                  <a:pt x="403695" y="428901"/>
                </a:lnTo>
                <a:lnTo>
                  <a:pt x="438368" y="463933"/>
                </a:lnTo>
                <a:lnTo>
                  <a:pt x="453532" y="479962"/>
                </a:lnTo>
                <a:lnTo>
                  <a:pt x="448548" y="483299"/>
                </a:lnTo>
                <a:lnTo>
                  <a:pt x="443236" y="488386"/>
                </a:lnTo>
                <a:lnTo>
                  <a:pt x="411494" y="509489"/>
                </a:lnTo>
                <a:lnTo>
                  <a:pt x="351659" y="535279"/>
                </a:lnTo>
                <a:lnTo>
                  <a:pt x="295913" y="544700"/>
                </a:lnTo>
                <a:lnTo>
                  <a:pt x="262936" y="545349"/>
                </a:lnTo>
                <a:lnTo>
                  <a:pt x="211236" y="539161"/>
                </a:lnTo>
                <a:lnTo>
                  <a:pt x="162293" y="521980"/>
                </a:lnTo>
                <a:lnTo>
                  <a:pt x="117501" y="495877"/>
                </a:lnTo>
                <a:lnTo>
                  <a:pt x="78253" y="462923"/>
                </a:lnTo>
                <a:lnTo>
                  <a:pt x="45971" y="423044"/>
                </a:lnTo>
                <a:lnTo>
                  <a:pt x="21299" y="376058"/>
                </a:lnTo>
                <a:lnTo>
                  <a:pt x="5542" y="324943"/>
                </a:lnTo>
                <a:lnTo>
                  <a:pt x="0" y="272674"/>
                </a:lnTo>
                <a:close/>
              </a:path>
            </a:pathLst>
          </a:custGeom>
          <a:ln w="7199">
            <a:solidFill>
              <a:srgbClr val="FFFFFF"/>
            </a:solidFill>
          </a:ln>
        </p:spPr>
        <p:txBody>
          <a:bodyPr wrap="square" lIns="0" tIns="0" rIns="0" bIns="0" rtlCol="0"/>
          <a:lstStyle/>
          <a:p>
            <a:endParaRPr>
              <a:latin typeface="GHEA Grapalat" pitchFamily="50" charset="0"/>
            </a:endParaRPr>
          </a:p>
        </p:txBody>
      </p:sp>
      <p:sp>
        <p:nvSpPr>
          <p:cNvPr id="23" name="object 23"/>
          <p:cNvSpPr/>
          <p:nvPr/>
        </p:nvSpPr>
        <p:spPr>
          <a:xfrm>
            <a:off x="7126097" y="2711943"/>
            <a:ext cx="513080" cy="602615"/>
          </a:xfrm>
          <a:custGeom>
            <a:avLst/>
            <a:gdLst/>
            <a:ahLst/>
            <a:cxnLst/>
            <a:rect l="l" t="t" r="r" b="b"/>
            <a:pathLst>
              <a:path w="513079" h="602614">
                <a:moveTo>
                  <a:pt x="298035" y="602387"/>
                </a:moveTo>
                <a:lnTo>
                  <a:pt x="351364" y="598535"/>
                </a:lnTo>
                <a:lnTo>
                  <a:pt x="401171" y="585881"/>
                </a:lnTo>
                <a:lnTo>
                  <a:pt x="446027" y="565749"/>
                </a:lnTo>
                <a:lnTo>
                  <a:pt x="480973" y="543711"/>
                </a:lnTo>
                <a:lnTo>
                  <a:pt x="513079" y="513698"/>
                </a:lnTo>
                <a:lnTo>
                  <a:pt x="513066" y="505103"/>
                </a:lnTo>
                <a:lnTo>
                  <a:pt x="504980" y="494217"/>
                </a:lnTo>
                <a:lnTo>
                  <a:pt x="470075" y="459490"/>
                </a:lnTo>
                <a:lnTo>
                  <a:pt x="435179" y="424435"/>
                </a:lnTo>
                <a:lnTo>
                  <a:pt x="400287" y="389248"/>
                </a:lnTo>
                <a:lnTo>
                  <a:pt x="365394" y="354126"/>
                </a:lnTo>
                <a:lnTo>
                  <a:pt x="330496" y="319265"/>
                </a:lnTo>
                <a:lnTo>
                  <a:pt x="295587" y="284859"/>
                </a:lnTo>
                <a:lnTo>
                  <a:pt x="289880" y="279284"/>
                </a:lnTo>
                <a:lnTo>
                  <a:pt x="288232" y="279420"/>
                </a:lnTo>
                <a:lnTo>
                  <a:pt x="288217" y="268577"/>
                </a:lnTo>
                <a:lnTo>
                  <a:pt x="288297" y="36168"/>
                </a:lnTo>
                <a:lnTo>
                  <a:pt x="288523" y="24446"/>
                </a:lnTo>
                <a:lnTo>
                  <a:pt x="287973" y="12688"/>
                </a:lnTo>
                <a:lnTo>
                  <a:pt x="284802" y="3627"/>
                </a:lnTo>
                <a:lnTo>
                  <a:pt x="277165" y="0"/>
                </a:lnTo>
                <a:lnTo>
                  <a:pt x="254309" y="1761"/>
                </a:lnTo>
                <a:lnTo>
                  <a:pt x="208356" y="12957"/>
                </a:lnTo>
                <a:lnTo>
                  <a:pt x="172792" y="26985"/>
                </a:lnTo>
                <a:lnTo>
                  <a:pt x="128096" y="52652"/>
                </a:lnTo>
                <a:lnTo>
                  <a:pt x="97352" y="77557"/>
                </a:lnTo>
                <a:lnTo>
                  <a:pt x="63863" y="113327"/>
                </a:lnTo>
                <a:lnTo>
                  <a:pt x="39368" y="149671"/>
                </a:lnTo>
                <a:lnTo>
                  <a:pt x="21587" y="186818"/>
                </a:lnTo>
                <a:lnTo>
                  <a:pt x="8232" y="228472"/>
                </a:lnTo>
                <a:lnTo>
                  <a:pt x="378" y="277211"/>
                </a:lnTo>
                <a:lnTo>
                  <a:pt x="0" y="293026"/>
                </a:lnTo>
                <a:lnTo>
                  <a:pt x="357" y="310186"/>
                </a:lnTo>
                <a:lnTo>
                  <a:pt x="6171" y="361720"/>
                </a:lnTo>
                <a:lnTo>
                  <a:pt x="20045" y="409825"/>
                </a:lnTo>
                <a:lnTo>
                  <a:pt x="41905" y="454626"/>
                </a:lnTo>
                <a:lnTo>
                  <a:pt x="71678" y="496248"/>
                </a:lnTo>
                <a:lnTo>
                  <a:pt x="99880" y="524844"/>
                </a:lnTo>
                <a:lnTo>
                  <a:pt x="112566" y="535452"/>
                </a:lnTo>
                <a:lnTo>
                  <a:pt x="115320" y="537785"/>
                </a:lnTo>
                <a:lnTo>
                  <a:pt x="118988" y="540755"/>
                </a:lnTo>
                <a:lnTo>
                  <a:pt x="158207" y="566322"/>
                </a:lnTo>
                <a:lnTo>
                  <a:pt x="203501" y="585737"/>
                </a:lnTo>
                <a:lnTo>
                  <a:pt x="251301" y="598069"/>
                </a:lnTo>
                <a:lnTo>
                  <a:pt x="298035" y="602387"/>
                </a:lnTo>
                <a:close/>
              </a:path>
            </a:pathLst>
          </a:custGeom>
          <a:ln w="7199">
            <a:solidFill>
              <a:srgbClr val="FFFFFF"/>
            </a:solidFill>
          </a:ln>
        </p:spPr>
        <p:txBody>
          <a:bodyPr wrap="square" lIns="0" tIns="0" rIns="0" bIns="0" rtlCol="0"/>
          <a:lstStyle/>
          <a:p>
            <a:endParaRPr>
              <a:latin typeface="GHEA Grapalat" pitchFamily="50" charset="0"/>
            </a:endParaRPr>
          </a:p>
        </p:txBody>
      </p:sp>
      <p:sp>
        <p:nvSpPr>
          <p:cNvPr id="24" name="object 24"/>
          <p:cNvSpPr/>
          <p:nvPr/>
        </p:nvSpPr>
        <p:spPr>
          <a:xfrm>
            <a:off x="7461695" y="2702400"/>
            <a:ext cx="288925" cy="481330"/>
          </a:xfrm>
          <a:custGeom>
            <a:avLst/>
            <a:gdLst/>
            <a:ahLst/>
            <a:cxnLst/>
            <a:rect l="l" t="t" r="r" b="b"/>
            <a:pathLst>
              <a:path w="288925" h="481330">
                <a:moveTo>
                  <a:pt x="14272" y="0"/>
                </a:moveTo>
                <a:lnTo>
                  <a:pt x="4183" y="3302"/>
                </a:lnTo>
                <a:lnTo>
                  <a:pt x="0" y="13713"/>
                </a:lnTo>
                <a:lnTo>
                  <a:pt x="0" y="261346"/>
                </a:lnTo>
                <a:lnTo>
                  <a:pt x="2742" y="268124"/>
                </a:lnTo>
                <a:lnTo>
                  <a:pt x="9372" y="276064"/>
                </a:lnTo>
                <a:lnTo>
                  <a:pt x="17490" y="284036"/>
                </a:lnTo>
                <a:lnTo>
                  <a:pt x="24696" y="290909"/>
                </a:lnTo>
                <a:lnTo>
                  <a:pt x="210743" y="476964"/>
                </a:lnTo>
                <a:lnTo>
                  <a:pt x="211759" y="481155"/>
                </a:lnTo>
                <a:lnTo>
                  <a:pt x="222591" y="481155"/>
                </a:lnTo>
                <a:lnTo>
                  <a:pt x="249738" y="446375"/>
                </a:lnTo>
                <a:lnTo>
                  <a:pt x="219809" y="446375"/>
                </a:lnTo>
                <a:lnTo>
                  <a:pt x="194255" y="421963"/>
                </a:lnTo>
                <a:lnTo>
                  <a:pt x="67125" y="294387"/>
                </a:lnTo>
                <a:lnTo>
                  <a:pt x="40709" y="268801"/>
                </a:lnTo>
                <a:lnTo>
                  <a:pt x="29452" y="256087"/>
                </a:lnTo>
                <a:lnTo>
                  <a:pt x="27206" y="244177"/>
                </a:lnTo>
                <a:lnTo>
                  <a:pt x="27824" y="221001"/>
                </a:lnTo>
                <a:lnTo>
                  <a:pt x="27824" y="29016"/>
                </a:lnTo>
                <a:lnTo>
                  <a:pt x="119296" y="29016"/>
                </a:lnTo>
                <a:lnTo>
                  <a:pt x="97368" y="19217"/>
                </a:lnTo>
                <a:lnTo>
                  <a:pt x="67880" y="9530"/>
                </a:lnTo>
                <a:lnTo>
                  <a:pt x="37386" y="2762"/>
                </a:lnTo>
                <a:lnTo>
                  <a:pt x="26570" y="816"/>
                </a:lnTo>
                <a:lnTo>
                  <a:pt x="14272" y="0"/>
                </a:lnTo>
                <a:close/>
              </a:path>
              <a:path w="288925" h="481330">
                <a:moveTo>
                  <a:pt x="119296" y="29016"/>
                </a:moveTo>
                <a:lnTo>
                  <a:pt x="27824" y="29016"/>
                </a:lnTo>
                <a:lnTo>
                  <a:pt x="56094" y="34243"/>
                </a:lnTo>
                <a:lnTo>
                  <a:pt x="86058" y="44366"/>
                </a:lnTo>
                <a:lnTo>
                  <a:pt x="140234" y="72419"/>
                </a:lnTo>
                <a:lnTo>
                  <a:pt x="179528" y="104252"/>
                </a:lnTo>
                <a:lnTo>
                  <a:pt x="211666" y="142221"/>
                </a:lnTo>
                <a:lnTo>
                  <a:pt x="236198" y="185099"/>
                </a:lnTo>
                <a:lnTo>
                  <a:pt x="252669" y="231659"/>
                </a:lnTo>
                <a:lnTo>
                  <a:pt x="260629" y="280674"/>
                </a:lnTo>
                <a:lnTo>
                  <a:pt x="259624" y="330918"/>
                </a:lnTo>
                <a:lnTo>
                  <a:pt x="249203" y="381164"/>
                </a:lnTo>
                <a:lnTo>
                  <a:pt x="228106" y="430714"/>
                </a:lnTo>
                <a:lnTo>
                  <a:pt x="219809" y="446375"/>
                </a:lnTo>
                <a:lnTo>
                  <a:pt x="249738" y="446375"/>
                </a:lnTo>
                <a:lnTo>
                  <a:pt x="263607" y="420080"/>
                </a:lnTo>
                <a:lnTo>
                  <a:pt x="278844" y="376311"/>
                </a:lnTo>
                <a:lnTo>
                  <a:pt x="287208" y="330732"/>
                </a:lnTo>
                <a:lnTo>
                  <a:pt x="288390" y="283965"/>
                </a:lnTo>
                <a:lnTo>
                  <a:pt x="282082" y="236636"/>
                </a:lnTo>
                <a:lnTo>
                  <a:pt x="270104" y="195751"/>
                </a:lnTo>
                <a:lnTo>
                  <a:pt x="253469" y="158131"/>
                </a:lnTo>
                <a:lnTo>
                  <a:pt x="245140" y="144076"/>
                </a:lnTo>
                <a:lnTo>
                  <a:pt x="239463" y="134439"/>
                </a:lnTo>
                <a:lnTo>
                  <a:pt x="213519" y="100376"/>
                </a:lnTo>
                <a:lnTo>
                  <a:pt x="182678" y="70323"/>
                </a:lnTo>
                <a:lnTo>
                  <a:pt x="177581" y="66039"/>
                </a:lnTo>
                <a:lnTo>
                  <a:pt x="173563" y="62229"/>
                </a:lnTo>
                <a:lnTo>
                  <a:pt x="162245" y="54541"/>
                </a:lnTo>
                <a:lnTo>
                  <a:pt x="157388" y="50893"/>
                </a:lnTo>
                <a:lnTo>
                  <a:pt x="151657" y="47088"/>
                </a:lnTo>
                <a:lnTo>
                  <a:pt x="125433" y="31759"/>
                </a:lnTo>
                <a:lnTo>
                  <a:pt x="119296" y="29016"/>
                </a:lnTo>
                <a:close/>
              </a:path>
            </a:pathLst>
          </a:custGeom>
          <a:solidFill>
            <a:srgbClr val="FFFFFF"/>
          </a:solidFill>
        </p:spPr>
        <p:txBody>
          <a:bodyPr wrap="square" lIns="0" tIns="0" rIns="0" bIns="0" rtlCol="0"/>
          <a:lstStyle/>
          <a:p>
            <a:endParaRPr>
              <a:latin typeface="GHEA Grapalat" pitchFamily="50" charset="0"/>
            </a:endParaRPr>
          </a:p>
        </p:txBody>
      </p:sp>
      <p:sp>
        <p:nvSpPr>
          <p:cNvPr id="25" name="object 25"/>
          <p:cNvSpPr/>
          <p:nvPr/>
        </p:nvSpPr>
        <p:spPr>
          <a:xfrm>
            <a:off x="7488902" y="2731416"/>
            <a:ext cx="233679" cy="417830"/>
          </a:xfrm>
          <a:custGeom>
            <a:avLst/>
            <a:gdLst/>
            <a:ahLst/>
            <a:cxnLst/>
            <a:rect l="l" t="t" r="r" b="b"/>
            <a:pathLst>
              <a:path w="233679" h="417830">
                <a:moveTo>
                  <a:pt x="617" y="0"/>
                </a:moveTo>
                <a:lnTo>
                  <a:pt x="58851" y="15349"/>
                </a:lnTo>
                <a:lnTo>
                  <a:pt x="113027" y="43402"/>
                </a:lnTo>
                <a:lnTo>
                  <a:pt x="152321" y="75236"/>
                </a:lnTo>
                <a:lnTo>
                  <a:pt x="184459" y="113205"/>
                </a:lnTo>
                <a:lnTo>
                  <a:pt x="208991" y="156082"/>
                </a:lnTo>
                <a:lnTo>
                  <a:pt x="225462" y="202642"/>
                </a:lnTo>
                <a:lnTo>
                  <a:pt x="233422" y="251657"/>
                </a:lnTo>
                <a:lnTo>
                  <a:pt x="232417" y="301901"/>
                </a:lnTo>
                <a:lnTo>
                  <a:pt x="221996" y="352148"/>
                </a:lnTo>
                <a:lnTo>
                  <a:pt x="200899" y="401697"/>
                </a:lnTo>
                <a:lnTo>
                  <a:pt x="192602" y="417358"/>
                </a:lnTo>
                <a:lnTo>
                  <a:pt x="167048" y="392946"/>
                </a:lnTo>
                <a:lnTo>
                  <a:pt x="117291" y="343313"/>
                </a:lnTo>
                <a:lnTo>
                  <a:pt x="67019" y="292706"/>
                </a:lnTo>
                <a:lnTo>
                  <a:pt x="39918" y="265370"/>
                </a:lnTo>
                <a:lnTo>
                  <a:pt x="13503" y="239784"/>
                </a:lnTo>
                <a:lnTo>
                  <a:pt x="2245" y="227071"/>
                </a:lnTo>
                <a:lnTo>
                  <a:pt x="0" y="215160"/>
                </a:lnTo>
                <a:lnTo>
                  <a:pt x="617" y="191984"/>
                </a:lnTo>
                <a:lnTo>
                  <a:pt x="617" y="0"/>
                </a:lnTo>
                <a:close/>
              </a:path>
            </a:pathLst>
          </a:custGeom>
          <a:ln w="7199">
            <a:solidFill>
              <a:srgbClr val="FFFFFF"/>
            </a:solidFill>
          </a:ln>
        </p:spPr>
        <p:txBody>
          <a:bodyPr wrap="square" lIns="0" tIns="0" rIns="0" bIns="0" rtlCol="0"/>
          <a:lstStyle/>
          <a:p>
            <a:endParaRPr>
              <a:latin typeface="GHEA Grapalat" pitchFamily="50" charset="0"/>
            </a:endParaRPr>
          </a:p>
        </p:txBody>
      </p:sp>
      <p:sp>
        <p:nvSpPr>
          <p:cNvPr id="26" name="object 26"/>
          <p:cNvSpPr/>
          <p:nvPr/>
        </p:nvSpPr>
        <p:spPr>
          <a:xfrm>
            <a:off x="7461695" y="2702400"/>
            <a:ext cx="288925" cy="481330"/>
          </a:xfrm>
          <a:custGeom>
            <a:avLst/>
            <a:gdLst/>
            <a:ahLst/>
            <a:cxnLst/>
            <a:rect l="l" t="t" r="r" b="b"/>
            <a:pathLst>
              <a:path w="288925" h="481330">
                <a:moveTo>
                  <a:pt x="0" y="13713"/>
                </a:moveTo>
                <a:lnTo>
                  <a:pt x="0" y="261346"/>
                </a:lnTo>
                <a:lnTo>
                  <a:pt x="2742" y="268124"/>
                </a:lnTo>
                <a:lnTo>
                  <a:pt x="9372" y="276064"/>
                </a:lnTo>
                <a:lnTo>
                  <a:pt x="17490" y="284036"/>
                </a:lnTo>
                <a:lnTo>
                  <a:pt x="24696" y="290909"/>
                </a:lnTo>
                <a:lnTo>
                  <a:pt x="203465" y="469678"/>
                </a:lnTo>
                <a:lnTo>
                  <a:pt x="210743" y="476964"/>
                </a:lnTo>
                <a:lnTo>
                  <a:pt x="211759" y="481155"/>
                </a:lnTo>
                <a:lnTo>
                  <a:pt x="222591" y="481155"/>
                </a:lnTo>
                <a:lnTo>
                  <a:pt x="263607" y="420080"/>
                </a:lnTo>
                <a:lnTo>
                  <a:pt x="278844" y="376311"/>
                </a:lnTo>
                <a:lnTo>
                  <a:pt x="287208" y="330732"/>
                </a:lnTo>
                <a:lnTo>
                  <a:pt x="288390" y="283965"/>
                </a:lnTo>
                <a:lnTo>
                  <a:pt x="282082" y="236636"/>
                </a:lnTo>
                <a:lnTo>
                  <a:pt x="270104" y="195751"/>
                </a:lnTo>
                <a:lnTo>
                  <a:pt x="253469" y="158131"/>
                </a:lnTo>
                <a:lnTo>
                  <a:pt x="245140" y="144076"/>
                </a:lnTo>
                <a:lnTo>
                  <a:pt x="239463" y="134439"/>
                </a:lnTo>
                <a:lnTo>
                  <a:pt x="213519" y="100376"/>
                </a:lnTo>
                <a:lnTo>
                  <a:pt x="182678" y="70323"/>
                </a:lnTo>
                <a:lnTo>
                  <a:pt x="177581" y="66039"/>
                </a:lnTo>
                <a:lnTo>
                  <a:pt x="173563" y="62229"/>
                </a:lnTo>
                <a:lnTo>
                  <a:pt x="168070" y="58497"/>
                </a:lnTo>
                <a:lnTo>
                  <a:pt x="162245" y="54541"/>
                </a:lnTo>
                <a:lnTo>
                  <a:pt x="157388" y="50893"/>
                </a:lnTo>
                <a:lnTo>
                  <a:pt x="97368" y="19217"/>
                </a:lnTo>
                <a:lnTo>
                  <a:pt x="37386" y="2762"/>
                </a:lnTo>
                <a:lnTo>
                  <a:pt x="14272" y="0"/>
                </a:lnTo>
                <a:lnTo>
                  <a:pt x="4183" y="3302"/>
                </a:lnTo>
                <a:lnTo>
                  <a:pt x="0" y="13713"/>
                </a:lnTo>
                <a:close/>
              </a:path>
            </a:pathLst>
          </a:custGeom>
          <a:ln w="7199">
            <a:solidFill>
              <a:srgbClr val="FFFFFF"/>
            </a:solidFill>
          </a:ln>
        </p:spPr>
        <p:txBody>
          <a:bodyPr wrap="square" lIns="0" tIns="0" rIns="0" bIns="0" rtlCol="0"/>
          <a:lstStyle/>
          <a:p>
            <a:endParaRPr>
              <a:latin typeface="GHEA Grapalat" pitchFamily="50" charset="0"/>
            </a:endParaRPr>
          </a:p>
        </p:txBody>
      </p:sp>
      <p:sp>
        <p:nvSpPr>
          <p:cNvPr id="27" name="object 27"/>
          <p:cNvSpPr txBox="1"/>
          <p:nvPr/>
        </p:nvSpPr>
        <p:spPr>
          <a:xfrm>
            <a:off x="4599632" y="4927555"/>
            <a:ext cx="1808480" cy="229165"/>
          </a:xfrm>
          <a:prstGeom prst="rect">
            <a:avLst/>
          </a:prstGeom>
        </p:spPr>
        <p:txBody>
          <a:bodyPr vert="horz" wrap="square" lIns="0" tIns="11430" rIns="0" bIns="0" rtlCol="0">
            <a:spAutoFit/>
          </a:bodyPr>
          <a:lstStyle/>
          <a:p>
            <a:pPr marL="12700" marR="5080">
              <a:lnSpc>
                <a:spcPct val="100600"/>
              </a:lnSpc>
              <a:spcBef>
                <a:spcPts val="90"/>
              </a:spcBef>
            </a:pPr>
            <a:r>
              <a:rPr lang="en-US" sz="1400" dirty="0" smtClean="0">
                <a:solidFill>
                  <a:srgbClr val="231F20"/>
                </a:solidFill>
                <a:latin typeface="GHEA Grapalat" pitchFamily="50" charset="0"/>
                <a:cs typeface="Arial"/>
              </a:rPr>
              <a:t>One FG had 7 participants on average</a:t>
            </a:r>
            <a:endParaRPr sz="1400" dirty="0">
              <a:latin typeface="GHEA Grapalat" pitchFamily="50" charset="0"/>
              <a:cs typeface="Arial"/>
            </a:endParaRPr>
          </a:p>
        </p:txBody>
      </p:sp>
    </p:spTree>
    <p:extLst>
      <p:ext uri="{BB962C8B-B14F-4D97-AF65-F5344CB8AC3E}">
        <p14:creationId xmlns:p14="http://schemas.microsoft.com/office/powerpoint/2010/main" val="135526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25559" y="2805526"/>
            <a:ext cx="1466851" cy="4021454"/>
          </a:xfrm>
          <a:custGeom>
            <a:avLst/>
            <a:gdLst/>
            <a:ahLst/>
            <a:cxnLst/>
            <a:rect l="l" t="t" r="r" b="b"/>
            <a:pathLst>
              <a:path w="1466850" h="4021454">
                <a:moveTo>
                  <a:pt x="1466438" y="3178318"/>
                </a:moveTo>
                <a:lnTo>
                  <a:pt x="1038201" y="3178318"/>
                </a:lnTo>
                <a:lnTo>
                  <a:pt x="1090000" y="3188700"/>
                </a:lnTo>
                <a:lnTo>
                  <a:pt x="1136822" y="3207925"/>
                </a:lnTo>
                <a:lnTo>
                  <a:pt x="1178062" y="3233091"/>
                </a:lnTo>
                <a:lnTo>
                  <a:pt x="1213116" y="3261294"/>
                </a:lnTo>
                <a:lnTo>
                  <a:pt x="1241380" y="3289631"/>
                </a:lnTo>
                <a:lnTo>
                  <a:pt x="1275116" y="3335097"/>
                </a:lnTo>
                <a:lnTo>
                  <a:pt x="1306902" y="3393165"/>
                </a:lnTo>
                <a:lnTo>
                  <a:pt x="1338371" y="3454117"/>
                </a:lnTo>
                <a:lnTo>
                  <a:pt x="1368472" y="3524096"/>
                </a:lnTo>
                <a:lnTo>
                  <a:pt x="1382680" y="3564389"/>
                </a:lnTo>
                <a:lnTo>
                  <a:pt x="1396151" y="3609241"/>
                </a:lnTo>
                <a:lnTo>
                  <a:pt x="1408753" y="3659420"/>
                </a:lnTo>
                <a:lnTo>
                  <a:pt x="1420356" y="3715693"/>
                </a:lnTo>
                <a:lnTo>
                  <a:pt x="1430826" y="3778828"/>
                </a:lnTo>
                <a:lnTo>
                  <a:pt x="1440034" y="3849593"/>
                </a:lnTo>
                <a:lnTo>
                  <a:pt x="1447847" y="3928754"/>
                </a:lnTo>
                <a:lnTo>
                  <a:pt x="1454133" y="4017081"/>
                </a:lnTo>
                <a:lnTo>
                  <a:pt x="1466438" y="4021067"/>
                </a:lnTo>
                <a:lnTo>
                  <a:pt x="1466438" y="3178318"/>
                </a:lnTo>
                <a:close/>
              </a:path>
              <a:path w="1466850" h="4021454">
                <a:moveTo>
                  <a:pt x="1466438" y="0"/>
                </a:moveTo>
                <a:lnTo>
                  <a:pt x="1335334" y="36620"/>
                </a:lnTo>
                <a:lnTo>
                  <a:pt x="1251668" y="63601"/>
                </a:lnTo>
                <a:lnTo>
                  <a:pt x="1179688" y="89646"/>
                </a:lnTo>
                <a:lnTo>
                  <a:pt x="1118421" y="114765"/>
                </a:lnTo>
                <a:lnTo>
                  <a:pt x="1066892" y="138970"/>
                </a:lnTo>
                <a:lnTo>
                  <a:pt x="1024126" y="162272"/>
                </a:lnTo>
                <a:lnTo>
                  <a:pt x="989149" y="184683"/>
                </a:lnTo>
                <a:lnTo>
                  <a:pt x="938663" y="226877"/>
                </a:lnTo>
                <a:lnTo>
                  <a:pt x="907637" y="265641"/>
                </a:lnTo>
                <a:lnTo>
                  <a:pt x="888275" y="301067"/>
                </a:lnTo>
                <a:lnTo>
                  <a:pt x="880532" y="317557"/>
                </a:lnTo>
                <a:lnTo>
                  <a:pt x="872781" y="333247"/>
                </a:lnTo>
                <a:lnTo>
                  <a:pt x="864049" y="348148"/>
                </a:lnTo>
                <a:lnTo>
                  <a:pt x="853359" y="362271"/>
                </a:lnTo>
                <a:lnTo>
                  <a:pt x="839739" y="375628"/>
                </a:lnTo>
                <a:lnTo>
                  <a:pt x="800740" y="410519"/>
                </a:lnTo>
                <a:lnTo>
                  <a:pt x="763631" y="447670"/>
                </a:lnTo>
                <a:lnTo>
                  <a:pt x="728384" y="486760"/>
                </a:lnTo>
                <a:lnTo>
                  <a:pt x="694971" y="527469"/>
                </a:lnTo>
                <a:lnTo>
                  <a:pt x="663364" y="569478"/>
                </a:lnTo>
                <a:lnTo>
                  <a:pt x="633535" y="612467"/>
                </a:lnTo>
                <a:lnTo>
                  <a:pt x="605455" y="656116"/>
                </a:lnTo>
                <a:lnTo>
                  <a:pt x="579096" y="700105"/>
                </a:lnTo>
                <a:lnTo>
                  <a:pt x="554431" y="744115"/>
                </a:lnTo>
                <a:lnTo>
                  <a:pt x="531431" y="787826"/>
                </a:lnTo>
                <a:lnTo>
                  <a:pt x="510068" y="830918"/>
                </a:lnTo>
                <a:lnTo>
                  <a:pt x="490314" y="873071"/>
                </a:lnTo>
                <a:lnTo>
                  <a:pt x="472141" y="913966"/>
                </a:lnTo>
                <a:lnTo>
                  <a:pt x="455520" y="953283"/>
                </a:lnTo>
                <a:lnTo>
                  <a:pt x="440424" y="990701"/>
                </a:lnTo>
                <a:lnTo>
                  <a:pt x="419372" y="1045829"/>
                </a:lnTo>
                <a:lnTo>
                  <a:pt x="402030" y="1093990"/>
                </a:lnTo>
                <a:lnTo>
                  <a:pt x="388299" y="1133852"/>
                </a:lnTo>
                <a:lnTo>
                  <a:pt x="370113" y="1190287"/>
                </a:lnTo>
                <a:lnTo>
                  <a:pt x="360488" y="1239580"/>
                </a:lnTo>
                <a:lnTo>
                  <a:pt x="358391" y="1263037"/>
                </a:lnTo>
                <a:lnTo>
                  <a:pt x="358709" y="1311009"/>
                </a:lnTo>
                <a:lnTo>
                  <a:pt x="363825" y="1358279"/>
                </a:lnTo>
                <a:lnTo>
                  <a:pt x="371737" y="1406581"/>
                </a:lnTo>
                <a:lnTo>
                  <a:pt x="380441" y="1457651"/>
                </a:lnTo>
                <a:lnTo>
                  <a:pt x="379626" y="1511995"/>
                </a:lnTo>
                <a:lnTo>
                  <a:pt x="364208" y="1568431"/>
                </a:lnTo>
                <a:lnTo>
                  <a:pt x="339607" y="1623253"/>
                </a:lnTo>
                <a:lnTo>
                  <a:pt x="311246" y="1672754"/>
                </a:lnTo>
                <a:lnTo>
                  <a:pt x="284544" y="1713228"/>
                </a:lnTo>
                <a:lnTo>
                  <a:pt x="243803" y="1766168"/>
                </a:lnTo>
                <a:lnTo>
                  <a:pt x="211678" y="1799718"/>
                </a:lnTo>
                <a:lnTo>
                  <a:pt x="172961" y="1838925"/>
                </a:lnTo>
                <a:lnTo>
                  <a:pt x="132062" y="1881095"/>
                </a:lnTo>
                <a:lnTo>
                  <a:pt x="93392" y="1923535"/>
                </a:lnTo>
                <a:lnTo>
                  <a:pt x="61362" y="1963552"/>
                </a:lnTo>
                <a:lnTo>
                  <a:pt x="27401" y="2009338"/>
                </a:lnTo>
                <a:lnTo>
                  <a:pt x="7042" y="2043343"/>
                </a:lnTo>
                <a:lnTo>
                  <a:pt x="0" y="2080904"/>
                </a:lnTo>
                <a:lnTo>
                  <a:pt x="5990" y="2137356"/>
                </a:lnTo>
                <a:lnTo>
                  <a:pt x="38217" y="2196896"/>
                </a:lnTo>
                <a:lnTo>
                  <a:pt x="92930" y="2235515"/>
                </a:lnTo>
                <a:lnTo>
                  <a:pt x="144529" y="2256371"/>
                </a:lnTo>
                <a:lnTo>
                  <a:pt x="167417" y="2262621"/>
                </a:lnTo>
                <a:lnTo>
                  <a:pt x="209574" y="2285830"/>
                </a:lnTo>
                <a:lnTo>
                  <a:pt x="223614" y="2318633"/>
                </a:lnTo>
                <a:lnTo>
                  <a:pt x="218334" y="2354615"/>
                </a:lnTo>
                <a:lnTo>
                  <a:pt x="202532" y="2387362"/>
                </a:lnTo>
                <a:lnTo>
                  <a:pt x="185007" y="2410458"/>
                </a:lnTo>
                <a:lnTo>
                  <a:pt x="164005" y="2441378"/>
                </a:lnTo>
                <a:lnTo>
                  <a:pt x="156144" y="2472219"/>
                </a:lnTo>
                <a:lnTo>
                  <a:pt x="157386" y="2500606"/>
                </a:lnTo>
                <a:lnTo>
                  <a:pt x="163695" y="2524165"/>
                </a:lnTo>
                <a:lnTo>
                  <a:pt x="198927" y="2561268"/>
                </a:lnTo>
                <a:lnTo>
                  <a:pt x="257738" y="2592163"/>
                </a:lnTo>
                <a:lnTo>
                  <a:pt x="312952" y="2613303"/>
                </a:lnTo>
                <a:lnTo>
                  <a:pt x="337395" y="2621139"/>
                </a:lnTo>
                <a:lnTo>
                  <a:pt x="273104" y="2640343"/>
                </a:lnTo>
                <a:lnTo>
                  <a:pt x="231046" y="2668398"/>
                </a:lnTo>
                <a:lnTo>
                  <a:pt x="207920" y="2701117"/>
                </a:lnTo>
                <a:lnTo>
                  <a:pt x="200425" y="2734318"/>
                </a:lnTo>
                <a:lnTo>
                  <a:pt x="205261" y="2763817"/>
                </a:lnTo>
                <a:lnTo>
                  <a:pt x="230116" y="2801546"/>
                </a:lnTo>
                <a:lnTo>
                  <a:pt x="270256" y="2822927"/>
                </a:lnTo>
                <a:lnTo>
                  <a:pt x="285939" y="2830629"/>
                </a:lnTo>
                <a:lnTo>
                  <a:pt x="297611" y="2837970"/>
                </a:lnTo>
                <a:lnTo>
                  <a:pt x="315288" y="2860658"/>
                </a:lnTo>
                <a:lnTo>
                  <a:pt x="321707" y="2886412"/>
                </a:lnTo>
                <a:lnTo>
                  <a:pt x="319674" y="2910548"/>
                </a:lnTo>
                <a:lnTo>
                  <a:pt x="311998" y="2928380"/>
                </a:lnTo>
                <a:lnTo>
                  <a:pt x="307770" y="2936887"/>
                </a:lnTo>
                <a:lnTo>
                  <a:pt x="302590" y="2950693"/>
                </a:lnTo>
                <a:lnTo>
                  <a:pt x="297803" y="2965776"/>
                </a:lnTo>
                <a:lnTo>
                  <a:pt x="294756" y="2978114"/>
                </a:lnTo>
                <a:lnTo>
                  <a:pt x="294910" y="3094099"/>
                </a:lnTo>
                <a:lnTo>
                  <a:pt x="327608" y="3168560"/>
                </a:lnTo>
                <a:lnTo>
                  <a:pt x="366531" y="3208270"/>
                </a:lnTo>
                <a:lnTo>
                  <a:pt x="410207" y="3234092"/>
                </a:lnTo>
                <a:lnTo>
                  <a:pt x="483717" y="3247173"/>
                </a:lnTo>
                <a:lnTo>
                  <a:pt x="529718" y="3247466"/>
                </a:lnTo>
                <a:lnTo>
                  <a:pt x="580112" y="3244460"/>
                </a:lnTo>
                <a:lnTo>
                  <a:pt x="633571" y="3238805"/>
                </a:lnTo>
                <a:lnTo>
                  <a:pt x="688767" y="3231152"/>
                </a:lnTo>
                <a:lnTo>
                  <a:pt x="744371" y="3222151"/>
                </a:lnTo>
                <a:lnTo>
                  <a:pt x="944307" y="3185670"/>
                </a:lnTo>
                <a:lnTo>
                  <a:pt x="982029" y="3179682"/>
                </a:lnTo>
                <a:lnTo>
                  <a:pt x="1038201" y="3178318"/>
                </a:lnTo>
                <a:lnTo>
                  <a:pt x="1466438" y="3178318"/>
                </a:lnTo>
                <a:lnTo>
                  <a:pt x="1466438" y="0"/>
                </a:lnTo>
                <a:close/>
              </a:path>
            </a:pathLst>
          </a:custGeom>
          <a:solidFill>
            <a:srgbClr val="E6E7E8"/>
          </a:solidFill>
        </p:spPr>
        <p:txBody>
          <a:bodyPr wrap="square" lIns="0" tIns="0" rIns="0" bIns="0" rtlCol="0"/>
          <a:lstStyle/>
          <a:p>
            <a:endParaRPr/>
          </a:p>
        </p:txBody>
      </p:sp>
      <p:sp>
        <p:nvSpPr>
          <p:cNvPr id="3" name="object 3"/>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 name="object 4"/>
          <p:cNvSpPr txBox="1"/>
          <p:nvPr/>
        </p:nvSpPr>
        <p:spPr>
          <a:xfrm>
            <a:off x="11681108" y="114427"/>
            <a:ext cx="30416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20</a:t>
            </a:r>
            <a:endParaRPr sz="1800" dirty="0">
              <a:latin typeface="GHEA Grapalat" pitchFamily="50" charset="0"/>
              <a:cs typeface="Times New Roman"/>
            </a:endParaRPr>
          </a:p>
        </p:txBody>
      </p:sp>
      <p:sp>
        <p:nvSpPr>
          <p:cNvPr id="5" name="object 5"/>
          <p:cNvSpPr/>
          <p:nvPr/>
        </p:nvSpPr>
        <p:spPr>
          <a:xfrm>
            <a:off x="6074597" y="938058"/>
            <a:ext cx="4046855" cy="2885440"/>
          </a:xfrm>
          <a:custGeom>
            <a:avLst/>
            <a:gdLst/>
            <a:ahLst/>
            <a:cxnLst/>
            <a:rect l="l" t="t" r="r" b="b"/>
            <a:pathLst>
              <a:path w="4046854" h="2885440">
                <a:moveTo>
                  <a:pt x="3872603" y="0"/>
                </a:moveTo>
                <a:lnTo>
                  <a:pt x="173876" y="0"/>
                </a:lnTo>
                <a:lnTo>
                  <a:pt x="127790" y="6238"/>
                </a:lnTo>
                <a:lnTo>
                  <a:pt x="86293" y="23826"/>
                </a:lnTo>
                <a:lnTo>
                  <a:pt x="51075" y="51073"/>
                </a:lnTo>
                <a:lnTo>
                  <a:pt x="23827" y="86290"/>
                </a:lnTo>
                <a:lnTo>
                  <a:pt x="6238" y="127787"/>
                </a:lnTo>
                <a:lnTo>
                  <a:pt x="0" y="173873"/>
                </a:lnTo>
                <a:lnTo>
                  <a:pt x="0" y="2710936"/>
                </a:lnTo>
                <a:lnTo>
                  <a:pt x="6238" y="2757025"/>
                </a:lnTo>
                <a:lnTo>
                  <a:pt x="23827" y="2798523"/>
                </a:lnTo>
                <a:lnTo>
                  <a:pt x="51075" y="2833742"/>
                </a:lnTo>
                <a:lnTo>
                  <a:pt x="86293" y="2860990"/>
                </a:lnTo>
                <a:lnTo>
                  <a:pt x="127790" y="2878578"/>
                </a:lnTo>
                <a:lnTo>
                  <a:pt x="173876" y="2884816"/>
                </a:lnTo>
                <a:lnTo>
                  <a:pt x="3872603" y="2884816"/>
                </a:lnTo>
                <a:lnTo>
                  <a:pt x="3918689" y="2878578"/>
                </a:lnTo>
                <a:lnTo>
                  <a:pt x="3960186" y="2860990"/>
                </a:lnTo>
                <a:lnTo>
                  <a:pt x="3995403" y="2833742"/>
                </a:lnTo>
                <a:lnTo>
                  <a:pt x="4022652" y="2798523"/>
                </a:lnTo>
                <a:lnTo>
                  <a:pt x="4040240" y="2757025"/>
                </a:lnTo>
                <a:lnTo>
                  <a:pt x="4046479" y="2710936"/>
                </a:lnTo>
                <a:lnTo>
                  <a:pt x="4046479" y="173873"/>
                </a:lnTo>
                <a:lnTo>
                  <a:pt x="4040240" y="127787"/>
                </a:lnTo>
                <a:lnTo>
                  <a:pt x="4022652" y="86290"/>
                </a:lnTo>
                <a:lnTo>
                  <a:pt x="3995403" y="51073"/>
                </a:lnTo>
                <a:lnTo>
                  <a:pt x="3960186" y="23826"/>
                </a:lnTo>
                <a:lnTo>
                  <a:pt x="3918689" y="6238"/>
                </a:lnTo>
                <a:lnTo>
                  <a:pt x="3872603" y="0"/>
                </a:lnTo>
                <a:close/>
              </a:path>
            </a:pathLst>
          </a:custGeom>
          <a:solidFill>
            <a:srgbClr val="E6E7E8"/>
          </a:solidFill>
        </p:spPr>
        <p:txBody>
          <a:bodyPr wrap="square" lIns="0" tIns="0" rIns="0" bIns="0" rtlCol="0"/>
          <a:lstStyle/>
          <a:p>
            <a:endParaRPr/>
          </a:p>
        </p:txBody>
      </p:sp>
      <p:sp>
        <p:nvSpPr>
          <p:cNvPr id="6" name="object 6"/>
          <p:cNvSpPr/>
          <p:nvPr/>
        </p:nvSpPr>
        <p:spPr>
          <a:xfrm>
            <a:off x="6074597" y="938058"/>
            <a:ext cx="4046855" cy="2885440"/>
          </a:xfrm>
          <a:custGeom>
            <a:avLst/>
            <a:gdLst/>
            <a:ahLst/>
            <a:cxnLst/>
            <a:rect l="l" t="t" r="r" b="b"/>
            <a:pathLst>
              <a:path w="4046854" h="2885440">
                <a:moveTo>
                  <a:pt x="173876" y="0"/>
                </a:moveTo>
                <a:lnTo>
                  <a:pt x="3872603" y="0"/>
                </a:lnTo>
                <a:lnTo>
                  <a:pt x="3918689" y="6238"/>
                </a:lnTo>
                <a:lnTo>
                  <a:pt x="3960186" y="23826"/>
                </a:lnTo>
                <a:lnTo>
                  <a:pt x="3995403" y="51073"/>
                </a:lnTo>
                <a:lnTo>
                  <a:pt x="4022652" y="86290"/>
                </a:lnTo>
                <a:lnTo>
                  <a:pt x="4040240" y="127787"/>
                </a:lnTo>
                <a:lnTo>
                  <a:pt x="4046479" y="173873"/>
                </a:lnTo>
                <a:lnTo>
                  <a:pt x="4046479" y="2710936"/>
                </a:lnTo>
                <a:lnTo>
                  <a:pt x="4040240" y="2757025"/>
                </a:lnTo>
                <a:lnTo>
                  <a:pt x="4022652" y="2798523"/>
                </a:lnTo>
                <a:lnTo>
                  <a:pt x="3995403" y="2833742"/>
                </a:lnTo>
                <a:lnTo>
                  <a:pt x="3960186" y="2860990"/>
                </a:lnTo>
                <a:lnTo>
                  <a:pt x="3918689" y="2878578"/>
                </a:lnTo>
                <a:lnTo>
                  <a:pt x="3872603" y="2884816"/>
                </a:lnTo>
                <a:lnTo>
                  <a:pt x="173876" y="2884816"/>
                </a:lnTo>
                <a:lnTo>
                  <a:pt x="127790" y="2878578"/>
                </a:lnTo>
                <a:lnTo>
                  <a:pt x="86293" y="2860990"/>
                </a:lnTo>
                <a:lnTo>
                  <a:pt x="51075" y="2833742"/>
                </a:lnTo>
                <a:lnTo>
                  <a:pt x="23827" y="2798523"/>
                </a:lnTo>
                <a:lnTo>
                  <a:pt x="6238" y="2757025"/>
                </a:lnTo>
                <a:lnTo>
                  <a:pt x="0" y="2710936"/>
                </a:lnTo>
                <a:lnTo>
                  <a:pt x="0" y="173873"/>
                </a:lnTo>
                <a:lnTo>
                  <a:pt x="6238" y="127787"/>
                </a:lnTo>
                <a:lnTo>
                  <a:pt x="23827" y="86290"/>
                </a:lnTo>
                <a:lnTo>
                  <a:pt x="51075" y="51073"/>
                </a:lnTo>
                <a:lnTo>
                  <a:pt x="86293" y="23826"/>
                </a:lnTo>
                <a:lnTo>
                  <a:pt x="127790" y="6238"/>
                </a:lnTo>
                <a:lnTo>
                  <a:pt x="173876" y="0"/>
                </a:lnTo>
                <a:close/>
              </a:path>
            </a:pathLst>
          </a:custGeom>
          <a:ln w="35999">
            <a:solidFill>
              <a:srgbClr val="56C5D0"/>
            </a:solidFill>
            <a:prstDash val="dash"/>
          </a:ln>
        </p:spPr>
        <p:txBody>
          <a:bodyPr wrap="square" lIns="0" tIns="0" rIns="0" bIns="0" rtlCol="0"/>
          <a:lstStyle/>
          <a:p>
            <a:endParaRPr/>
          </a:p>
        </p:txBody>
      </p:sp>
      <p:sp>
        <p:nvSpPr>
          <p:cNvPr id="7" name="object 7"/>
          <p:cNvSpPr/>
          <p:nvPr/>
        </p:nvSpPr>
        <p:spPr>
          <a:xfrm>
            <a:off x="1718597" y="701048"/>
            <a:ext cx="4475480" cy="1861185"/>
          </a:xfrm>
          <a:custGeom>
            <a:avLst/>
            <a:gdLst/>
            <a:ahLst/>
            <a:cxnLst/>
            <a:rect l="l" t="t" r="r" b="b"/>
            <a:pathLst>
              <a:path w="4475480" h="1861185">
                <a:moveTo>
                  <a:pt x="3432394" y="0"/>
                </a:moveTo>
                <a:lnTo>
                  <a:pt x="517309" y="0"/>
                </a:lnTo>
                <a:lnTo>
                  <a:pt x="460955" y="2184"/>
                </a:lnTo>
                <a:lnTo>
                  <a:pt x="406356" y="8586"/>
                </a:lnTo>
                <a:lnTo>
                  <a:pt x="353827" y="18979"/>
                </a:lnTo>
                <a:lnTo>
                  <a:pt x="303685" y="33134"/>
                </a:lnTo>
                <a:lnTo>
                  <a:pt x="256246" y="50826"/>
                </a:lnTo>
                <a:lnTo>
                  <a:pt x="211824" y="71825"/>
                </a:lnTo>
                <a:lnTo>
                  <a:pt x="170738" y="95905"/>
                </a:lnTo>
                <a:lnTo>
                  <a:pt x="133301" y="122839"/>
                </a:lnTo>
                <a:lnTo>
                  <a:pt x="99831" y="152400"/>
                </a:lnTo>
                <a:lnTo>
                  <a:pt x="70644" y="184359"/>
                </a:lnTo>
                <a:lnTo>
                  <a:pt x="46054" y="218490"/>
                </a:lnTo>
                <a:lnTo>
                  <a:pt x="26379" y="254566"/>
                </a:lnTo>
                <a:lnTo>
                  <a:pt x="11935" y="292358"/>
                </a:lnTo>
                <a:lnTo>
                  <a:pt x="3036" y="331640"/>
                </a:lnTo>
                <a:lnTo>
                  <a:pt x="0" y="372184"/>
                </a:lnTo>
                <a:lnTo>
                  <a:pt x="0" y="1488751"/>
                </a:lnTo>
                <a:lnTo>
                  <a:pt x="3036" y="1529296"/>
                </a:lnTo>
                <a:lnTo>
                  <a:pt x="11935" y="1568578"/>
                </a:lnTo>
                <a:lnTo>
                  <a:pt x="26379" y="1606371"/>
                </a:lnTo>
                <a:lnTo>
                  <a:pt x="46054" y="1642447"/>
                </a:lnTo>
                <a:lnTo>
                  <a:pt x="70644" y="1676578"/>
                </a:lnTo>
                <a:lnTo>
                  <a:pt x="99831" y="1708538"/>
                </a:lnTo>
                <a:lnTo>
                  <a:pt x="133301" y="1738099"/>
                </a:lnTo>
                <a:lnTo>
                  <a:pt x="170738" y="1765033"/>
                </a:lnTo>
                <a:lnTo>
                  <a:pt x="211824" y="1789114"/>
                </a:lnTo>
                <a:lnTo>
                  <a:pt x="256246" y="1810113"/>
                </a:lnTo>
                <a:lnTo>
                  <a:pt x="303685" y="1827804"/>
                </a:lnTo>
                <a:lnTo>
                  <a:pt x="353827" y="1841960"/>
                </a:lnTo>
                <a:lnTo>
                  <a:pt x="406356" y="1852353"/>
                </a:lnTo>
                <a:lnTo>
                  <a:pt x="460955" y="1858755"/>
                </a:lnTo>
                <a:lnTo>
                  <a:pt x="517309" y="1860939"/>
                </a:lnTo>
                <a:lnTo>
                  <a:pt x="3432394" y="1860939"/>
                </a:lnTo>
                <a:lnTo>
                  <a:pt x="3488747" y="1858755"/>
                </a:lnTo>
                <a:lnTo>
                  <a:pt x="3543346" y="1852353"/>
                </a:lnTo>
                <a:lnTo>
                  <a:pt x="3595874" y="1841960"/>
                </a:lnTo>
                <a:lnTo>
                  <a:pt x="3646016" y="1827804"/>
                </a:lnTo>
                <a:lnTo>
                  <a:pt x="3693456" y="1810113"/>
                </a:lnTo>
                <a:lnTo>
                  <a:pt x="3737877" y="1789114"/>
                </a:lnTo>
                <a:lnTo>
                  <a:pt x="3778964" y="1765033"/>
                </a:lnTo>
                <a:lnTo>
                  <a:pt x="3816400" y="1738099"/>
                </a:lnTo>
                <a:lnTo>
                  <a:pt x="3849870" y="1708538"/>
                </a:lnTo>
                <a:lnTo>
                  <a:pt x="3879058" y="1676578"/>
                </a:lnTo>
                <a:lnTo>
                  <a:pt x="3903648" y="1642447"/>
                </a:lnTo>
                <a:lnTo>
                  <a:pt x="3923323" y="1606371"/>
                </a:lnTo>
                <a:lnTo>
                  <a:pt x="3937768" y="1568578"/>
                </a:lnTo>
                <a:lnTo>
                  <a:pt x="3946667" y="1529296"/>
                </a:lnTo>
                <a:lnTo>
                  <a:pt x="3949703" y="1488751"/>
                </a:lnTo>
                <a:lnTo>
                  <a:pt x="3949703" y="790897"/>
                </a:lnTo>
                <a:lnTo>
                  <a:pt x="4356018" y="790897"/>
                </a:lnTo>
                <a:lnTo>
                  <a:pt x="3949703" y="372184"/>
                </a:lnTo>
                <a:lnTo>
                  <a:pt x="3946667" y="331640"/>
                </a:lnTo>
                <a:lnTo>
                  <a:pt x="3937768" y="292358"/>
                </a:lnTo>
                <a:lnTo>
                  <a:pt x="3923323" y="254566"/>
                </a:lnTo>
                <a:lnTo>
                  <a:pt x="3903648" y="218490"/>
                </a:lnTo>
                <a:lnTo>
                  <a:pt x="3879058" y="184359"/>
                </a:lnTo>
                <a:lnTo>
                  <a:pt x="3849870" y="152400"/>
                </a:lnTo>
                <a:lnTo>
                  <a:pt x="3816400" y="122839"/>
                </a:lnTo>
                <a:lnTo>
                  <a:pt x="3778964" y="95905"/>
                </a:lnTo>
                <a:lnTo>
                  <a:pt x="3737877" y="71825"/>
                </a:lnTo>
                <a:lnTo>
                  <a:pt x="3693456" y="50826"/>
                </a:lnTo>
                <a:lnTo>
                  <a:pt x="3646016" y="33134"/>
                </a:lnTo>
                <a:lnTo>
                  <a:pt x="3595874" y="18979"/>
                </a:lnTo>
                <a:lnTo>
                  <a:pt x="3543346" y="8586"/>
                </a:lnTo>
                <a:lnTo>
                  <a:pt x="3488747" y="2184"/>
                </a:lnTo>
                <a:lnTo>
                  <a:pt x="3432394" y="0"/>
                </a:lnTo>
                <a:close/>
              </a:path>
              <a:path w="4475480" h="1861185">
                <a:moveTo>
                  <a:pt x="4356018" y="790897"/>
                </a:moveTo>
                <a:lnTo>
                  <a:pt x="3949703" y="790897"/>
                </a:lnTo>
                <a:lnTo>
                  <a:pt x="4475015" y="913524"/>
                </a:lnTo>
                <a:lnTo>
                  <a:pt x="4356018" y="790897"/>
                </a:lnTo>
                <a:close/>
              </a:path>
            </a:pathLst>
          </a:custGeom>
          <a:solidFill>
            <a:srgbClr val="FFCB04"/>
          </a:solidFill>
        </p:spPr>
        <p:txBody>
          <a:bodyPr wrap="square" lIns="0" tIns="0" rIns="0" bIns="0" rtlCol="0"/>
          <a:lstStyle/>
          <a:p>
            <a:endParaRPr/>
          </a:p>
        </p:txBody>
      </p:sp>
      <p:sp>
        <p:nvSpPr>
          <p:cNvPr id="8" name="object 8"/>
          <p:cNvSpPr/>
          <p:nvPr/>
        </p:nvSpPr>
        <p:spPr>
          <a:xfrm>
            <a:off x="868439" y="3"/>
            <a:ext cx="1236980" cy="1059180"/>
          </a:xfrm>
          <a:custGeom>
            <a:avLst/>
            <a:gdLst/>
            <a:ahLst/>
            <a:cxnLst/>
            <a:rect l="l" t="t" r="r" b="b"/>
            <a:pathLst>
              <a:path w="1236980" h="1059180">
                <a:moveTo>
                  <a:pt x="1147719" y="0"/>
                </a:moveTo>
                <a:lnTo>
                  <a:pt x="711118" y="248954"/>
                </a:lnTo>
                <a:lnTo>
                  <a:pt x="161982" y="248954"/>
                </a:lnTo>
                <a:lnTo>
                  <a:pt x="118929" y="254741"/>
                </a:lnTo>
                <a:lnTo>
                  <a:pt x="80238" y="271074"/>
                </a:lnTo>
                <a:lnTo>
                  <a:pt x="47453" y="296405"/>
                </a:lnTo>
                <a:lnTo>
                  <a:pt x="22121" y="329189"/>
                </a:lnTo>
                <a:lnTo>
                  <a:pt x="5787" y="367880"/>
                </a:lnTo>
                <a:lnTo>
                  <a:pt x="0" y="410932"/>
                </a:lnTo>
                <a:lnTo>
                  <a:pt x="0" y="896875"/>
                </a:lnTo>
                <a:lnTo>
                  <a:pt x="5787" y="939927"/>
                </a:lnTo>
                <a:lnTo>
                  <a:pt x="22121" y="978618"/>
                </a:lnTo>
                <a:lnTo>
                  <a:pt x="47453" y="1011402"/>
                </a:lnTo>
                <a:lnTo>
                  <a:pt x="80238" y="1036733"/>
                </a:lnTo>
                <a:lnTo>
                  <a:pt x="118929" y="1053065"/>
                </a:lnTo>
                <a:lnTo>
                  <a:pt x="161982" y="1058853"/>
                </a:lnTo>
                <a:lnTo>
                  <a:pt x="1074751" y="1058853"/>
                </a:lnTo>
                <a:lnTo>
                  <a:pt x="1117803" y="1053065"/>
                </a:lnTo>
                <a:lnTo>
                  <a:pt x="1156494" y="1036733"/>
                </a:lnTo>
                <a:lnTo>
                  <a:pt x="1189278" y="1011402"/>
                </a:lnTo>
                <a:lnTo>
                  <a:pt x="1214609" y="978618"/>
                </a:lnTo>
                <a:lnTo>
                  <a:pt x="1230942" y="939927"/>
                </a:lnTo>
                <a:lnTo>
                  <a:pt x="1236729" y="896875"/>
                </a:lnTo>
                <a:lnTo>
                  <a:pt x="1236729" y="410932"/>
                </a:lnTo>
                <a:lnTo>
                  <a:pt x="1230942" y="367880"/>
                </a:lnTo>
                <a:lnTo>
                  <a:pt x="1214609" y="329189"/>
                </a:lnTo>
                <a:lnTo>
                  <a:pt x="1189278" y="296405"/>
                </a:lnTo>
                <a:lnTo>
                  <a:pt x="1156494" y="271074"/>
                </a:lnTo>
                <a:lnTo>
                  <a:pt x="1117803" y="254741"/>
                </a:lnTo>
                <a:lnTo>
                  <a:pt x="1074751" y="248954"/>
                </a:lnTo>
                <a:lnTo>
                  <a:pt x="989384" y="248954"/>
                </a:lnTo>
                <a:lnTo>
                  <a:pt x="1147719" y="0"/>
                </a:lnTo>
                <a:close/>
              </a:path>
            </a:pathLst>
          </a:custGeom>
          <a:solidFill>
            <a:srgbClr val="56C5D0"/>
          </a:solidFill>
        </p:spPr>
        <p:txBody>
          <a:bodyPr wrap="square" lIns="0" tIns="0" rIns="0" bIns="0" rtlCol="0"/>
          <a:lstStyle/>
          <a:p>
            <a:endParaRPr/>
          </a:p>
        </p:txBody>
      </p:sp>
      <p:sp>
        <p:nvSpPr>
          <p:cNvPr id="9" name="object 9"/>
          <p:cNvSpPr txBox="1">
            <a:spLocks noGrp="1"/>
          </p:cNvSpPr>
          <p:nvPr>
            <p:ph type="title"/>
          </p:nvPr>
        </p:nvSpPr>
        <p:spPr>
          <a:xfrm>
            <a:off x="1905000" y="914400"/>
            <a:ext cx="3581399" cy="1514774"/>
          </a:xfrm>
          <a:prstGeom prst="rect">
            <a:avLst/>
          </a:prstGeom>
        </p:spPr>
        <p:txBody>
          <a:bodyPr vert="horz" wrap="square" lIns="0" tIns="12700" rIns="0" bIns="0" rtlCol="0">
            <a:spAutoFit/>
          </a:bodyPr>
          <a:lstStyle/>
          <a:p>
            <a:pPr marL="12065" marR="5080" algn="ctr">
              <a:lnSpc>
                <a:spcPct val="121700"/>
              </a:lnSpc>
              <a:spcBef>
                <a:spcPts val="100"/>
              </a:spcBef>
            </a:pPr>
            <a:r>
              <a:rPr lang="en-US" sz="2000" dirty="0">
                <a:latin typeface="GHEA Grapalat" pitchFamily="50" charset="0"/>
              </a:rPr>
              <a:t>PREVIOUS EXPERIENCE OF COOPERATION WITH BUSINESS </a:t>
            </a:r>
            <a:r>
              <a:rPr lang="en-US" sz="2000" dirty="0" smtClean="0">
                <a:latin typeface="GHEA Grapalat" pitchFamily="50" charset="0"/>
              </a:rPr>
              <a:t/>
            </a:r>
            <a:br>
              <a:rPr lang="en-US" sz="2000" dirty="0" smtClean="0">
                <a:latin typeface="GHEA Grapalat" pitchFamily="50" charset="0"/>
              </a:rPr>
            </a:br>
            <a:r>
              <a:rPr lang="en-US" sz="2000" dirty="0" smtClean="0">
                <a:solidFill>
                  <a:schemeClr val="bg1"/>
                </a:solidFill>
                <a:latin typeface="GHEA Grapalat" pitchFamily="50" charset="0"/>
              </a:rPr>
              <a:t>IS </a:t>
            </a:r>
            <a:r>
              <a:rPr lang="en-US" sz="2000" dirty="0">
                <a:solidFill>
                  <a:schemeClr val="bg1"/>
                </a:solidFill>
                <a:latin typeface="GHEA Grapalat" pitchFamily="50" charset="0"/>
              </a:rPr>
              <a:t>POSITIVE </a:t>
            </a:r>
            <a:endParaRPr sz="2000" dirty="0">
              <a:solidFill>
                <a:schemeClr val="bg1"/>
              </a:solidFill>
              <a:latin typeface="GHEA Grapalat" pitchFamily="50" charset="0"/>
            </a:endParaRPr>
          </a:p>
        </p:txBody>
      </p:sp>
      <p:sp>
        <p:nvSpPr>
          <p:cNvPr id="10" name="object 10"/>
          <p:cNvSpPr/>
          <p:nvPr/>
        </p:nvSpPr>
        <p:spPr>
          <a:xfrm>
            <a:off x="1439179" y="649281"/>
            <a:ext cx="95248" cy="95248"/>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295179" y="649281"/>
            <a:ext cx="95248" cy="9524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583179" y="649281"/>
            <a:ext cx="95248" cy="9524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11255641" y="5354006"/>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11399640" y="5354006"/>
            <a:ext cx="95248" cy="9524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1543641" y="5354006"/>
            <a:ext cx="95248" cy="95248"/>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6477000" y="1066800"/>
            <a:ext cx="3581401" cy="2690480"/>
          </a:xfrm>
          <a:prstGeom prst="rect">
            <a:avLst/>
          </a:prstGeom>
        </p:spPr>
        <p:txBody>
          <a:bodyPr vert="horz" wrap="square" lIns="0" tIns="12700" rIns="0" bIns="0" rtlCol="0">
            <a:spAutoFit/>
          </a:bodyPr>
          <a:lstStyle/>
          <a:p>
            <a:pPr lvl="0">
              <a:spcBef>
                <a:spcPts val="600"/>
              </a:spcBef>
              <a:spcAft>
                <a:spcPts val="600"/>
              </a:spcAft>
            </a:pPr>
            <a:r>
              <a:rPr lang="en-US" sz="1600" dirty="0">
                <a:latin typeface="GHEA Grapalat" pitchFamily="50" charset="0"/>
              </a:rPr>
              <a:t>Cooperation was in the form of becoming a member of a business association </a:t>
            </a:r>
          </a:p>
          <a:p>
            <a:pPr lvl="0">
              <a:spcBef>
                <a:spcPts val="600"/>
              </a:spcBef>
              <a:spcAft>
                <a:spcPts val="600"/>
              </a:spcAft>
            </a:pPr>
            <a:r>
              <a:rPr lang="en-US" sz="1600" dirty="0">
                <a:latin typeface="GHEA Grapalat" pitchFamily="50" charset="0"/>
              </a:rPr>
              <a:t>The business company accepted NGO </a:t>
            </a:r>
            <a:r>
              <a:rPr lang="en-US" sz="1600" dirty="0" smtClean="0">
                <a:latin typeface="GHEA Grapalat" pitchFamily="50" charset="0"/>
              </a:rPr>
              <a:t>stakeholders </a:t>
            </a:r>
            <a:r>
              <a:rPr lang="en-US" sz="1600" dirty="0">
                <a:latin typeface="GHEA Grapalat" pitchFamily="50" charset="0"/>
              </a:rPr>
              <a:t>as interns </a:t>
            </a:r>
          </a:p>
          <a:p>
            <a:pPr lvl="0">
              <a:spcBef>
                <a:spcPts val="600"/>
              </a:spcBef>
              <a:spcAft>
                <a:spcPts val="600"/>
              </a:spcAft>
            </a:pPr>
            <a:r>
              <a:rPr lang="en-US" sz="1600" dirty="0">
                <a:latin typeface="GHEA Grapalat" pitchFamily="50" charset="0"/>
              </a:rPr>
              <a:t>The NGO sold its social enterprise to a business</a:t>
            </a:r>
          </a:p>
          <a:p>
            <a:pPr lvl="0">
              <a:spcBef>
                <a:spcPts val="600"/>
              </a:spcBef>
              <a:spcAft>
                <a:spcPts val="600"/>
              </a:spcAft>
            </a:pPr>
            <a:r>
              <a:rPr lang="en-US" sz="1600" dirty="0">
                <a:latin typeface="GHEA Grapalat" pitchFamily="50" charset="0"/>
              </a:rPr>
              <a:t>The NGO took advantage of professional services offered by a business </a:t>
            </a:r>
          </a:p>
        </p:txBody>
      </p:sp>
      <p:sp>
        <p:nvSpPr>
          <p:cNvPr id="17" name="object 17"/>
          <p:cNvSpPr/>
          <p:nvPr/>
        </p:nvSpPr>
        <p:spPr>
          <a:xfrm>
            <a:off x="6297896" y="2025600"/>
            <a:ext cx="108000" cy="1080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6297896" y="2670937"/>
            <a:ext cx="108000" cy="107999"/>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6297896" y="3321001"/>
            <a:ext cx="108000" cy="107999"/>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6297896" y="1143000"/>
            <a:ext cx="108000" cy="107999"/>
          </a:xfrm>
          <a:prstGeom prst="rect">
            <a:avLst/>
          </a:prstGeom>
          <a:blipFill>
            <a:blip r:embed="rId5" cstate="print"/>
            <a:stretch>
              <a:fillRect/>
            </a:stretch>
          </a:blipFill>
        </p:spPr>
        <p:txBody>
          <a:bodyPr wrap="square" lIns="0" tIns="0" rIns="0" bIns="0" rtlCol="0"/>
          <a:lstStyle/>
          <a:p>
            <a:endParaRPr/>
          </a:p>
        </p:txBody>
      </p:sp>
      <p:sp>
        <p:nvSpPr>
          <p:cNvPr id="21" name="object 21"/>
          <p:cNvSpPr txBox="1"/>
          <p:nvPr/>
        </p:nvSpPr>
        <p:spPr>
          <a:xfrm>
            <a:off x="2336434" y="4257551"/>
            <a:ext cx="7264766" cy="2044149"/>
          </a:xfrm>
          <a:prstGeom prst="rect">
            <a:avLst/>
          </a:prstGeom>
        </p:spPr>
        <p:txBody>
          <a:bodyPr vert="horz" wrap="square" lIns="0" tIns="12700" rIns="0" bIns="0" rtlCol="0">
            <a:spAutoFit/>
          </a:bodyPr>
          <a:lstStyle/>
          <a:p>
            <a:r>
              <a:rPr lang="en-US" sz="1200" i="1" dirty="0">
                <a:latin typeface="GHEA Grapalat" pitchFamily="50" charset="0"/>
              </a:rPr>
              <a:t>“…Because we want people to better understand social enterprise in our sphere and to engage in it, we also see as our target those businesses, [who] maybe are social enterprises, but who don’t know about it… we should involve them, explain, that is how we cooperate… they can become members of our organization</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associations, coalitions, </a:t>
            </a:r>
            <a:r>
              <a:rPr lang="en-US" sz="1200" dirty="0" smtClean="0">
                <a:latin typeface="GHEA Grapalat" pitchFamily="50" charset="0"/>
              </a:rPr>
              <a:t>and federations)</a:t>
            </a:r>
          </a:p>
          <a:p>
            <a:endParaRPr lang="en-US" sz="1200" dirty="0">
              <a:latin typeface="GHEA Grapalat" pitchFamily="50" charset="0"/>
            </a:endParaRPr>
          </a:p>
          <a:p>
            <a:endParaRPr lang="en-US" sz="1200" dirty="0">
              <a:latin typeface="GHEA Grapalat" pitchFamily="50" charset="0"/>
            </a:endParaRPr>
          </a:p>
          <a:p>
            <a:r>
              <a:rPr lang="en-US" sz="1200" i="1" dirty="0" smtClean="0">
                <a:latin typeface="GHEA Grapalat" pitchFamily="50" charset="0"/>
              </a:rPr>
              <a:t>“…For </a:t>
            </a:r>
            <a:r>
              <a:rPr lang="en-US" sz="1200" i="1" dirty="0">
                <a:latin typeface="GHEA Grapalat" pitchFamily="50" charset="0"/>
              </a:rPr>
              <a:t>example, we organize some sort of an internship. Our children, </a:t>
            </a:r>
            <a:r>
              <a:rPr lang="en-US" sz="1200" i="1" dirty="0" smtClean="0">
                <a:latin typeface="GHEA Grapalat" pitchFamily="50" charset="0"/>
              </a:rPr>
              <a:t>stakeholders </a:t>
            </a:r>
            <a:r>
              <a:rPr lang="en-US" sz="1200" i="1" dirty="0">
                <a:latin typeface="GHEA Grapalat" pitchFamily="50" charset="0"/>
              </a:rPr>
              <a:t>can pass an internship with </a:t>
            </a:r>
            <a:r>
              <a:rPr lang="en-US" sz="1200" i="1" dirty="0" smtClean="0">
                <a:latin typeface="GHEA Grapalat" pitchFamily="50" charset="0"/>
              </a:rPr>
              <a:t>them, </a:t>
            </a:r>
            <a:r>
              <a:rPr lang="en-US" sz="1200" i="1" dirty="0">
                <a:latin typeface="GHEA Grapalat" pitchFamily="50" charset="0"/>
              </a:rPr>
              <a:t>and it is a quiet successful practice, and we are getting ready to do it again</a:t>
            </a:r>
            <a:r>
              <a:rPr lang="en-US" sz="1200" i="1" dirty="0" smtClean="0">
                <a:latin typeface="GHEA Grapalat" pitchFamily="50" charset="0"/>
              </a:rPr>
              <a:t>.”</a:t>
            </a:r>
          </a:p>
          <a:p>
            <a:endParaRPr lang="en-US" sz="1200" dirty="0">
              <a:latin typeface="GHEA Grapalat" pitchFamily="50" charset="0"/>
            </a:endParaRPr>
          </a:p>
          <a:p>
            <a:r>
              <a:rPr lang="en-US" sz="1200" dirty="0" smtClean="0">
                <a:latin typeface="GHEA Grapalat" pitchFamily="50" charset="0"/>
              </a:rPr>
              <a:t>(Participant of a FG  </a:t>
            </a:r>
            <a:r>
              <a:rPr lang="en-US" sz="1200" dirty="0">
                <a:latin typeface="GHEA Grapalat" pitchFamily="50" charset="0"/>
              </a:rPr>
              <a:t>with international organizations)</a:t>
            </a:r>
          </a:p>
        </p:txBody>
      </p:sp>
      <p:sp>
        <p:nvSpPr>
          <p:cNvPr id="23" name="object 23"/>
          <p:cNvSpPr/>
          <p:nvPr/>
        </p:nvSpPr>
        <p:spPr>
          <a:xfrm>
            <a:off x="2339173" y="4150814"/>
            <a:ext cx="6981191" cy="0"/>
          </a:xfrm>
          <a:custGeom>
            <a:avLst/>
            <a:gdLst/>
            <a:ahLst/>
            <a:cxnLst/>
            <a:rect l="l" t="t" r="r" b="b"/>
            <a:pathLst>
              <a:path w="6981190">
                <a:moveTo>
                  <a:pt x="0" y="0"/>
                </a:moveTo>
                <a:lnTo>
                  <a:pt x="6980857" y="0"/>
                </a:lnTo>
              </a:path>
            </a:pathLst>
          </a:custGeom>
          <a:ln w="7199">
            <a:solidFill>
              <a:srgbClr val="BBBDC0"/>
            </a:solidFill>
          </a:ln>
        </p:spPr>
        <p:txBody>
          <a:bodyPr wrap="square" lIns="0" tIns="0" rIns="0" bIns="0" rtlCol="0"/>
          <a:lstStyle/>
          <a:p>
            <a:endParaRPr/>
          </a:p>
        </p:txBody>
      </p:sp>
      <p:sp>
        <p:nvSpPr>
          <p:cNvPr id="24" name="object 24"/>
          <p:cNvSpPr/>
          <p:nvPr/>
        </p:nvSpPr>
        <p:spPr>
          <a:xfrm>
            <a:off x="2339173" y="6341579"/>
            <a:ext cx="6981191" cy="0"/>
          </a:xfrm>
          <a:custGeom>
            <a:avLst/>
            <a:gdLst/>
            <a:ahLst/>
            <a:cxnLst/>
            <a:rect l="l" t="t" r="r" b="b"/>
            <a:pathLst>
              <a:path w="6981190">
                <a:moveTo>
                  <a:pt x="0" y="0"/>
                </a:moveTo>
                <a:lnTo>
                  <a:pt x="6980857" y="0"/>
                </a:lnTo>
              </a:path>
            </a:pathLst>
          </a:custGeom>
          <a:ln w="7199">
            <a:solidFill>
              <a:srgbClr val="BBBDC0"/>
            </a:solidFill>
          </a:ln>
        </p:spPr>
        <p:txBody>
          <a:bodyPr wrap="square" lIns="0" tIns="0" rIns="0" bIns="0" rtlCol="0"/>
          <a:lstStyle/>
          <a:p>
            <a:endParaRPr/>
          </a:p>
        </p:txBody>
      </p:sp>
      <p:sp>
        <p:nvSpPr>
          <p:cNvPr id="26" name="object 26"/>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pic>
        <p:nvPicPr>
          <p:cNvPr id="27" name="Picture 26" descr="55.png"/>
          <p:cNvPicPr>
            <a:picLocks noChangeAspect="1"/>
          </p:cNvPicPr>
          <p:nvPr/>
        </p:nvPicPr>
        <p:blipFill>
          <a:blip r:embed="rId6" cstate="print"/>
          <a:stretch>
            <a:fillRect/>
          </a:stretch>
        </p:blipFill>
        <p:spPr>
          <a:xfrm>
            <a:off x="1676400" y="3886200"/>
            <a:ext cx="556566" cy="381000"/>
          </a:xfrm>
          <a:prstGeom prst="rect">
            <a:avLst/>
          </a:prstGeom>
        </p:spPr>
      </p:pic>
      <p:pic>
        <p:nvPicPr>
          <p:cNvPr id="28" name="Picture 27" descr="55.png"/>
          <p:cNvPicPr>
            <a:picLocks noChangeAspect="1"/>
          </p:cNvPicPr>
          <p:nvPr/>
        </p:nvPicPr>
        <p:blipFill>
          <a:blip r:embed="rId6" cstate="print"/>
          <a:stretch>
            <a:fillRect/>
          </a:stretch>
        </p:blipFill>
        <p:spPr>
          <a:xfrm flipH="1" flipV="1">
            <a:off x="9372600" y="6172200"/>
            <a:ext cx="556566" cy="381000"/>
          </a:xfrm>
          <a:prstGeom prst="rect">
            <a:avLst/>
          </a:prstGeom>
        </p:spPr>
      </p:pic>
    </p:spTree>
    <p:extLst>
      <p:ext uri="{BB962C8B-B14F-4D97-AF65-F5344CB8AC3E}">
        <p14:creationId xmlns:p14="http://schemas.microsoft.com/office/powerpoint/2010/main" val="2942577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081465"/>
            <a:ext cx="1466851" cy="4021454"/>
          </a:xfrm>
          <a:custGeom>
            <a:avLst/>
            <a:gdLst/>
            <a:ahLst/>
            <a:cxnLst/>
            <a:rect l="l" t="t" r="r" b="b"/>
            <a:pathLst>
              <a:path w="1466850" h="4021454">
                <a:moveTo>
                  <a:pt x="0" y="0"/>
                </a:moveTo>
                <a:lnTo>
                  <a:pt x="0" y="4021068"/>
                </a:lnTo>
                <a:lnTo>
                  <a:pt x="12305" y="4017082"/>
                </a:lnTo>
                <a:lnTo>
                  <a:pt x="18591" y="3928755"/>
                </a:lnTo>
                <a:lnTo>
                  <a:pt x="26404" y="3849593"/>
                </a:lnTo>
                <a:lnTo>
                  <a:pt x="35611" y="3778829"/>
                </a:lnTo>
                <a:lnTo>
                  <a:pt x="46082" y="3715693"/>
                </a:lnTo>
                <a:lnTo>
                  <a:pt x="57684" y="3659420"/>
                </a:lnTo>
                <a:lnTo>
                  <a:pt x="70287" y="3609241"/>
                </a:lnTo>
                <a:lnTo>
                  <a:pt x="83758" y="3564389"/>
                </a:lnTo>
                <a:lnTo>
                  <a:pt x="97966" y="3524096"/>
                </a:lnTo>
                <a:lnTo>
                  <a:pt x="112779" y="3487595"/>
                </a:lnTo>
                <a:lnTo>
                  <a:pt x="143695" y="3422897"/>
                </a:lnTo>
                <a:lnTo>
                  <a:pt x="191321" y="3335098"/>
                </a:lnTo>
                <a:lnTo>
                  <a:pt x="225058" y="3289632"/>
                </a:lnTo>
                <a:lnTo>
                  <a:pt x="253321" y="3261295"/>
                </a:lnTo>
                <a:lnTo>
                  <a:pt x="288376" y="3233091"/>
                </a:lnTo>
                <a:lnTo>
                  <a:pt x="329616" y="3207925"/>
                </a:lnTo>
                <a:lnTo>
                  <a:pt x="376438" y="3188700"/>
                </a:lnTo>
                <a:lnTo>
                  <a:pt x="428236" y="3178318"/>
                </a:lnTo>
                <a:lnTo>
                  <a:pt x="1129265" y="3178318"/>
                </a:lnTo>
                <a:lnTo>
                  <a:pt x="1138829" y="3168560"/>
                </a:lnTo>
                <a:lnTo>
                  <a:pt x="1171528" y="3094099"/>
                </a:lnTo>
                <a:lnTo>
                  <a:pt x="1171681" y="2978114"/>
                </a:lnTo>
                <a:lnTo>
                  <a:pt x="1168634" y="2965776"/>
                </a:lnTo>
                <a:lnTo>
                  <a:pt x="1163847" y="2950693"/>
                </a:lnTo>
                <a:lnTo>
                  <a:pt x="1158668" y="2936888"/>
                </a:lnTo>
                <a:lnTo>
                  <a:pt x="1154441" y="2928381"/>
                </a:lnTo>
                <a:lnTo>
                  <a:pt x="1146764" y="2910548"/>
                </a:lnTo>
                <a:lnTo>
                  <a:pt x="1151150" y="2860658"/>
                </a:lnTo>
                <a:lnTo>
                  <a:pt x="1180498" y="2830629"/>
                </a:lnTo>
                <a:lnTo>
                  <a:pt x="1213346" y="2814992"/>
                </a:lnTo>
                <a:lnTo>
                  <a:pt x="1229461" y="2806952"/>
                </a:lnTo>
                <a:lnTo>
                  <a:pt x="1261177" y="2763817"/>
                </a:lnTo>
                <a:lnTo>
                  <a:pt x="1266013" y="2734318"/>
                </a:lnTo>
                <a:lnTo>
                  <a:pt x="1258518" y="2701117"/>
                </a:lnTo>
                <a:lnTo>
                  <a:pt x="1235391" y="2668398"/>
                </a:lnTo>
                <a:lnTo>
                  <a:pt x="1193333" y="2640343"/>
                </a:lnTo>
                <a:lnTo>
                  <a:pt x="1129042" y="2621139"/>
                </a:lnTo>
                <a:lnTo>
                  <a:pt x="1153486" y="2613303"/>
                </a:lnTo>
                <a:lnTo>
                  <a:pt x="1208700" y="2592163"/>
                </a:lnTo>
                <a:lnTo>
                  <a:pt x="1267510" y="2561268"/>
                </a:lnTo>
                <a:lnTo>
                  <a:pt x="1302743" y="2524165"/>
                </a:lnTo>
                <a:lnTo>
                  <a:pt x="1310294" y="2472220"/>
                </a:lnTo>
                <a:lnTo>
                  <a:pt x="1302432" y="2441379"/>
                </a:lnTo>
                <a:lnTo>
                  <a:pt x="1281431" y="2410460"/>
                </a:lnTo>
                <a:lnTo>
                  <a:pt x="1263905" y="2387363"/>
                </a:lnTo>
                <a:lnTo>
                  <a:pt x="1248104" y="2354616"/>
                </a:lnTo>
                <a:lnTo>
                  <a:pt x="1242824" y="2318633"/>
                </a:lnTo>
                <a:lnTo>
                  <a:pt x="1256864" y="2285830"/>
                </a:lnTo>
                <a:lnTo>
                  <a:pt x="1299020" y="2262621"/>
                </a:lnTo>
                <a:lnTo>
                  <a:pt x="1321909" y="2256371"/>
                </a:lnTo>
                <a:lnTo>
                  <a:pt x="1373508" y="2235515"/>
                </a:lnTo>
                <a:lnTo>
                  <a:pt x="1428220" y="2196896"/>
                </a:lnTo>
                <a:lnTo>
                  <a:pt x="1460447" y="2137356"/>
                </a:lnTo>
                <a:lnTo>
                  <a:pt x="1466438" y="2080904"/>
                </a:lnTo>
                <a:lnTo>
                  <a:pt x="1459396" y="2043344"/>
                </a:lnTo>
                <a:lnTo>
                  <a:pt x="1439036" y="2009338"/>
                </a:lnTo>
                <a:lnTo>
                  <a:pt x="1405075" y="1963552"/>
                </a:lnTo>
                <a:lnTo>
                  <a:pt x="1373046" y="1923535"/>
                </a:lnTo>
                <a:lnTo>
                  <a:pt x="1334376" y="1881095"/>
                </a:lnTo>
                <a:lnTo>
                  <a:pt x="1293477" y="1838925"/>
                </a:lnTo>
                <a:lnTo>
                  <a:pt x="1254759" y="1799718"/>
                </a:lnTo>
                <a:lnTo>
                  <a:pt x="1222634" y="1766169"/>
                </a:lnTo>
                <a:lnTo>
                  <a:pt x="1181893" y="1713229"/>
                </a:lnTo>
                <a:lnTo>
                  <a:pt x="1155192" y="1672755"/>
                </a:lnTo>
                <a:lnTo>
                  <a:pt x="1126830" y="1623253"/>
                </a:lnTo>
                <a:lnTo>
                  <a:pt x="1102230" y="1568431"/>
                </a:lnTo>
                <a:lnTo>
                  <a:pt x="1086811" y="1511995"/>
                </a:lnTo>
                <a:lnTo>
                  <a:pt x="1085997" y="1457651"/>
                </a:lnTo>
                <a:lnTo>
                  <a:pt x="1094701" y="1406582"/>
                </a:lnTo>
                <a:lnTo>
                  <a:pt x="1102612" y="1358279"/>
                </a:lnTo>
                <a:lnTo>
                  <a:pt x="1107729" y="1311010"/>
                </a:lnTo>
                <a:lnTo>
                  <a:pt x="1108047" y="1263039"/>
                </a:lnTo>
                <a:lnTo>
                  <a:pt x="1105950" y="1239581"/>
                </a:lnTo>
                <a:lnTo>
                  <a:pt x="1096325" y="1190288"/>
                </a:lnTo>
                <a:lnTo>
                  <a:pt x="1078139" y="1133852"/>
                </a:lnTo>
                <a:lnTo>
                  <a:pt x="1064408" y="1093990"/>
                </a:lnTo>
                <a:lnTo>
                  <a:pt x="1047065" y="1045830"/>
                </a:lnTo>
                <a:lnTo>
                  <a:pt x="1026013" y="990702"/>
                </a:lnTo>
                <a:lnTo>
                  <a:pt x="1010917" y="953284"/>
                </a:lnTo>
                <a:lnTo>
                  <a:pt x="994297" y="913967"/>
                </a:lnTo>
                <a:lnTo>
                  <a:pt x="976124" y="873073"/>
                </a:lnTo>
                <a:lnTo>
                  <a:pt x="956370" y="830919"/>
                </a:lnTo>
                <a:lnTo>
                  <a:pt x="935007" y="787827"/>
                </a:lnTo>
                <a:lnTo>
                  <a:pt x="912006" y="744117"/>
                </a:lnTo>
                <a:lnTo>
                  <a:pt x="887341" y="700106"/>
                </a:lnTo>
                <a:lnTo>
                  <a:pt x="860983" y="656117"/>
                </a:lnTo>
                <a:lnTo>
                  <a:pt x="832903" y="612468"/>
                </a:lnTo>
                <a:lnTo>
                  <a:pt x="803073" y="569479"/>
                </a:lnTo>
                <a:lnTo>
                  <a:pt x="771466" y="527470"/>
                </a:lnTo>
                <a:lnTo>
                  <a:pt x="738053" y="486760"/>
                </a:lnTo>
                <a:lnTo>
                  <a:pt x="702807" y="447670"/>
                </a:lnTo>
                <a:lnTo>
                  <a:pt x="665698" y="410519"/>
                </a:lnTo>
                <a:lnTo>
                  <a:pt x="626699" y="375628"/>
                </a:lnTo>
                <a:lnTo>
                  <a:pt x="613078" y="362271"/>
                </a:lnTo>
                <a:lnTo>
                  <a:pt x="602389" y="348148"/>
                </a:lnTo>
                <a:lnTo>
                  <a:pt x="593656" y="333247"/>
                </a:lnTo>
                <a:lnTo>
                  <a:pt x="585905" y="317558"/>
                </a:lnTo>
                <a:lnTo>
                  <a:pt x="578162" y="301068"/>
                </a:lnTo>
                <a:lnTo>
                  <a:pt x="569452" y="283766"/>
                </a:lnTo>
                <a:lnTo>
                  <a:pt x="545233" y="246682"/>
                </a:lnTo>
                <a:lnTo>
                  <a:pt x="505452" y="206215"/>
                </a:lnTo>
                <a:lnTo>
                  <a:pt x="442311" y="162273"/>
                </a:lnTo>
                <a:lnTo>
                  <a:pt x="399545" y="138970"/>
                </a:lnTo>
                <a:lnTo>
                  <a:pt x="348016" y="114765"/>
                </a:lnTo>
                <a:lnTo>
                  <a:pt x="286749" y="89646"/>
                </a:lnTo>
                <a:lnTo>
                  <a:pt x="214770" y="63601"/>
                </a:lnTo>
                <a:lnTo>
                  <a:pt x="131104" y="36620"/>
                </a:lnTo>
                <a:lnTo>
                  <a:pt x="34776" y="8690"/>
                </a:lnTo>
                <a:lnTo>
                  <a:pt x="0" y="0"/>
                </a:lnTo>
                <a:close/>
              </a:path>
              <a:path w="1466850" h="4021454">
                <a:moveTo>
                  <a:pt x="1129265" y="3178318"/>
                </a:moveTo>
                <a:lnTo>
                  <a:pt x="428236" y="3178318"/>
                </a:lnTo>
                <a:lnTo>
                  <a:pt x="484408" y="3179682"/>
                </a:lnTo>
                <a:lnTo>
                  <a:pt x="522131" y="3185671"/>
                </a:lnTo>
                <a:lnTo>
                  <a:pt x="722067" y="3222151"/>
                </a:lnTo>
                <a:lnTo>
                  <a:pt x="777671" y="3231152"/>
                </a:lnTo>
                <a:lnTo>
                  <a:pt x="832866" y="3238805"/>
                </a:lnTo>
                <a:lnTo>
                  <a:pt x="886325" y="3244460"/>
                </a:lnTo>
                <a:lnTo>
                  <a:pt x="936720" y="3247466"/>
                </a:lnTo>
                <a:lnTo>
                  <a:pt x="982721" y="3247174"/>
                </a:lnTo>
                <a:lnTo>
                  <a:pt x="1023000" y="3242932"/>
                </a:lnTo>
                <a:lnTo>
                  <a:pt x="1056231" y="3234092"/>
                </a:lnTo>
                <a:lnTo>
                  <a:pt x="1081083" y="3220002"/>
                </a:lnTo>
                <a:lnTo>
                  <a:pt x="1099907" y="3208270"/>
                </a:lnTo>
                <a:lnTo>
                  <a:pt x="1129265" y="3178318"/>
                </a:lnTo>
                <a:close/>
              </a:path>
            </a:pathLst>
          </a:custGeom>
          <a:solidFill>
            <a:srgbClr val="E6E7E8"/>
          </a:solidFill>
        </p:spPr>
        <p:txBody>
          <a:bodyPr wrap="square" lIns="0" tIns="0" rIns="0" bIns="0" rtlCol="0"/>
          <a:lstStyle/>
          <a:p>
            <a:endParaRPr/>
          </a:p>
        </p:txBody>
      </p:sp>
      <p:sp>
        <p:nvSpPr>
          <p:cNvPr id="3" name="object 3"/>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 name="object 4"/>
          <p:cNvSpPr txBox="1"/>
          <p:nvPr/>
        </p:nvSpPr>
        <p:spPr>
          <a:xfrm>
            <a:off x="11687850" y="114427"/>
            <a:ext cx="290831"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21</a:t>
            </a:r>
            <a:endParaRPr sz="1800" dirty="0">
              <a:latin typeface="GHEA Grapalat" pitchFamily="50" charset="0"/>
              <a:cs typeface="Times New Roman"/>
            </a:endParaRPr>
          </a:p>
        </p:txBody>
      </p:sp>
      <p:sp>
        <p:nvSpPr>
          <p:cNvPr id="5" name="object 5"/>
          <p:cNvSpPr/>
          <p:nvPr/>
        </p:nvSpPr>
        <p:spPr>
          <a:xfrm>
            <a:off x="5818749" y="1065156"/>
            <a:ext cx="3878579" cy="1884680"/>
          </a:xfrm>
          <a:custGeom>
            <a:avLst/>
            <a:gdLst/>
            <a:ahLst/>
            <a:cxnLst/>
            <a:rect l="l" t="t" r="r" b="b"/>
            <a:pathLst>
              <a:path w="3878579" h="1884680">
                <a:moveTo>
                  <a:pt x="3698182" y="0"/>
                </a:moveTo>
                <a:lnTo>
                  <a:pt x="179999" y="0"/>
                </a:lnTo>
                <a:lnTo>
                  <a:pt x="132291" y="6458"/>
                </a:lnTo>
                <a:lnTo>
                  <a:pt x="89332" y="24666"/>
                </a:lnTo>
                <a:lnTo>
                  <a:pt x="52874" y="52875"/>
                </a:lnTo>
                <a:lnTo>
                  <a:pt x="24666" y="89333"/>
                </a:lnTo>
                <a:lnTo>
                  <a:pt x="6458" y="132292"/>
                </a:lnTo>
                <a:lnTo>
                  <a:pt x="0" y="180000"/>
                </a:lnTo>
                <a:lnTo>
                  <a:pt x="0" y="1704290"/>
                </a:lnTo>
                <a:lnTo>
                  <a:pt x="6458" y="1752000"/>
                </a:lnTo>
                <a:lnTo>
                  <a:pt x="24666" y="1794959"/>
                </a:lnTo>
                <a:lnTo>
                  <a:pt x="52874" y="1831417"/>
                </a:lnTo>
                <a:lnTo>
                  <a:pt x="89332" y="1859625"/>
                </a:lnTo>
                <a:lnTo>
                  <a:pt x="132291" y="1877833"/>
                </a:lnTo>
                <a:lnTo>
                  <a:pt x="179999" y="1884291"/>
                </a:lnTo>
                <a:lnTo>
                  <a:pt x="3698182" y="1884291"/>
                </a:lnTo>
                <a:lnTo>
                  <a:pt x="3745890" y="1877833"/>
                </a:lnTo>
                <a:lnTo>
                  <a:pt x="3788848" y="1859625"/>
                </a:lnTo>
                <a:lnTo>
                  <a:pt x="3825307" y="1831417"/>
                </a:lnTo>
                <a:lnTo>
                  <a:pt x="3853515" y="1794959"/>
                </a:lnTo>
                <a:lnTo>
                  <a:pt x="3871724" y="1752000"/>
                </a:lnTo>
                <a:lnTo>
                  <a:pt x="3878182" y="1704290"/>
                </a:lnTo>
                <a:lnTo>
                  <a:pt x="3878182" y="180000"/>
                </a:lnTo>
                <a:lnTo>
                  <a:pt x="3871724" y="132292"/>
                </a:lnTo>
                <a:lnTo>
                  <a:pt x="3853515" y="89333"/>
                </a:lnTo>
                <a:lnTo>
                  <a:pt x="3825307" y="52875"/>
                </a:lnTo>
                <a:lnTo>
                  <a:pt x="3788848" y="24666"/>
                </a:lnTo>
                <a:lnTo>
                  <a:pt x="3745890" y="6458"/>
                </a:lnTo>
                <a:lnTo>
                  <a:pt x="3698182" y="0"/>
                </a:lnTo>
                <a:close/>
              </a:path>
            </a:pathLst>
          </a:custGeom>
          <a:solidFill>
            <a:srgbClr val="E6E7E8"/>
          </a:solidFill>
        </p:spPr>
        <p:txBody>
          <a:bodyPr wrap="square" lIns="0" tIns="0" rIns="0" bIns="0" rtlCol="0"/>
          <a:lstStyle/>
          <a:p>
            <a:endParaRPr/>
          </a:p>
        </p:txBody>
      </p:sp>
      <p:sp>
        <p:nvSpPr>
          <p:cNvPr id="6" name="object 6"/>
          <p:cNvSpPr/>
          <p:nvPr/>
        </p:nvSpPr>
        <p:spPr>
          <a:xfrm>
            <a:off x="5818749" y="1065156"/>
            <a:ext cx="3878579" cy="1884680"/>
          </a:xfrm>
          <a:custGeom>
            <a:avLst/>
            <a:gdLst/>
            <a:ahLst/>
            <a:cxnLst/>
            <a:rect l="l" t="t" r="r" b="b"/>
            <a:pathLst>
              <a:path w="3878579" h="1884680">
                <a:moveTo>
                  <a:pt x="179999" y="0"/>
                </a:moveTo>
                <a:lnTo>
                  <a:pt x="3698182" y="0"/>
                </a:lnTo>
                <a:lnTo>
                  <a:pt x="3745890" y="6458"/>
                </a:lnTo>
                <a:lnTo>
                  <a:pt x="3788848" y="24666"/>
                </a:lnTo>
                <a:lnTo>
                  <a:pt x="3825307" y="52875"/>
                </a:lnTo>
                <a:lnTo>
                  <a:pt x="3853515" y="89333"/>
                </a:lnTo>
                <a:lnTo>
                  <a:pt x="3871724" y="132292"/>
                </a:lnTo>
                <a:lnTo>
                  <a:pt x="3878182" y="180000"/>
                </a:lnTo>
                <a:lnTo>
                  <a:pt x="3878182" y="1704290"/>
                </a:lnTo>
                <a:lnTo>
                  <a:pt x="3871724" y="1752000"/>
                </a:lnTo>
                <a:lnTo>
                  <a:pt x="3853515" y="1794959"/>
                </a:lnTo>
                <a:lnTo>
                  <a:pt x="3825307" y="1831417"/>
                </a:lnTo>
                <a:lnTo>
                  <a:pt x="3788848" y="1859625"/>
                </a:lnTo>
                <a:lnTo>
                  <a:pt x="3745890" y="1877833"/>
                </a:lnTo>
                <a:lnTo>
                  <a:pt x="3698182" y="1884291"/>
                </a:lnTo>
                <a:lnTo>
                  <a:pt x="179999" y="1884291"/>
                </a:lnTo>
                <a:lnTo>
                  <a:pt x="132291" y="1877833"/>
                </a:lnTo>
                <a:lnTo>
                  <a:pt x="89332" y="1859625"/>
                </a:lnTo>
                <a:lnTo>
                  <a:pt x="52874" y="1831417"/>
                </a:lnTo>
                <a:lnTo>
                  <a:pt x="24666" y="1794959"/>
                </a:lnTo>
                <a:lnTo>
                  <a:pt x="6458" y="1752000"/>
                </a:lnTo>
                <a:lnTo>
                  <a:pt x="0" y="1704290"/>
                </a:lnTo>
                <a:lnTo>
                  <a:pt x="0" y="180000"/>
                </a:lnTo>
                <a:lnTo>
                  <a:pt x="6458" y="132292"/>
                </a:lnTo>
                <a:lnTo>
                  <a:pt x="24666" y="89333"/>
                </a:lnTo>
                <a:lnTo>
                  <a:pt x="52874" y="52875"/>
                </a:lnTo>
                <a:lnTo>
                  <a:pt x="89332" y="24666"/>
                </a:lnTo>
                <a:lnTo>
                  <a:pt x="132291" y="6458"/>
                </a:lnTo>
                <a:lnTo>
                  <a:pt x="179999" y="0"/>
                </a:lnTo>
                <a:close/>
              </a:path>
            </a:pathLst>
          </a:custGeom>
          <a:ln w="35999">
            <a:solidFill>
              <a:srgbClr val="00476D"/>
            </a:solidFill>
            <a:prstDash val="dash"/>
          </a:ln>
        </p:spPr>
        <p:txBody>
          <a:bodyPr wrap="square" lIns="0" tIns="0" rIns="0" bIns="0" rtlCol="0"/>
          <a:lstStyle/>
          <a:p>
            <a:endParaRPr/>
          </a:p>
        </p:txBody>
      </p:sp>
      <p:sp>
        <p:nvSpPr>
          <p:cNvPr id="7" name="object 7"/>
          <p:cNvSpPr/>
          <p:nvPr/>
        </p:nvSpPr>
        <p:spPr>
          <a:xfrm>
            <a:off x="2003652" y="629048"/>
            <a:ext cx="3905251" cy="1861185"/>
          </a:xfrm>
          <a:custGeom>
            <a:avLst/>
            <a:gdLst/>
            <a:ahLst/>
            <a:cxnLst/>
            <a:rect l="l" t="t" r="r" b="b"/>
            <a:pathLst>
              <a:path w="3905250" h="1861185">
                <a:moveTo>
                  <a:pt x="2995113" y="0"/>
                </a:moveTo>
                <a:lnTo>
                  <a:pt x="451403" y="0"/>
                </a:lnTo>
                <a:lnTo>
                  <a:pt x="398772" y="2504"/>
                </a:lnTo>
                <a:lnTo>
                  <a:pt x="347921" y="9832"/>
                </a:lnTo>
                <a:lnTo>
                  <a:pt x="299189" y="21703"/>
                </a:lnTo>
                <a:lnTo>
                  <a:pt x="252916" y="37838"/>
                </a:lnTo>
                <a:lnTo>
                  <a:pt x="209440" y="57957"/>
                </a:lnTo>
                <a:lnTo>
                  <a:pt x="169100" y="81781"/>
                </a:lnTo>
                <a:lnTo>
                  <a:pt x="132237" y="109030"/>
                </a:lnTo>
                <a:lnTo>
                  <a:pt x="99188" y="139424"/>
                </a:lnTo>
                <a:lnTo>
                  <a:pt x="70294" y="172684"/>
                </a:lnTo>
                <a:lnTo>
                  <a:pt x="45892" y="208530"/>
                </a:lnTo>
                <a:lnTo>
                  <a:pt x="26323" y="246683"/>
                </a:lnTo>
                <a:lnTo>
                  <a:pt x="11925" y="286863"/>
                </a:lnTo>
                <a:lnTo>
                  <a:pt x="3037" y="328790"/>
                </a:lnTo>
                <a:lnTo>
                  <a:pt x="0" y="372184"/>
                </a:lnTo>
                <a:lnTo>
                  <a:pt x="0" y="1488751"/>
                </a:lnTo>
                <a:lnTo>
                  <a:pt x="3037" y="1532146"/>
                </a:lnTo>
                <a:lnTo>
                  <a:pt x="11925" y="1574074"/>
                </a:lnTo>
                <a:lnTo>
                  <a:pt x="26323" y="1614254"/>
                </a:lnTo>
                <a:lnTo>
                  <a:pt x="45892" y="1652407"/>
                </a:lnTo>
                <a:lnTo>
                  <a:pt x="70294" y="1688254"/>
                </a:lnTo>
                <a:lnTo>
                  <a:pt x="99188" y="1721514"/>
                </a:lnTo>
                <a:lnTo>
                  <a:pt x="132237" y="1751908"/>
                </a:lnTo>
                <a:lnTo>
                  <a:pt x="169100" y="1779157"/>
                </a:lnTo>
                <a:lnTo>
                  <a:pt x="209440" y="1802981"/>
                </a:lnTo>
                <a:lnTo>
                  <a:pt x="252916" y="1823101"/>
                </a:lnTo>
                <a:lnTo>
                  <a:pt x="299189" y="1839236"/>
                </a:lnTo>
                <a:lnTo>
                  <a:pt x="347921" y="1851107"/>
                </a:lnTo>
                <a:lnTo>
                  <a:pt x="398772" y="1858435"/>
                </a:lnTo>
                <a:lnTo>
                  <a:pt x="451403" y="1860939"/>
                </a:lnTo>
                <a:lnTo>
                  <a:pt x="2995113" y="1860939"/>
                </a:lnTo>
                <a:lnTo>
                  <a:pt x="3047743" y="1858435"/>
                </a:lnTo>
                <a:lnTo>
                  <a:pt x="3098594" y="1851107"/>
                </a:lnTo>
                <a:lnTo>
                  <a:pt x="3147326" y="1839236"/>
                </a:lnTo>
                <a:lnTo>
                  <a:pt x="3193599" y="1823101"/>
                </a:lnTo>
                <a:lnTo>
                  <a:pt x="3237075" y="1802981"/>
                </a:lnTo>
                <a:lnTo>
                  <a:pt x="3277414" y="1779157"/>
                </a:lnTo>
                <a:lnTo>
                  <a:pt x="3314278" y="1751908"/>
                </a:lnTo>
                <a:lnTo>
                  <a:pt x="3347327" y="1721514"/>
                </a:lnTo>
                <a:lnTo>
                  <a:pt x="3376222" y="1688254"/>
                </a:lnTo>
                <a:lnTo>
                  <a:pt x="3400623" y="1652407"/>
                </a:lnTo>
                <a:lnTo>
                  <a:pt x="3420193" y="1614254"/>
                </a:lnTo>
                <a:lnTo>
                  <a:pt x="3434591" y="1574074"/>
                </a:lnTo>
                <a:lnTo>
                  <a:pt x="3443479" y="1532146"/>
                </a:lnTo>
                <a:lnTo>
                  <a:pt x="3446517" y="1488751"/>
                </a:lnTo>
                <a:lnTo>
                  <a:pt x="3446517" y="790897"/>
                </a:lnTo>
                <a:lnTo>
                  <a:pt x="3801069" y="790897"/>
                </a:lnTo>
                <a:lnTo>
                  <a:pt x="3446517" y="372184"/>
                </a:lnTo>
                <a:lnTo>
                  <a:pt x="3443479" y="328790"/>
                </a:lnTo>
                <a:lnTo>
                  <a:pt x="3434591" y="286863"/>
                </a:lnTo>
                <a:lnTo>
                  <a:pt x="3420193" y="246683"/>
                </a:lnTo>
                <a:lnTo>
                  <a:pt x="3400623" y="208530"/>
                </a:lnTo>
                <a:lnTo>
                  <a:pt x="3376222" y="172684"/>
                </a:lnTo>
                <a:lnTo>
                  <a:pt x="3347327" y="139424"/>
                </a:lnTo>
                <a:lnTo>
                  <a:pt x="3314278" y="109030"/>
                </a:lnTo>
                <a:lnTo>
                  <a:pt x="3277414" y="81781"/>
                </a:lnTo>
                <a:lnTo>
                  <a:pt x="3237075" y="57957"/>
                </a:lnTo>
                <a:lnTo>
                  <a:pt x="3193599" y="37838"/>
                </a:lnTo>
                <a:lnTo>
                  <a:pt x="3147326" y="21703"/>
                </a:lnTo>
                <a:lnTo>
                  <a:pt x="3098594" y="9832"/>
                </a:lnTo>
                <a:lnTo>
                  <a:pt x="3047743" y="2504"/>
                </a:lnTo>
                <a:lnTo>
                  <a:pt x="2995113" y="0"/>
                </a:lnTo>
                <a:close/>
              </a:path>
              <a:path w="3905250" h="1861185">
                <a:moveTo>
                  <a:pt x="3801069" y="790897"/>
                </a:moveTo>
                <a:lnTo>
                  <a:pt x="3446517" y="790897"/>
                </a:lnTo>
                <a:lnTo>
                  <a:pt x="3904905" y="913524"/>
                </a:lnTo>
                <a:lnTo>
                  <a:pt x="3801069" y="790897"/>
                </a:lnTo>
                <a:close/>
              </a:path>
            </a:pathLst>
          </a:custGeom>
          <a:solidFill>
            <a:srgbClr val="FFCB04"/>
          </a:solidFill>
        </p:spPr>
        <p:txBody>
          <a:bodyPr wrap="square" lIns="0" tIns="0" rIns="0" bIns="0" rtlCol="0"/>
          <a:lstStyle/>
          <a:p>
            <a:endParaRPr/>
          </a:p>
        </p:txBody>
      </p:sp>
      <p:sp>
        <p:nvSpPr>
          <p:cNvPr id="8" name="object 8"/>
          <p:cNvSpPr/>
          <p:nvPr/>
        </p:nvSpPr>
        <p:spPr>
          <a:xfrm>
            <a:off x="1048439" y="3"/>
            <a:ext cx="1236980" cy="1059180"/>
          </a:xfrm>
          <a:custGeom>
            <a:avLst/>
            <a:gdLst/>
            <a:ahLst/>
            <a:cxnLst/>
            <a:rect l="l" t="t" r="r" b="b"/>
            <a:pathLst>
              <a:path w="1236980" h="1059180">
                <a:moveTo>
                  <a:pt x="1147720" y="0"/>
                </a:moveTo>
                <a:lnTo>
                  <a:pt x="711118" y="248954"/>
                </a:lnTo>
                <a:lnTo>
                  <a:pt x="161982" y="248954"/>
                </a:lnTo>
                <a:lnTo>
                  <a:pt x="118929" y="254741"/>
                </a:lnTo>
                <a:lnTo>
                  <a:pt x="80238" y="271074"/>
                </a:lnTo>
                <a:lnTo>
                  <a:pt x="47453" y="296405"/>
                </a:lnTo>
                <a:lnTo>
                  <a:pt x="22121" y="329189"/>
                </a:lnTo>
                <a:lnTo>
                  <a:pt x="5787" y="367880"/>
                </a:lnTo>
                <a:lnTo>
                  <a:pt x="0" y="410932"/>
                </a:lnTo>
                <a:lnTo>
                  <a:pt x="0" y="896875"/>
                </a:lnTo>
                <a:lnTo>
                  <a:pt x="5787" y="939927"/>
                </a:lnTo>
                <a:lnTo>
                  <a:pt x="22121" y="978618"/>
                </a:lnTo>
                <a:lnTo>
                  <a:pt x="47453" y="1011402"/>
                </a:lnTo>
                <a:lnTo>
                  <a:pt x="80238" y="1036733"/>
                </a:lnTo>
                <a:lnTo>
                  <a:pt x="118929" y="1053065"/>
                </a:lnTo>
                <a:lnTo>
                  <a:pt x="161982" y="1058853"/>
                </a:lnTo>
                <a:lnTo>
                  <a:pt x="1074751" y="1058853"/>
                </a:lnTo>
                <a:lnTo>
                  <a:pt x="1117803" y="1053065"/>
                </a:lnTo>
                <a:lnTo>
                  <a:pt x="1156494" y="1036733"/>
                </a:lnTo>
                <a:lnTo>
                  <a:pt x="1189278" y="1011402"/>
                </a:lnTo>
                <a:lnTo>
                  <a:pt x="1214609" y="978618"/>
                </a:lnTo>
                <a:lnTo>
                  <a:pt x="1230942" y="939927"/>
                </a:lnTo>
                <a:lnTo>
                  <a:pt x="1236729" y="896875"/>
                </a:lnTo>
                <a:lnTo>
                  <a:pt x="1236729" y="410932"/>
                </a:lnTo>
                <a:lnTo>
                  <a:pt x="1230942" y="367880"/>
                </a:lnTo>
                <a:lnTo>
                  <a:pt x="1214609" y="329189"/>
                </a:lnTo>
                <a:lnTo>
                  <a:pt x="1189278" y="296405"/>
                </a:lnTo>
                <a:lnTo>
                  <a:pt x="1156494" y="271074"/>
                </a:lnTo>
                <a:lnTo>
                  <a:pt x="1117803" y="254741"/>
                </a:lnTo>
                <a:lnTo>
                  <a:pt x="1074751" y="248954"/>
                </a:lnTo>
                <a:lnTo>
                  <a:pt x="989384" y="248954"/>
                </a:lnTo>
                <a:lnTo>
                  <a:pt x="1147720" y="0"/>
                </a:lnTo>
                <a:close/>
              </a:path>
            </a:pathLst>
          </a:custGeom>
          <a:solidFill>
            <a:srgbClr val="56C5D0"/>
          </a:solidFill>
        </p:spPr>
        <p:txBody>
          <a:bodyPr wrap="square" lIns="0" tIns="0" rIns="0" bIns="0" rtlCol="0"/>
          <a:lstStyle/>
          <a:p>
            <a:endParaRPr/>
          </a:p>
        </p:txBody>
      </p:sp>
      <p:sp>
        <p:nvSpPr>
          <p:cNvPr id="10" name="object 10"/>
          <p:cNvSpPr/>
          <p:nvPr/>
        </p:nvSpPr>
        <p:spPr>
          <a:xfrm>
            <a:off x="1475179" y="649281"/>
            <a:ext cx="95248" cy="95248"/>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619179" y="649281"/>
            <a:ext cx="95248" cy="9524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763179" y="649281"/>
            <a:ext cx="95248" cy="9524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642520" y="4686184"/>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86521" y="4686184"/>
            <a:ext cx="95248" cy="9524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930521" y="4686184"/>
            <a:ext cx="95248" cy="95248"/>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6324601" y="1285314"/>
            <a:ext cx="3200400" cy="1305486"/>
          </a:xfrm>
          <a:prstGeom prst="rect">
            <a:avLst/>
          </a:prstGeom>
        </p:spPr>
        <p:txBody>
          <a:bodyPr vert="horz" wrap="square" lIns="0" tIns="12700" rIns="0" bIns="0" rtlCol="0">
            <a:spAutoFit/>
          </a:bodyPr>
          <a:lstStyle/>
          <a:p>
            <a:pPr lvl="0"/>
            <a:r>
              <a:rPr lang="en-US" sz="1400" dirty="0">
                <a:latin typeface="GHEA Grapalat" pitchFamily="50" charset="0"/>
              </a:rPr>
              <a:t>The state can mediate in the matter of CSO-business cooperation in the form of creating an information platform </a:t>
            </a:r>
            <a:endParaRPr lang="en-US" sz="1400" dirty="0" smtClean="0">
              <a:latin typeface="GHEA Grapalat" pitchFamily="50" charset="0"/>
            </a:endParaRPr>
          </a:p>
          <a:p>
            <a:pPr lvl="0"/>
            <a:endParaRPr lang="en-US" sz="1400" dirty="0">
              <a:latin typeface="GHEA Grapalat" pitchFamily="50" charset="0"/>
            </a:endParaRPr>
          </a:p>
          <a:p>
            <a:pPr lvl="0"/>
            <a:r>
              <a:rPr lang="en-US" sz="1400" dirty="0">
                <a:latin typeface="GHEA Grapalat" pitchFamily="50" charset="0"/>
              </a:rPr>
              <a:t>The state can develop tax mechanisms supporting CSO-business cooperation</a:t>
            </a:r>
          </a:p>
        </p:txBody>
      </p:sp>
      <p:sp>
        <p:nvSpPr>
          <p:cNvPr id="17" name="object 17"/>
          <p:cNvSpPr/>
          <p:nvPr/>
        </p:nvSpPr>
        <p:spPr>
          <a:xfrm>
            <a:off x="6042050" y="2146793"/>
            <a:ext cx="107999" cy="107999"/>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6042050" y="1320886"/>
            <a:ext cx="107999" cy="108000"/>
          </a:xfrm>
          <a:prstGeom prst="rect">
            <a:avLst/>
          </a:prstGeom>
          <a:blipFill>
            <a:blip r:embed="rId5" cstate="print"/>
            <a:stretch>
              <a:fillRect/>
            </a:stretch>
          </a:blipFill>
        </p:spPr>
        <p:txBody>
          <a:bodyPr wrap="square" lIns="0" tIns="0" rIns="0" bIns="0" rtlCol="0"/>
          <a:lstStyle/>
          <a:p>
            <a:endParaRPr/>
          </a:p>
        </p:txBody>
      </p:sp>
      <p:sp>
        <p:nvSpPr>
          <p:cNvPr id="19" name="object 19"/>
          <p:cNvSpPr txBox="1"/>
          <p:nvPr/>
        </p:nvSpPr>
        <p:spPr>
          <a:xfrm>
            <a:off x="2003931" y="3582585"/>
            <a:ext cx="4481831" cy="2157898"/>
          </a:xfrm>
          <a:prstGeom prst="rect">
            <a:avLst/>
          </a:prstGeom>
        </p:spPr>
        <p:txBody>
          <a:bodyPr vert="horz" wrap="square" lIns="0" tIns="12700" rIns="0" bIns="0" rtlCol="0">
            <a:spAutoFit/>
          </a:bodyPr>
          <a:lstStyle/>
          <a:p>
            <a:pPr>
              <a:lnSpc>
                <a:spcPct val="117000"/>
              </a:lnSpc>
            </a:pPr>
            <a:r>
              <a:rPr lang="en-US" sz="1200" i="1" dirty="0">
                <a:latin typeface="GHEA Grapalat" pitchFamily="50" charset="0"/>
              </a:rPr>
              <a:t>“For example, the state sees that one NGO is providing a service in one sector and it is in need of funding, and there is somebody that has finances and is willing to engage </a:t>
            </a:r>
            <a:r>
              <a:rPr lang="en-US" sz="1200" i="1" dirty="0" smtClean="0">
                <a:latin typeface="GHEA Grapalat" pitchFamily="50" charset="0"/>
              </a:rPr>
              <a:t>in </a:t>
            </a:r>
            <a:r>
              <a:rPr lang="en-US" sz="1200" i="1" dirty="0">
                <a:latin typeface="GHEA Grapalat" pitchFamily="50" charset="0"/>
              </a:rPr>
              <a:t>social responsibility </a:t>
            </a:r>
            <a:r>
              <a:rPr lang="en-US" sz="1200" i="1" dirty="0" smtClean="0">
                <a:latin typeface="GHEA Grapalat" pitchFamily="50" charset="0"/>
              </a:rPr>
              <a:t>activities. </a:t>
            </a:r>
            <a:r>
              <a:rPr lang="en-US" sz="1200" i="1" dirty="0">
                <a:latin typeface="GHEA Grapalat" pitchFamily="50" charset="0"/>
              </a:rPr>
              <a:t>Look, these two should not be </a:t>
            </a:r>
            <a:r>
              <a:rPr lang="en-US" sz="1200" i="1" dirty="0" smtClean="0">
                <a:latin typeface="GHEA Grapalat" pitchFamily="50" charset="0"/>
              </a:rPr>
              <a:t>searching </a:t>
            </a:r>
            <a:r>
              <a:rPr lang="en-US" sz="1200" i="1" dirty="0">
                <a:latin typeface="GHEA Grapalat" pitchFamily="50" charset="0"/>
              </a:rPr>
              <a:t>for each other in this way, </a:t>
            </a:r>
            <a:r>
              <a:rPr lang="en-US" sz="1200" i="1" dirty="0" smtClean="0">
                <a:latin typeface="GHEA Grapalat" pitchFamily="50" charset="0"/>
              </a:rPr>
              <a:t>forcibly... But </a:t>
            </a:r>
            <a:r>
              <a:rPr lang="en-US" sz="1200" i="1" dirty="0">
                <a:latin typeface="GHEA Grapalat" pitchFamily="50" charset="0"/>
              </a:rPr>
              <a:t>if the state creates a system, where, you enter as an employer, you’re looking for an employee, in that way you enter and try to find a partner to cooperate with, that will be great. And it [the state] will become a guarantor… </a:t>
            </a:r>
            <a:r>
              <a:rPr lang="en-US" sz="1200" i="1" dirty="0" smtClean="0">
                <a:latin typeface="GHEA Grapalat" pitchFamily="50" charset="0"/>
              </a:rPr>
              <a:t>”</a:t>
            </a:r>
          </a:p>
          <a:p>
            <a:pPr>
              <a:lnSpc>
                <a:spcPct val="117000"/>
              </a:lnSpc>
            </a:pPr>
            <a:endParaRPr lang="en-US" sz="1200" dirty="0">
              <a:latin typeface="GHEA Grapalat" pitchFamily="50" charset="0"/>
            </a:endParaRPr>
          </a:p>
          <a:p>
            <a:pPr>
              <a:lnSpc>
                <a:spcPct val="117000"/>
              </a:lnSpc>
            </a:pPr>
            <a:r>
              <a:rPr lang="en-US" sz="1200" dirty="0" smtClean="0">
                <a:latin typeface="GHEA Grapalat" pitchFamily="50" charset="0"/>
              </a:rPr>
              <a:t>(Participant of a FG  </a:t>
            </a:r>
            <a:r>
              <a:rPr lang="en-US" sz="1200" dirty="0">
                <a:latin typeface="GHEA Grapalat" pitchFamily="50" charset="0"/>
              </a:rPr>
              <a:t>with associations, coalitions and federations)</a:t>
            </a:r>
          </a:p>
        </p:txBody>
      </p:sp>
      <p:sp>
        <p:nvSpPr>
          <p:cNvPr id="20" name="object 20"/>
          <p:cNvSpPr txBox="1"/>
          <p:nvPr/>
        </p:nvSpPr>
        <p:spPr>
          <a:xfrm>
            <a:off x="6788223" y="3582585"/>
            <a:ext cx="3625851" cy="1967462"/>
          </a:xfrm>
          <a:prstGeom prst="rect">
            <a:avLst/>
          </a:prstGeom>
        </p:spPr>
        <p:txBody>
          <a:bodyPr vert="horz" wrap="square" lIns="0" tIns="12700" rIns="0" bIns="0" rtlCol="0">
            <a:spAutoFit/>
          </a:bodyPr>
          <a:lstStyle/>
          <a:p>
            <a:pPr marL="12700" marR="5080">
              <a:lnSpc>
                <a:spcPct val="117400"/>
              </a:lnSpc>
              <a:spcBef>
                <a:spcPts val="100"/>
              </a:spcBef>
            </a:pPr>
            <a:r>
              <a:rPr lang="en-US" sz="1200" i="1" dirty="0">
                <a:solidFill>
                  <a:srgbClr val="231F20"/>
                </a:solidFill>
                <a:latin typeface="GHEA Grapalat" pitchFamily="50" charset="0"/>
                <a:cs typeface="Arial"/>
              </a:rPr>
              <a:t>“Comparing NGOs that </a:t>
            </a:r>
            <a:r>
              <a:rPr lang="en-US" sz="1200" i="1" dirty="0" smtClean="0">
                <a:solidFill>
                  <a:srgbClr val="231F20"/>
                </a:solidFill>
                <a:latin typeface="GHEA Grapalat" pitchFamily="50" charset="0"/>
                <a:cs typeface="Arial"/>
              </a:rPr>
              <a:t>have large profits </a:t>
            </a:r>
            <a:r>
              <a:rPr lang="en-US" sz="1200" i="1" dirty="0">
                <a:solidFill>
                  <a:srgbClr val="231F20"/>
                </a:solidFill>
                <a:latin typeface="GHEA Grapalat" pitchFamily="50" charset="0"/>
                <a:cs typeface="Arial"/>
              </a:rPr>
              <a:t>with few resources to businessmen that </a:t>
            </a:r>
            <a:r>
              <a:rPr lang="en-US" sz="1200" i="1" dirty="0" smtClean="0">
                <a:solidFill>
                  <a:srgbClr val="231F20"/>
                </a:solidFill>
                <a:latin typeface="GHEA Grapalat" pitchFamily="50" charset="0"/>
                <a:cs typeface="Arial"/>
              </a:rPr>
              <a:t>have </a:t>
            </a:r>
            <a:r>
              <a:rPr lang="en-US" sz="1200" i="1" dirty="0">
                <a:solidFill>
                  <a:srgbClr val="231F20"/>
                </a:solidFill>
                <a:latin typeface="GHEA Grapalat" pitchFamily="50" charset="0"/>
                <a:cs typeface="Arial"/>
              </a:rPr>
              <a:t>large profits with few resources</a:t>
            </a:r>
            <a:r>
              <a:rPr lang="en-US" sz="1200" i="1" dirty="0" smtClean="0">
                <a:solidFill>
                  <a:srgbClr val="231F20"/>
                </a:solidFill>
                <a:latin typeface="GHEA Grapalat" pitchFamily="50" charset="0"/>
                <a:cs typeface="Arial"/>
              </a:rPr>
              <a:t>… </a:t>
            </a:r>
            <a:r>
              <a:rPr lang="en-US" sz="1200" i="1" dirty="0">
                <a:solidFill>
                  <a:srgbClr val="231F20"/>
                </a:solidFill>
                <a:latin typeface="GHEA Grapalat" pitchFamily="50" charset="0"/>
                <a:cs typeface="Arial"/>
              </a:rPr>
              <a:t>these are different people, with different mentalities. </a:t>
            </a:r>
            <a:r>
              <a:rPr lang="en-US" sz="1200" i="1" dirty="0" smtClean="0">
                <a:solidFill>
                  <a:srgbClr val="231F20"/>
                </a:solidFill>
                <a:latin typeface="GHEA Grapalat" pitchFamily="50" charset="0"/>
                <a:cs typeface="Arial"/>
              </a:rPr>
              <a:t>Simply, ...there </a:t>
            </a:r>
            <a:r>
              <a:rPr lang="en-US" sz="1200" i="1" dirty="0">
                <a:solidFill>
                  <a:srgbClr val="231F20"/>
                </a:solidFill>
                <a:latin typeface="GHEA Grapalat" pitchFamily="50" charset="0"/>
                <a:cs typeface="Arial"/>
              </a:rPr>
              <a:t>are very good tools in the tax </a:t>
            </a:r>
            <a:r>
              <a:rPr lang="en-US" sz="1200" i="1" dirty="0" smtClean="0">
                <a:solidFill>
                  <a:srgbClr val="231F20"/>
                </a:solidFill>
                <a:latin typeface="GHEA Grapalat" pitchFamily="50" charset="0"/>
                <a:cs typeface="Arial"/>
              </a:rPr>
              <a:t>field </a:t>
            </a:r>
            <a:r>
              <a:rPr lang="en-US" sz="1200" i="1" dirty="0">
                <a:solidFill>
                  <a:srgbClr val="231F20"/>
                </a:solidFill>
                <a:latin typeface="GHEA Grapalat" pitchFamily="50" charset="0"/>
                <a:cs typeface="Arial"/>
              </a:rPr>
              <a:t>to use them and bring the two sides to a dialogue</a:t>
            </a:r>
            <a:r>
              <a:rPr lang="en-US" sz="1200" i="1" dirty="0" smtClean="0">
                <a:solidFill>
                  <a:srgbClr val="231F20"/>
                </a:solidFill>
                <a:latin typeface="GHEA Grapalat" pitchFamily="50" charset="0"/>
                <a:cs typeface="Arial"/>
              </a:rPr>
              <a:t>.”</a:t>
            </a:r>
          </a:p>
          <a:p>
            <a:pPr marL="12700" marR="5080">
              <a:lnSpc>
                <a:spcPct val="117400"/>
              </a:lnSpc>
              <a:spcBef>
                <a:spcPts val="100"/>
              </a:spcBef>
            </a:pPr>
            <a:endParaRPr lang="en-US" sz="1200" i="1" dirty="0">
              <a:solidFill>
                <a:srgbClr val="231F20"/>
              </a:solidFill>
              <a:latin typeface="GHEA Grapalat" pitchFamily="50" charset="0"/>
              <a:cs typeface="Arial"/>
            </a:endParaRPr>
          </a:p>
          <a:p>
            <a:pPr marL="12700" marR="5080">
              <a:lnSpc>
                <a:spcPct val="117400"/>
              </a:lnSpc>
              <a:spcBef>
                <a:spcPts val="100"/>
              </a:spcBef>
            </a:pPr>
            <a:r>
              <a:rPr lang="en-US" sz="1200" dirty="0" smtClean="0">
                <a:solidFill>
                  <a:srgbClr val="231F20"/>
                </a:solidFill>
                <a:latin typeface="GHEA Grapalat" pitchFamily="50" charset="0"/>
                <a:cs typeface="Arial"/>
              </a:rPr>
              <a:t>(Participant of a FG  </a:t>
            </a:r>
            <a:r>
              <a:rPr lang="en-US" sz="1200" dirty="0">
                <a:solidFill>
                  <a:srgbClr val="231F20"/>
                </a:solidFill>
                <a:latin typeface="GHEA Grapalat" pitchFamily="50" charset="0"/>
                <a:cs typeface="Arial"/>
              </a:rPr>
              <a:t>with CSO and business representatives)</a:t>
            </a:r>
          </a:p>
        </p:txBody>
      </p:sp>
      <p:sp>
        <p:nvSpPr>
          <p:cNvPr id="22" name="object 22"/>
          <p:cNvSpPr/>
          <p:nvPr/>
        </p:nvSpPr>
        <p:spPr>
          <a:xfrm>
            <a:off x="2017430" y="3521358"/>
            <a:ext cx="7505065" cy="0"/>
          </a:xfrm>
          <a:custGeom>
            <a:avLst/>
            <a:gdLst/>
            <a:ahLst/>
            <a:cxnLst/>
            <a:rect l="l" t="t" r="r" b="b"/>
            <a:pathLst>
              <a:path w="7505065">
                <a:moveTo>
                  <a:pt x="0" y="0"/>
                </a:moveTo>
                <a:lnTo>
                  <a:pt x="7504981" y="0"/>
                </a:lnTo>
              </a:path>
            </a:pathLst>
          </a:custGeom>
          <a:ln w="7199">
            <a:solidFill>
              <a:srgbClr val="BBBDC0"/>
            </a:solidFill>
          </a:ln>
        </p:spPr>
        <p:txBody>
          <a:bodyPr wrap="square" lIns="0" tIns="0" rIns="0" bIns="0" rtlCol="0"/>
          <a:lstStyle/>
          <a:p>
            <a:endParaRPr/>
          </a:p>
        </p:txBody>
      </p:sp>
      <p:sp>
        <p:nvSpPr>
          <p:cNvPr id="23" name="object 23"/>
          <p:cNvSpPr/>
          <p:nvPr/>
        </p:nvSpPr>
        <p:spPr>
          <a:xfrm>
            <a:off x="2017430" y="6019800"/>
            <a:ext cx="8384540" cy="0"/>
          </a:xfrm>
          <a:custGeom>
            <a:avLst/>
            <a:gdLst/>
            <a:ahLst/>
            <a:cxnLst/>
            <a:rect l="l" t="t" r="r" b="b"/>
            <a:pathLst>
              <a:path w="8384540">
                <a:moveTo>
                  <a:pt x="0" y="0"/>
                </a:moveTo>
                <a:lnTo>
                  <a:pt x="8383964" y="0"/>
                </a:lnTo>
              </a:path>
            </a:pathLst>
          </a:custGeom>
          <a:ln w="7199">
            <a:solidFill>
              <a:srgbClr val="BBBDC0"/>
            </a:solidFill>
          </a:ln>
        </p:spPr>
        <p:txBody>
          <a:bodyPr wrap="square" lIns="0" tIns="0" rIns="0" bIns="0" rtlCol="0"/>
          <a:lstStyle/>
          <a:p>
            <a:endParaRPr/>
          </a:p>
        </p:txBody>
      </p:sp>
      <p:sp>
        <p:nvSpPr>
          <p:cNvPr id="25" name="object 25"/>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6" name="TextBox 25"/>
          <p:cNvSpPr txBox="1"/>
          <p:nvPr/>
        </p:nvSpPr>
        <p:spPr>
          <a:xfrm>
            <a:off x="2057400" y="1009472"/>
            <a:ext cx="3276600" cy="923330"/>
          </a:xfrm>
          <a:prstGeom prst="rect">
            <a:avLst/>
          </a:prstGeom>
          <a:noFill/>
        </p:spPr>
        <p:txBody>
          <a:bodyPr wrap="square" rtlCol="0">
            <a:spAutoFit/>
          </a:bodyPr>
          <a:lstStyle/>
          <a:p>
            <a:pPr algn="ctr"/>
            <a:r>
              <a:rPr lang="en-US" b="1" dirty="0" smtClean="0">
                <a:latin typeface="GHEA Grapalat" pitchFamily="50" charset="0"/>
              </a:rPr>
              <a:t>PROPOSALS FOR PROMOTING CSO-BUSINESS COOPERATION</a:t>
            </a:r>
            <a:endParaRPr lang="en-US" b="1" dirty="0"/>
          </a:p>
        </p:txBody>
      </p:sp>
      <p:pic>
        <p:nvPicPr>
          <p:cNvPr id="27" name="Picture 26" descr="55.png"/>
          <p:cNvPicPr>
            <a:picLocks noChangeAspect="1"/>
          </p:cNvPicPr>
          <p:nvPr/>
        </p:nvPicPr>
        <p:blipFill>
          <a:blip r:embed="rId6" cstate="print"/>
          <a:stretch>
            <a:fillRect/>
          </a:stretch>
        </p:blipFill>
        <p:spPr>
          <a:xfrm>
            <a:off x="1371600" y="3276600"/>
            <a:ext cx="556566" cy="381000"/>
          </a:xfrm>
          <a:prstGeom prst="rect">
            <a:avLst/>
          </a:prstGeom>
        </p:spPr>
      </p:pic>
      <p:pic>
        <p:nvPicPr>
          <p:cNvPr id="28" name="Picture 27" descr="55.png"/>
          <p:cNvPicPr>
            <a:picLocks noChangeAspect="1"/>
          </p:cNvPicPr>
          <p:nvPr/>
        </p:nvPicPr>
        <p:blipFill>
          <a:blip r:embed="rId6" cstate="print"/>
          <a:stretch>
            <a:fillRect/>
          </a:stretch>
        </p:blipFill>
        <p:spPr>
          <a:xfrm flipH="1" flipV="1">
            <a:off x="10515600" y="5867400"/>
            <a:ext cx="556566" cy="381000"/>
          </a:xfrm>
          <a:prstGeom prst="rect">
            <a:avLst/>
          </a:prstGeom>
        </p:spPr>
      </p:pic>
    </p:spTree>
    <p:extLst>
      <p:ext uri="{BB962C8B-B14F-4D97-AF65-F5344CB8AC3E}">
        <p14:creationId xmlns:p14="http://schemas.microsoft.com/office/powerpoint/2010/main" val="153437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216" y="615664"/>
            <a:ext cx="7428383" cy="298736"/>
          </a:xfrm>
          <a:prstGeom prst="rect">
            <a:avLst/>
          </a:prstGeom>
        </p:spPr>
        <p:txBody>
          <a:bodyPr vert="horz" wrap="square" lIns="0" tIns="12700" rIns="0" bIns="0" rtlCol="0">
            <a:spAutoFit/>
          </a:bodyPr>
          <a:lstStyle/>
          <a:p>
            <a:pPr marL="12700" marR="5080">
              <a:lnSpc>
                <a:spcPct val="110700"/>
              </a:lnSpc>
              <a:spcBef>
                <a:spcPts val="100"/>
              </a:spcBef>
            </a:pPr>
            <a:r>
              <a:rPr lang="en-US" b="1" dirty="0" smtClean="0">
                <a:latin typeface="GHEA Grapalat" pitchFamily="50" charset="0"/>
                <a:cs typeface="Times New Roman"/>
              </a:rPr>
              <a:t>DO YOU COOPERATE WITH BUSINESSES TO IMPLEMENT PROJECTS? </a:t>
            </a:r>
            <a:endParaRPr b="1" dirty="0">
              <a:latin typeface="GHEA Grapalat" pitchFamily="50" charset="0"/>
              <a:cs typeface="Times New Roman"/>
            </a:endParaRPr>
          </a:p>
        </p:txBody>
      </p:sp>
      <p:sp>
        <p:nvSpPr>
          <p:cNvPr id="3" name="object 3"/>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39" name="object 39"/>
          <p:cNvSpPr txBox="1"/>
          <p:nvPr/>
        </p:nvSpPr>
        <p:spPr>
          <a:xfrm>
            <a:off x="1563216" y="4070713"/>
            <a:ext cx="3400425" cy="259045"/>
          </a:xfrm>
          <a:prstGeom prst="rect">
            <a:avLst/>
          </a:prstGeom>
        </p:spPr>
        <p:txBody>
          <a:bodyPr vert="horz" wrap="square" lIns="0" tIns="12700" rIns="0" bIns="0" rtlCol="0">
            <a:spAutoFit/>
          </a:bodyPr>
          <a:lstStyle/>
          <a:p>
            <a:pPr marL="12700">
              <a:lnSpc>
                <a:spcPct val="100000"/>
              </a:lnSpc>
              <a:spcBef>
                <a:spcPts val="100"/>
              </a:spcBef>
            </a:pPr>
            <a:r>
              <a:rPr lang="en-US" sz="1600" b="1" dirty="0" smtClean="0">
                <a:latin typeface="GHEA Grapalat" pitchFamily="50" charset="0"/>
                <a:cs typeface="Times New Roman"/>
              </a:rPr>
              <a:t>COOPERATION SECTOR</a:t>
            </a:r>
            <a:endParaRPr sz="1600" b="1" dirty="0">
              <a:latin typeface="GHEA Grapalat" pitchFamily="50" charset="0"/>
              <a:cs typeface="Times New Roman"/>
            </a:endParaRPr>
          </a:p>
        </p:txBody>
      </p:sp>
      <p:sp>
        <p:nvSpPr>
          <p:cNvPr id="50" name="object 50"/>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1" name="object 51"/>
          <p:cNvSpPr txBox="1"/>
          <p:nvPr/>
        </p:nvSpPr>
        <p:spPr>
          <a:xfrm>
            <a:off x="11673677" y="114427"/>
            <a:ext cx="318771"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22</a:t>
            </a:r>
            <a:endParaRPr sz="1800" dirty="0">
              <a:latin typeface="GHEA Grapalat" pitchFamily="50" charset="0"/>
              <a:cs typeface="Times New Roman"/>
            </a:endParaRPr>
          </a:p>
        </p:txBody>
      </p:sp>
      <p:sp>
        <p:nvSpPr>
          <p:cNvPr id="52" name="object 52"/>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graphicFrame>
        <p:nvGraphicFramePr>
          <p:cNvPr id="11" name="Chart 10"/>
          <p:cNvGraphicFramePr>
            <a:graphicFrameLocks/>
          </p:cNvGraphicFramePr>
          <p:nvPr>
            <p:extLst>
              <p:ext uri="{D42A27DB-BD31-4B8C-83A1-F6EECF244321}">
                <p14:modId xmlns:p14="http://schemas.microsoft.com/office/powerpoint/2010/main" val="341603423"/>
              </p:ext>
            </p:extLst>
          </p:nvPr>
        </p:nvGraphicFramePr>
        <p:xfrm>
          <a:off x="1259204" y="1295400"/>
          <a:ext cx="9027795"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375537860"/>
              </p:ext>
            </p:extLst>
          </p:nvPr>
        </p:nvGraphicFramePr>
        <p:xfrm>
          <a:off x="1563216" y="4042642"/>
          <a:ext cx="8723784" cy="2258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2212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6.png"/>
          <p:cNvPicPr>
            <a:picLocks noChangeAspect="1"/>
          </p:cNvPicPr>
          <p:nvPr/>
        </p:nvPicPr>
        <p:blipFill>
          <a:blip r:embed="rId2" cstate="print"/>
          <a:stretch>
            <a:fillRect/>
          </a:stretch>
        </p:blipFill>
        <p:spPr>
          <a:xfrm>
            <a:off x="0" y="0"/>
            <a:ext cx="12192000" cy="6858000"/>
          </a:xfrm>
          <a:prstGeom prst="rect">
            <a:avLst/>
          </a:prstGeom>
        </p:spPr>
      </p:pic>
      <p:sp>
        <p:nvSpPr>
          <p:cNvPr id="2" name="TextBox 1"/>
          <p:cNvSpPr txBox="1"/>
          <p:nvPr/>
        </p:nvSpPr>
        <p:spPr>
          <a:xfrm>
            <a:off x="6858000" y="5181602"/>
            <a:ext cx="4343400" cy="1200329"/>
          </a:xfrm>
          <a:prstGeom prst="rect">
            <a:avLst/>
          </a:prstGeom>
          <a:noFill/>
        </p:spPr>
        <p:txBody>
          <a:bodyPr wrap="square" rtlCol="0">
            <a:spAutoFit/>
          </a:bodyPr>
          <a:lstStyle/>
          <a:p>
            <a:pPr algn="r"/>
            <a:r>
              <a:rPr lang="en-US" sz="3600" b="1" dirty="0" smtClean="0">
                <a:solidFill>
                  <a:schemeClr val="tx2"/>
                </a:solidFill>
                <a:latin typeface="GHEA Grapalat" pitchFamily="50" charset="0"/>
              </a:rPr>
              <a:t>HUMAN RESOURCES</a:t>
            </a:r>
            <a:endParaRPr lang="en-US" sz="3600" dirty="0">
              <a:solidFill>
                <a:schemeClr val="tx2"/>
              </a:solidFill>
              <a:latin typeface="GHEA Grapalat" pitchFamily="50" charset="0"/>
            </a:endParaRPr>
          </a:p>
        </p:txBody>
      </p:sp>
      <p:pic>
        <p:nvPicPr>
          <p:cNvPr id="4" name="Picture 3" descr="11.png"/>
          <p:cNvPicPr>
            <a:picLocks noChangeAspect="1"/>
          </p:cNvPicPr>
          <p:nvPr/>
        </p:nvPicPr>
        <p:blipFill>
          <a:blip r:embed="rId3" cstate="print"/>
          <a:stretch>
            <a:fillRect/>
          </a:stretch>
        </p:blipFill>
        <p:spPr>
          <a:xfrm>
            <a:off x="6096000" y="371857"/>
            <a:ext cx="4925579" cy="542545"/>
          </a:xfrm>
          <a:prstGeom prst="rect">
            <a:avLst/>
          </a:prstGeom>
        </p:spPr>
      </p:pic>
      <p:pic>
        <p:nvPicPr>
          <p:cNvPr id="5" name="Picture 4" descr="22.png"/>
          <p:cNvPicPr>
            <a:picLocks noChangeAspect="1"/>
          </p:cNvPicPr>
          <p:nvPr/>
        </p:nvPicPr>
        <p:blipFill>
          <a:blip r:embed="rId4" cstate="print"/>
          <a:stretch>
            <a:fillRect/>
          </a:stretch>
        </p:blipFill>
        <p:spPr>
          <a:xfrm>
            <a:off x="10363201" y="4191002"/>
            <a:ext cx="676657" cy="350521"/>
          </a:xfrm>
          <a:prstGeom prst="rect">
            <a:avLst/>
          </a:prstGeom>
        </p:spPr>
      </p:pic>
    </p:spTree>
    <p:extLst>
      <p:ext uri="{BB962C8B-B14F-4D97-AF65-F5344CB8AC3E}">
        <p14:creationId xmlns:p14="http://schemas.microsoft.com/office/powerpoint/2010/main" val="38295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 name="object 3"/>
          <p:cNvSpPr txBox="1"/>
          <p:nvPr/>
        </p:nvSpPr>
        <p:spPr>
          <a:xfrm>
            <a:off x="11680424" y="114427"/>
            <a:ext cx="305435" cy="289823"/>
          </a:xfrm>
          <a:prstGeom prst="rect">
            <a:avLst/>
          </a:prstGeom>
        </p:spPr>
        <p:txBody>
          <a:bodyPr vert="horz" wrap="square" lIns="0" tIns="12700" rIns="0" bIns="0" rtlCol="0">
            <a:spAutoFit/>
          </a:bodyPr>
          <a:lstStyle/>
          <a:p>
            <a:pPr marL="12700">
              <a:lnSpc>
                <a:spcPct val="100000"/>
              </a:lnSpc>
              <a:spcBef>
                <a:spcPts val="100"/>
              </a:spcBef>
            </a:pPr>
            <a:r>
              <a:rPr sz="1800" b="1" dirty="0" smtClean="0">
                <a:solidFill>
                  <a:srgbClr val="FFFFFF"/>
                </a:solidFill>
                <a:latin typeface="GHEA Grapalat" pitchFamily="50" charset="0"/>
                <a:cs typeface="Times New Roman"/>
              </a:rPr>
              <a:t>2</a:t>
            </a:r>
            <a:r>
              <a:rPr lang="en-US" sz="1800" b="1" dirty="0" smtClean="0">
                <a:solidFill>
                  <a:srgbClr val="FFFFFF"/>
                </a:solidFill>
                <a:latin typeface="GHEA Grapalat" pitchFamily="50" charset="0"/>
                <a:cs typeface="Times New Roman"/>
              </a:rPr>
              <a:t>4</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 name="object 5"/>
          <p:cNvSpPr/>
          <p:nvPr/>
        </p:nvSpPr>
        <p:spPr>
          <a:xfrm>
            <a:off x="10635782" y="2223853"/>
            <a:ext cx="1556385" cy="4612005"/>
          </a:xfrm>
          <a:custGeom>
            <a:avLst/>
            <a:gdLst/>
            <a:ahLst/>
            <a:cxnLst/>
            <a:rect l="l" t="t" r="r" b="b"/>
            <a:pathLst>
              <a:path w="1556384" h="4612005">
                <a:moveTo>
                  <a:pt x="1556216" y="0"/>
                </a:moveTo>
                <a:lnTo>
                  <a:pt x="1480038" y="7804"/>
                </a:lnTo>
                <a:lnTo>
                  <a:pt x="1368830" y="38600"/>
                </a:lnTo>
                <a:lnTo>
                  <a:pt x="1327022" y="55231"/>
                </a:lnTo>
                <a:lnTo>
                  <a:pt x="1244024" y="22882"/>
                </a:lnTo>
                <a:lnTo>
                  <a:pt x="1151573" y="34910"/>
                </a:lnTo>
                <a:lnTo>
                  <a:pt x="1076458" y="62937"/>
                </a:lnTo>
                <a:lnTo>
                  <a:pt x="1045466" y="78585"/>
                </a:lnTo>
                <a:lnTo>
                  <a:pt x="957182" y="85500"/>
                </a:lnTo>
                <a:lnTo>
                  <a:pt x="880575" y="94752"/>
                </a:lnTo>
                <a:lnTo>
                  <a:pt x="814553" y="106143"/>
                </a:lnTo>
                <a:lnTo>
                  <a:pt x="758023" y="119476"/>
                </a:lnTo>
                <a:lnTo>
                  <a:pt x="709892" y="134552"/>
                </a:lnTo>
                <a:lnTo>
                  <a:pt x="669067" y="151174"/>
                </a:lnTo>
                <a:lnTo>
                  <a:pt x="634456" y="169144"/>
                </a:lnTo>
                <a:lnTo>
                  <a:pt x="579500" y="208333"/>
                </a:lnTo>
                <a:lnTo>
                  <a:pt x="536283" y="250538"/>
                </a:lnTo>
                <a:lnTo>
                  <a:pt x="496060" y="294175"/>
                </a:lnTo>
                <a:lnTo>
                  <a:pt x="474339" y="316035"/>
                </a:lnTo>
                <a:lnTo>
                  <a:pt x="425436" y="367601"/>
                </a:lnTo>
                <a:lnTo>
                  <a:pt x="406091" y="408924"/>
                </a:lnTo>
                <a:lnTo>
                  <a:pt x="390813" y="457793"/>
                </a:lnTo>
                <a:lnTo>
                  <a:pt x="378360" y="510370"/>
                </a:lnTo>
                <a:lnTo>
                  <a:pt x="367492" y="562820"/>
                </a:lnTo>
                <a:lnTo>
                  <a:pt x="356966" y="611307"/>
                </a:lnTo>
                <a:lnTo>
                  <a:pt x="345541" y="651994"/>
                </a:lnTo>
                <a:lnTo>
                  <a:pt x="331978" y="681045"/>
                </a:lnTo>
                <a:lnTo>
                  <a:pt x="305177" y="810446"/>
                </a:lnTo>
                <a:lnTo>
                  <a:pt x="367316" y="918486"/>
                </a:lnTo>
                <a:lnTo>
                  <a:pt x="452743" y="992558"/>
                </a:lnTo>
                <a:lnTo>
                  <a:pt x="495808" y="1020050"/>
                </a:lnTo>
                <a:lnTo>
                  <a:pt x="412405" y="1136314"/>
                </a:lnTo>
                <a:lnTo>
                  <a:pt x="344076" y="1299478"/>
                </a:lnTo>
                <a:lnTo>
                  <a:pt x="297892" y="1444831"/>
                </a:lnTo>
                <a:lnTo>
                  <a:pt x="280926" y="1507663"/>
                </a:lnTo>
                <a:lnTo>
                  <a:pt x="263734" y="1559828"/>
                </a:lnTo>
                <a:lnTo>
                  <a:pt x="254028" y="1613917"/>
                </a:lnTo>
                <a:lnTo>
                  <a:pt x="250755" y="1668266"/>
                </a:lnTo>
                <a:lnTo>
                  <a:pt x="252861" y="1721210"/>
                </a:lnTo>
                <a:lnTo>
                  <a:pt x="259294" y="1771084"/>
                </a:lnTo>
                <a:lnTo>
                  <a:pt x="269000" y="1816223"/>
                </a:lnTo>
                <a:lnTo>
                  <a:pt x="280926" y="1854962"/>
                </a:lnTo>
                <a:lnTo>
                  <a:pt x="296250" y="1908925"/>
                </a:lnTo>
                <a:lnTo>
                  <a:pt x="303875" y="1962557"/>
                </a:lnTo>
                <a:lnTo>
                  <a:pt x="304712" y="2014904"/>
                </a:lnTo>
                <a:lnTo>
                  <a:pt x="299669" y="2065014"/>
                </a:lnTo>
                <a:lnTo>
                  <a:pt x="289656" y="2111935"/>
                </a:lnTo>
                <a:lnTo>
                  <a:pt x="275581" y="2154714"/>
                </a:lnTo>
                <a:lnTo>
                  <a:pt x="258355" y="2192398"/>
                </a:lnTo>
                <a:lnTo>
                  <a:pt x="229029" y="2237391"/>
                </a:lnTo>
                <a:lnTo>
                  <a:pt x="194315" y="2280298"/>
                </a:lnTo>
                <a:lnTo>
                  <a:pt x="156225" y="2324088"/>
                </a:lnTo>
                <a:lnTo>
                  <a:pt x="116460" y="2368646"/>
                </a:lnTo>
                <a:lnTo>
                  <a:pt x="77948" y="2412255"/>
                </a:lnTo>
                <a:lnTo>
                  <a:pt x="43616" y="2453197"/>
                </a:lnTo>
                <a:lnTo>
                  <a:pt x="16392" y="2489754"/>
                </a:lnTo>
                <a:lnTo>
                  <a:pt x="0" y="2607440"/>
                </a:lnTo>
                <a:lnTo>
                  <a:pt x="90009" y="2678767"/>
                </a:lnTo>
                <a:lnTo>
                  <a:pt x="204263" y="2714022"/>
                </a:lnTo>
                <a:lnTo>
                  <a:pt x="260605" y="2723487"/>
                </a:lnTo>
                <a:lnTo>
                  <a:pt x="269844" y="2763828"/>
                </a:lnTo>
                <a:lnTo>
                  <a:pt x="264414" y="2828155"/>
                </a:lnTo>
                <a:lnTo>
                  <a:pt x="254032" y="2887785"/>
                </a:lnTo>
                <a:lnTo>
                  <a:pt x="248412" y="2914036"/>
                </a:lnTo>
                <a:lnTo>
                  <a:pt x="242630" y="2985513"/>
                </a:lnTo>
                <a:lnTo>
                  <a:pt x="273497" y="3031782"/>
                </a:lnTo>
                <a:lnTo>
                  <a:pt x="312746" y="3056709"/>
                </a:lnTo>
                <a:lnTo>
                  <a:pt x="332111" y="3064159"/>
                </a:lnTo>
                <a:lnTo>
                  <a:pt x="276091" y="3087919"/>
                </a:lnTo>
                <a:lnTo>
                  <a:pt x="250614" y="3119777"/>
                </a:lnTo>
                <a:lnTo>
                  <a:pt x="247570" y="3153843"/>
                </a:lnTo>
                <a:lnTo>
                  <a:pt x="258850" y="3184226"/>
                </a:lnTo>
                <a:lnTo>
                  <a:pt x="276344" y="3205037"/>
                </a:lnTo>
                <a:lnTo>
                  <a:pt x="323136" y="3249030"/>
                </a:lnTo>
                <a:lnTo>
                  <a:pt x="351552" y="3291060"/>
                </a:lnTo>
                <a:lnTo>
                  <a:pt x="363130" y="3329919"/>
                </a:lnTo>
                <a:lnTo>
                  <a:pt x="359410" y="3364402"/>
                </a:lnTo>
                <a:lnTo>
                  <a:pt x="333708" y="3447332"/>
                </a:lnTo>
                <a:lnTo>
                  <a:pt x="317737" y="3516096"/>
                </a:lnTo>
                <a:lnTo>
                  <a:pt x="310461" y="3572573"/>
                </a:lnTo>
                <a:lnTo>
                  <a:pt x="310847" y="3618638"/>
                </a:lnTo>
                <a:lnTo>
                  <a:pt x="317859" y="3656169"/>
                </a:lnTo>
                <a:lnTo>
                  <a:pt x="347623" y="3713134"/>
                </a:lnTo>
                <a:lnTo>
                  <a:pt x="547648" y="3806708"/>
                </a:lnTo>
                <a:lnTo>
                  <a:pt x="807606" y="3825467"/>
                </a:lnTo>
                <a:lnTo>
                  <a:pt x="1041681" y="3818055"/>
                </a:lnTo>
                <a:lnTo>
                  <a:pt x="1143372" y="3809928"/>
                </a:lnTo>
                <a:lnTo>
                  <a:pt x="1189801" y="3803239"/>
                </a:lnTo>
                <a:lnTo>
                  <a:pt x="1234567" y="3809357"/>
                </a:lnTo>
                <a:lnTo>
                  <a:pt x="1277281" y="3826276"/>
                </a:lnTo>
                <a:lnTo>
                  <a:pt x="1317552" y="3851992"/>
                </a:lnTo>
                <a:lnTo>
                  <a:pt x="1354990" y="3884499"/>
                </a:lnTo>
                <a:lnTo>
                  <a:pt x="1389204" y="3921792"/>
                </a:lnTo>
                <a:lnTo>
                  <a:pt x="1419805" y="3961865"/>
                </a:lnTo>
                <a:lnTo>
                  <a:pt x="1446402" y="4002713"/>
                </a:lnTo>
                <a:lnTo>
                  <a:pt x="1468604" y="4042330"/>
                </a:lnTo>
                <a:lnTo>
                  <a:pt x="1486023" y="4078711"/>
                </a:lnTo>
                <a:lnTo>
                  <a:pt x="1499186" y="4117167"/>
                </a:lnTo>
                <a:lnTo>
                  <a:pt x="1510133" y="4165309"/>
                </a:lnTo>
                <a:lnTo>
                  <a:pt x="1519196" y="4220865"/>
                </a:lnTo>
                <a:lnTo>
                  <a:pt x="1526710" y="4281561"/>
                </a:lnTo>
                <a:lnTo>
                  <a:pt x="1533009" y="4345122"/>
                </a:lnTo>
                <a:lnTo>
                  <a:pt x="1538426" y="4409275"/>
                </a:lnTo>
                <a:lnTo>
                  <a:pt x="1547949" y="4530263"/>
                </a:lnTo>
                <a:lnTo>
                  <a:pt x="1552724" y="4582551"/>
                </a:lnTo>
                <a:lnTo>
                  <a:pt x="1556216" y="4611801"/>
                </a:lnTo>
                <a:lnTo>
                  <a:pt x="1556216" y="0"/>
                </a:lnTo>
                <a:close/>
              </a:path>
            </a:pathLst>
          </a:custGeom>
          <a:solidFill>
            <a:srgbClr val="E6E7E8"/>
          </a:solidFill>
        </p:spPr>
        <p:txBody>
          <a:bodyPr wrap="square" lIns="0" tIns="0" rIns="0" bIns="0" rtlCol="0"/>
          <a:lstStyle/>
          <a:p>
            <a:endParaRPr/>
          </a:p>
        </p:txBody>
      </p:sp>
      <p:sp>
        <p:nvSpPr>
          <p:cNvPr id="6" name="object 6"/>
          <p:cNvSpPr txBox="1"/>
          <p:nvPr/>
        </p:nvSpPr>
        <p:spPr>
          <a:xfrm>
            <a:off x="4961384" y="3787164"/>
            <a:ext cx="5554216" cy="1486369"/>
          </a:xfrm>
          <a:prstGeom prst="rect">
            <a:avLst/>
          </a:prstGeom>
        </p:spPr>
        <p:txBody>
          <a:bodyPr vert="horz" wrap="square" lIns="0" tIns="12700" rIns="0" bIns="0" rtlCol="0">
            <a:spAutoFit/>
          </a:bodyPr>
          <a:lstStyle/>
          <a:p>
            <a:pPr>
              <a:lnSpc>
                <a:spcPct val="114000"/>
              </a:lnSpc>
            </a:pPr>
            <a:r>
              <a:rPr lang="en-US" sz="1200" dirty="0">
                <a:latin typeface="GHEA Grapalat" pitchFamily="50" charset="0"/>
              </a:rPr>
              <a:t>“In a small team you come with a contract, but you become anything from a printer cartridge changer to a sweeper. There is nothing bad in that, but still…”</a:t>
            </a:r>
          </a:p>
          <a:p>
            <a:pPr>
              <a:lnSpc>
                <a:spcPct val="114000"/>
              </a:lnSpc>
            </a:pPr>
            <a:r>
              <a:rPr lang="en-US" sz="1200" dirty="0" smtClean="0">
                <a:latin typeface="GHEA Grapalat" pitchFamily="50" charset="0"/>
              </a:rPr>
              <a:t>(Participant of a FG  </a:t>
            </a:r>
            <a:r>
              <a:rPr lang="en-US" sz="1200" dirty="0">
                <a:latin typeface="GHEA Grapalat" pitchFamily="50" charset="0"/>
              </a:rPr>
              <a:t>with associations, coalitions, </a:t>
            </a:r>
            <a:r>
              <a:rPr lang="en-US" sz="1200" dirty="0" smtClean="0">
                <a:latin typeface="GHEA Grapalat" pitchFamily="50" charset="0"/>
              </a:rPr>
              <a:t>and federations</a:t>
            </a:r>
            <a:r>
              <a:rPr lang="en-US" sz="1200" dirty="0">
                <a:latin typeface="GHEA Grapalat" pitchFamily="50" charset="0"/>
              </a:rPr>
              <a:t>)</a:t>
            </a:r>
          </a:p>
          <a:p>
            <a:pPr>
              <a:lnSpc>
                <a:spcPct val="114000"/>
              </a:lnSpc>
            </a:pPr>
            <a:r>
              <a:rPr lang="en-US" sz="1200" dirty="0">
                <a:latin typeface="GHEA Grapalat" pitchFamily="50" charset="0"/>
              </a:rPr>
              <a:t> </a:t>
            </a:r>
          </a:p>
          <a:p>
            <a:pPr>
              <a:lnSpc>
                <a:spcPct val="114000"/>
              </a:lnSpc>
            </a:pPr>
            <a:r>
              <a:rPr lang="en-US" sz="1200" dirty="0">
                <a:latin typeface="GHEA Grapalat" pitchFamily="50" charset="0"/>
              </a:rPr>
              <a:t>“We have training sessions, </a:t>
            </a:r>
            <a:r>
              <a:rPr lang="en-US" sz="1200" dirty="0" smtClean="0">
                <a:latin typeface="GHEA Grapalat" pitchFamily="50" charset="0"/>
              </a:rPr>
              <a:t>we develop </a:t>
            </a:r>
            <a:r>
              <a:rPr lang="en-US" sz="1200" dirty="0">
                <a:latin typeface="GHEA Grapalat" pitchFamily="50" charset="0"/>
              </a:rPr>
              <a:t>the youth, build capacity, and suddenly, they slip out of our hands…”</a:t>
            </a:r>
          </a:p>
          <a:p>
            <a:pPr>
              <a:lnSpc>
                <a:spcPct val="114000"/>
              </a:lnSpc>
            </a:pPr>
            <a:r>
              <a:rPr lang="en-US" sz="1200" dirty="0" smtClean="0">
                <a:latin typeface="GHEA Grapalat" pitchFamily="50" charset="0"/>
              </a:rPr>
              <a:t>(Participant of a FG  </a:t>
            </a:r>
            <a:r>
              <a:rPr lang="en-US" sz="1200" dirty="0">
                <a:latin typeface="GHEA Grapalat" pitchFamily="50" charset="0"/>
              </a:rPr>
              <a:t>with CSO directors)</a:t>
            </a:r>
          </a:p>
        </p:txBody>
      </p:sp>
      <p:sp>
        <p:nvSpPr>
          <p:cNvPr id="7" name="object 7"/>
          <p:cNvSpPr/>
          <p:nvPr/>
        </p:nvSpPr>
        <p:spPr>
          <a:xfrm>
            <a:off x="4977847" y="3689812"/>
            <a:ext cx="5064125" cy="0"/>
          </a:xfrm>
          <a:custGeom>
            <a:avLst/>
            <a:gdLst/>
            <a:ahLst/>
            <a:cxnLst/>
            <a:rect l="l" t="t" r="r" b="b"/>
            <a:pathLst>
              <a:path w="5064125">
                <a:moveTo>
                  <a:pt x="0" y="0"/>
                </a:moveTo>
                <a:lnTo>
                  <a:pt x="5063539" y="0"/>
                </a:lnTo>
              </a:path>
            </a:pathLst>
          </a:custGeom>
          <a:ln w="7199">
            <a:solidFill>
              <a:srgbClr val="BBBDC0"/>
            </a:solidFill>
          </a:ln>
        </p:spPr>
        <p:txBody>
          <a:bodyPr wrap="square" lIns="0" tIns="0" rIns="0" bIns="0" rtlCol="0"/>
          <a:lstStyle/>
          <a:p>
            <a:endParaRPr/>
          </a:p>
        </p:txBody>
      </p:sp>
      <p:sp>
        <p:nvSpPr>
          <p:cNvPr id="8" name="object 8"/>
          <p:cNvSpPr/>
          <p:nvPr/>
        </p:nvSpPr>
        <p:spPr>
          <a:xfrm>
            <a:off x="4923285" y="5383509"/>
            <a:ext cx="5143500" cy="0"/>
          </a:xfrm>
          <a:custGeom>
            <a:avLst/>
            <a:gdLst/>
            <a:ahLst/>
            <a:cxnLst/>
            <a:rect l="l" t="t" r="r" b="b"/>
            <a:pathLst>
              <a:path w="5143500">
                <a:moveTo>
                  <a:pt x="0" y="0"/>
                </a:moveTo>
                <a:lnTo>
                  <a:pt x="5143028" y="0"/>
                </a:lnTo>
              </a:path>
            </a:pathLst>
          </a:custGeom>
          <a:ln w="7199">
            <a:solidFill>
              <a:srgbClr val="BBBDC0"/>
            </a:solidFill>
          </a:ln>
        </p:spPr>
        <p:txBody>
          <a:bodyPr wrap="square" lIns="0" tIns="0" rIns="0" bIns="0" rtlCol="0"/>
          <a:lstStyle/>
          <a:p>
            <a:endParaRPr/>
          </a:p>
        </p:txBody>
      </p:sp>
      <p:sp>
        <p:nvSpPr>
          <p:cNvPr id="11" name="object 11"/>
          <p:cNvSpPr/>
          <p:nvPr/>
        </p:nvSpPr>
        <p:spPr>
          <a:xfrm>
            <a:off x="11141407" y="5245041"/>
            <a:ext cx="95248" cy="9524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1285405" y="5245041"/>
            <a:ext cx="95251" cy="9524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11429405" y="5245041"/>
            <a:ext cx="95248" cy="952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746559" y="1028058"/>
            <a:ext cx="5065395" cy="642620"/>
          </a:xfrm>
          <a:custGeom>
            <a:avLst/>
            <a:gdLst/>
            <a:ahLst/>
            <a:cxnLst/>
            <a:rect l="l" t="t" r="r" b="b"/>
            <a:pathLst>
              <a:path w="5065395" h="642619">
                <a:moveTo>
                  <a:pt x="4884767" y="0"/>
                </a:moveTo>
                <a:lnTo>
                  <a:pt x="179999" y="0"/>
                </a:lnTo>
                <a:lnTo>
                  <a:pt x="132291" y="6458"/>
                </a:lnTo>
                <a:lnTo>
                  <a:pt x="89332" y="24666"/>
                </a:lnTo>
                <a:lnTo>
                  <a:pt x="52874" y="52875"/>
                </a:lnTo>
                <a:lnTo>
                  <a:pt x="24666" y="89333"/>
                </a:lnTo>
                <a:lnTo>
                  <a:pt x="6458" y="132292"/>
                </a:lnTo>
                <a:lnTo>
                  <a:pt x="0" y="180000"/>
                </a:lnTo>
                <a:lnTo>
                  <a:pt x="0" y="462445"/>
                </a:lnTo>
                <a:lnTo>
                  <a:pt x="6458" y="510153"/>
                </a:lnTo>
                <a:lnTo>
                  <a:pt x="24666" y="553112"/>
                </a:lnTo>
                <a:lnTo>
                  <a:pt x="52874" y="589570"/>
                </a:lnTo>
                <a:lnTo>
                  <a:pt x="89332" y="617779"/>
                </a:lnTo>
                <a:lnTo>
                  <a:pt x="132291" y="635987"/>
                </a:lnTo>
                <a:lnTo>
                  <a:pt x="179999" y="642446"/>
                </a:lnTo>
                <a:lnTo>
                  <a:pt x="4884767" y="642446"/>
                </a:lnTo>
                <a:lnTo>
                  <a:pt x="4932475" y="635987"/>
                </a:lnTo>
                <a:lnTo>
                  <a:pt x="4975434" y="617779"/>
                </a:lnTo>
                <a:lnTo>
                  <a:pt x="5011892" y="589570"/>
                </a:lnTo>
                <a:lnTo>
                  <a:pt x="5040100" y="553112"/>
                </a:lnTo>
                <a:lnTo>
                  <a:pt x="5058309" y="510153"/>
                </a:lnTo>
                <a:lnTo>
                  <a:pt x="5064767" y="462445"/>
                </a:lnTo>
                <a:lnTo>
                  <a:pt x="5064767" y="180000"/>
                </a:lnTo>
                <a:lnTo>
                  <a:pt x="5058309" y="132292"/>
                </a:lnTo>
                <a:lnTo>
                  <a:pt x="5040100" y="89333"/>
                </a:lnTo>
                <a:lnTo>
                  <a:pt x="5011892" y="52875"/>
                </a:lnTo>
                <a:lnTo>
                  <a:pt x="4975434" y="24666"/>
                </a:lnTo>
                <a:lnTo>
                  <a:pt x="4932475" y="6458"/>
                </a:lnTo>
                <a:lnTo>
                  <a:pt x="4884767" y="0"/>
                </a:lnTo>
                <a:close/>
              </a:path>
            </a:pathLst>
          </a:custGeom>
          <a:solidFill>
            <a:srgbClr val="E6E7E8"/>
          </a:solidFill>
        </p:spPr>
        <p:txBody>
          <a:bodyPr wrap="square" lIns="0" tIns="0" rIns="0" bIns="0" rtlCol="0"/>
          <a:lstStyle/>
          <a:p>
            <a:endParaRPr/>
          </a:p>
        </p:txBody>
      </p:sp>
      <p:sp>
        <p:nvSpPr>
          <p:cNvPr id="15" name="object 15"/>
          <p:cNvSpPr/>
          <p:nvPr/>
        </p:nvSpPr>
        <p:spPr>
          <a:xfrm>
            <a:off x="5746559" y="1028058"/>
            <a:ext cx="5065395" cy="642620"/>
          </a:xfrm>
          <a:custGeom>
            <a:avLst/>
            <a:gdLst/>
            <a:ahLst/>
            <a:cxnLst/>
            <a:rect l="l" t="t" r="r" b="b"/>
            <a:pathLst>
              <a:path w="5065395" h="642619">
                <a:moveTo>
                  <a:pt x="179999" y="0"/>
                </a:moveTo>
                <a:lnTo>
                  <a:pt x="4884767" y="0"/>
                </a:lnTo>
                <a:lnTo>
                  <a:pt x="4932475" y="6458"/>
                </a:lnTo>
                <a:lnTo>
                  <a:pt x="4975434" y="24666"/>
                </a:lnTo>
                <a:lnTo>
                  <a:pt x="5011892" y="52875"/>
                </a:lnTo>
                <a:lnTo>
                  <a:pt x="5040100" y="89333"/>
                </a:lnTo>
                <a:lnTo>
                  <a:pt x="5058309" y="132292"/>
                </a:lnTo>
                <a:lnTo>
                  <a:pt x="5064767" y="180000"/>
                </a:lnTo>
                <a:lnTo>
                  <a:pt x="5064767" y="462445"/>
                </a:lnTo>
                <a:lnTo>
                  <a:pt x="5058309" y="510153"/>
                </a:lnTo>
                <a:lnTo>
                  <a:pt x="5040100" y="553112"/>
                </a:lnTo>
                <a:lnTo>
                  <a:pt x="5011892" y="589570"/>
                </a:lnTo>
                <a:lnTo>
                  <a:pt x="4975434" y="617779"/>
                </a:lnTo>
                <a:lnTo>
                  <a:pt x="4932475" y="635987"/>
                </a:lnTo>
                <a:lnTo>
                  <a:pt x="4884767" y="642446"/>
                </a:lnTo>
                <a:lnTo>
                  <a:pt x="179999" y="642446"/>
                </a:lnTo>
                <a:lnTo>
                  <a:pt x="132291" y="635987"/>
                </a:lnTo>
                <a:lnTo>
                  <a:pt x="89332" y="617779"/>
                </a:lnTo>
                <a:lnTo>
                  <a:pt x="52874" y="589570"/>
                </a:lnTo>
                <a:lnTo>
                  <a:pt x="24666" y="553112"/>
                </a:lnTo>
                <a:lnTo>
                  <a:pt x="6458" y="510153"/>
                </a:lnTo>
                <a:lnTo>
                  <a:pt x="0" y="462445"/>
                </a:lnTo>
                <a:lnTo>
                  <a:pt x="0" y="180000"/>
                </a:lnTo>
                <a:lnTo>
                  <a:pt x="6458" y="132292"/>
                </a:lnTo>
                <a:lnTo>
                  <a:pt x="24666" y="89333"/>
                </a:lnTo>
                <a:lnTo>
                  <a:pt x="52874" y="52875"/>
                </a:lnTo>
                <a:lnTo>
                  <a:pt x="89332" y="24666"/>
                </a:lnTo>
                <a:lnTo>
                  <a:pt x="132291" y="6458"/>
                </a:lnTo>
                <a:lnTo>
                  <a:pt x="179999" y="0"/>
                </a:lnTo>
                <a:close/>
              </a:path>
            </a:pathLst>
          </a:custGeom>
          <a:ln w="35999">
            <a:solidFill>
              <a:srgbClr val="FFCB04"/>
            </a:solidFill>
            <a:prstDash val="dash"/>
          </a:ln>
        </p:spPr>
        <p:txBody>
          <a:bodyPr wrap="square" lIns="0" tIns="0" rIns="0" bIns="0" rtlCol="0"/>
          <a:lstStyle/>
          <a:p>
            <a:endParaRPr/>
          </a:p>
        </p:txBody>
      </p:sp>
      <p:sp>
        <p:nvSpPr>
          <p:cNvPr id="16" name="object 16"/>
          <p:cNvSpPr/>
          <p:nvPr/>
        </p:nvSpPr>
        <p:spPr>
          <a:xfrm>
            <a:off x="2003653" y="791046"/>
            <a:ext cx="3841751" cy="2180754"/>
          </a:xfrm>
          <a:custGeom>
            <a:avLst/>
            <a:gdLst/>
            <a:ahLst/>
            <a:cxnLst/>
            <a:rect l="l" t="t" r="r" b="b"/>
            <a:pathLst>
              <a:path w="3841750" h="1997075">
                <a:moveTo>
                  <a:pt x="2995113" y="0"/>
                </a:moveTo>
                <a:lnTo>
                  <a:pt x="451403" y="0"/>
                </a:lnTo>
                <a:lnTo>
                  <a:pt x="402229" y="2344"/>
                </a:lnTo>
                <a:lnTo>
                  <a:pt x="354586" y="9214"/>
                </a:lnTo>
                <a:lnTo>
                  <a:pt x="308750" y="20367"/>
                </a:lnTo>
                <a:lnTo>
                  <a:pt x="264996" y="35558"/>
                </a:lnTo>
                <a:lnTo>
                  <a:pt x="223600" y="54544"/>
                </a:lnTo>
                <a:lnTo>
                  <a:pt x="184838" y="77079"/>
                </a:lnTo>
                <a:lnTo>
                  <a:pt x="148986" y="102921"/>
                </a:lnTo>
                <a:lnTo>
                  <a:pt x="116319" y="131826"/>
                </a:lnTo>
                <a:lnTo>
                  <a:pt x="87113" y="163549"/>
                </a:lnTo>
                <a:lnTo>
                  <a:pt x="61644" y="197846"/>
                </a:lnTo>
                <a:lnTo>
                  <a:pt x="40187" y="234474"/>
                </a:lnTo>
                <a:lnTo>
                  <a:pt x="23019" y="273188"/>
                </a:lnTo>
                <a:lnTo>
                  <a:pt x="10414" y="313746"/>
                </a:lnTo>
                <a:lnTo>
                  <a:pt x="2649" y="355901"/>
                </a:lnTo>
                <a:lnTo>
                  <a:pt x="0" y="399412"/>
                </a:lnTo>
                <a:lnTo>
                  <a:pt x="0" y="1597651"/>
                </a:lnTo>
                <a:lnTo>
                  <a:pt x="2649" y="1641161"/>
                </a:lnTo>
                <a:lnTo>
                  <a:pt x="10414" y="1683317"/>
                </a:lnTo>
                <a:lnTo>
                  <a:pt x="23019" y="1723874"/>
                </a:lnTo>
                <a:lnTo>
                  <a:pt x="40187" y="1762588"/>
                </a:lnTo>
                <a:lnTo>
                  <a:pt x="61644" y="1799216"/>
                </a:lnTo>
                <a:lnTo>
                  <a:pt x="87113" y="1833513"/>
                </a:lnTo>
                <a:lnTo>
                  <a:pt x="116319" y="1865236"/>
                </a:lnTo>
                <a:lnTo>
                  <a:pt x="148986" y="1894141"/>
                </a:lnTo>
                <a:lnTo>
                  <a:pt x="184838" y="1919983"/>
                </a:lnTo>
                <a:lnTo>
                  <a:pt x="223600" y="1942519"/>
                </a:lnTo>
                <a:lnTo>
                  <a:pt x="264996" y="1961504"/>
                </a:lnTo>
                <a:lnTo>
                  <a:pt x="308750" y="1976695"/>
                </a:lnTo>
                <a:lnTo>
                  <a:pt x="354586" y="1987848"/>
                </a:lnTo>
                <a:lnTo>
                  <a:pt x="402229" y="1994719"/>
                </a:lnTo>
                <a:lnTo>
                  <a:pt x="451403" y="1997063"/>
                </a:lnTo>
                <a:lnTo>
                  <a:pt x="2995113" y="1997063"/>
                </a:lnTo>
                <a:lnTo>
                  <a:pt x="3044286" y="1994719"/>
                </a:lnTo>
                <a:lnTo>
                  <a:pt x="3091929" y="1987848"/>
                </a:lnTo>
                <a:lnTo>
                  <a:pt x="3137765" y="1976695"/>
                </a:lnTo>
                <a:lnTo>
                  <a:pt x="3181519" y="1961504"/>
                </a:lnTo>
                <a:lnTo>
                  <a:pt x="3222915" y="1942519"/>
                </a:lnTo>
                <a:lnTo>
                  <a:pt x="3261677" y="1919983"/>
                </a:lnTo>
                <a:lnTo>
                  <a:pt x="3297529" y="1894141"/>
                </a:lnTo>
                <a:lnTo>
                  <a:pt x="3330196" y="1865236"/>
                </a:lnTo>
                <a:lnTo>
                  <a:pt x="3359402" y="1833513"/>
                </a:lnTo>
                <a:lnTo>
                  <a:pt x="3384872" y="1799216"/>
                </a:lnTo>
                <a:lnTo>
                  <a:pt x="3406328" y="1762588"/>
                </a:lnTo>
                <a:lnTo>
                  <a:pt x="3423497" y="1723874"/>
                </a:lnTo>
                <a:lnTo>
                  <a:pt x="3436102" y="1683317"/>
                </a:lnTo>
                <a:lnTo>
                  <a:pt x="3443867" y="1641161"/>
                </a:lnTo>
                <a:lnTo>
                  <a:pt x="3446517" y="1597651"/>
                </a:lnTo>
                <a:lnTo>
                  <a:pt x="3446517" y="848749"/>
                </a:lnTo>
                <a:lnTo>
                  <a:pt x="3841379" y="460361"/>
                </a:lnTo>
                <a:lnTo>
                  <a:pt x="3446517" y="399412"/>
                </a:lnTo>
                <a:lnTo>
                  <a:pt x="3443867" y="355901"/>
                </a:lnTo>
                <a:lnTo>
                  <a:pt x="3436102" y="313746"/>
                </a:lnTo>
                <a:lnTo>
                  <a:pt x="3423497" y="273188"/>
                </a:lnTo>
                <a:lnTo>
                  <a:pt x="3406328" y="234474"/>
                </a:lnTo>
                <a:lnTo>
                  <a:pt x="3384872" y="197846"/>
                </a:lnTo>
                <a:lnTo>
                  <a:pt x="3359402" y="163549"/>
                </a:lnTo>
                <a:lnTo>
                  <a:pt x="3330196" y="131826"/>
                </a:lnTo>
                <a:lnTo>
                  <a:pt x="3297529" y="102921"/>
                </a:lnTo>
                <a:lnTo>
                  <a:pt x="3261677" y="77079"/>
                </a:lnTo>
                <a:lnTo>
                  <a:pt x="3222915" y="54544"/>
                </a:lnTo>
                <a:lnTo>
                  <a:pt x="3181519" y="35558"/>
                </a:lnTo>
                <a:lnTo>
                  <a:pt x="3137765" y="20367"/>
                </a:lnTo>
                <a:lnTo>
                  <a:pt x="3091929" y="9214"/>
                </a:lnTo>
                <a:lnTo>
                  <a:pt x="3044286" y="2344"/>
                </a:lnTo>
                <a:lnTo>
                  <a:pt x="2995113" y="0"/>
                </a:lnTo>
                <a:close/>
              </a:path>
            </a:pathLst>
          </a:custGeom>
          <a:solidFill>
            <a:srgbClr val="FFCB04"/>
          </a:solidFill>
        </p:spPr>
        <p:txBody>
          <a:bodyPr wrap="square" lIns="0" tIns="0" rIns="0" bIns="0" rtlCol="0"/>
          <a:lstStyle/>
          <a:p>
            <a:endParaRPr/>
          </a:p>
        </p:txBody>
      </p:sp>
      <p:sp>
        <p:nvSpPr>
          <p:cNvPr id="17" name="object 17"/>
          <p:cNvSpPr/>
          <p:nvPr/>
        </p:nvSpPr>
        <p:spPr>
          <a:xfrm>
            <a:off x="1048439" y="3"/>
            <a:ext cx="1236980" cy="1059180"/>
          </a:xfrm>
          <a:custGeom>
            <a:avLst/>
            <a:gdLst/>
            <a:ahLst/>
            <a:cxnLst/>
            <a:rect l="l" t="t" r="r" b="b"/>
            <a:pathLst>
              <a:path w="1236980" h="1059180">
                <a:moveTo>
                  <a:pt x="1147720" y="0"/>
                </a:moveTo>
                <a:lnTo>
                  <a:pt x="711118" y="248954"/>
                </a:lnTo>
                <a:lnTo>
                  <a:pt x="161982" y="248954"/>
                </a:lnTo>
                <a:lnTo>
                  <a:pt x="118929" y="254741"/>
                </a:lnTo>
                <a:lnTo>
                  <a:pt x="80238" y="271074"/>
                </a:lnTo>
                <a:lnTo>
                  <a:pt x="47453" y="296405"/>
                </a:lnTo>
                <a:lnTo>
                  <a:pt x="22121" y="329189"/>
                </a:lnTo>
                <a:lnTo>
                  <a:pt x="5787" y="367880"/>
                </a:lnTo>
                <a:lnTo>
                  <a:pt x="0" y="410932"/>
                </a:lnTo>
                <a:lnTo>
                  <a:pt x="0" y="896875"/>
                </a:lnTo>
                <a:lnTo>
                  <a:pt x="5787" y="939927"/>
                </a:lnTo>
                <a:lnTo>
                  <a:pt x="22121" y="978618"/>
                </a:lnTo>
                <a:lnTo>
                  <a:pt x="47453" y="1011402"/>
                </a:lnTo>
                <a:lnTo>
                  <a:pt x="80238" y="1036733"/>
                </a:lnTo>
                <a:lnTo>
                  <a:pt x="118929" y="1053065"/>
                </a:lnTo>
                <a:lnTo>
                  <a:pt x="161982" y="1058853"/>
                </a:lnTo>
                <a:lnTo>
                  <a:pt x="1074751" y="1058853"/>
                </a:lnTo>
                <a:lnTo>
                  <a:pt x="1117803" y="1053065"/>
                </a:lnTo>
                <a:lnTo>
                  <a:pt x="1156494" y="1036733"/>
                </a:lnTo>
                <a:lnTo>
                  <a:pt x="1189278" y="1011402"/>
                </a:lnTo>
                <a:lnTo>
                  <a:pt x="1214609" y="978618"/>
                </a:lnTo>
                <a:lnTo>
                  <a:pt x="1230942" y="939927"/>
                </a:lnTo>
                <a:lnTo>
                  <a:pt x="1236729" y="896875"/>
                </a:lnTo>
                <a:lnTo>
                  <a:pt x="1236729" y="410932"/>
                </a:lnTo>
                <a:lnTo>
                  <a:pt x="1230942" y="367880"/>
                </a:lnTo>
                <a:lnTo>
                  <a:pt x="1214609" y="329189"/>
                </a:lnTo>
                <a:lnTo>
                  <a:pt x="1189278" y="296405"/>
                </a:lnTo>
                <a:lnTo>
                  <a:pt x="1156494" y="271074"/>
                </a:lnTo>
                <a:lnTo>
                  <a:pt x="1117803" y="254741"/>
                </a:lnTo>
                <a:lnTo>
                  <a:pt x="1074751" y="248954"/>
                </a:lnTo>
                <a:lnTo>
                  <a:pt x="989384" y="248954"/>
                </a:lnTo>
                <a:lnTo>
                  <a:pt x="1147720" y="0"/>
                </a:lnTo>
                <a:close/>
              </a:path>
            </a:pathLst>
          </a:custGeom>
          <a:solidFill>
            <a:srgbClr val="56C5D0"/>
          </a:solidFill>
        </p:spPr>
        <p:txBody>
          <a:bodyPr wrap="square" lIns="0" tIns="0" rIns="0" bIns="0" rtlCol="0"/>
          <a:lstStyle/>
          <a:p>
            <a:endParaRPr/>
          </a:p>
        </p:txBody>
      </p:sp>
      <p:sp>
        <p:nvSpPr>
          <p:cNvPr id="18" name="object 18"/>
          <p:cNvSpPr/>
          <p:nvPr/>
        </p:nvSpPr>
        <p:spPr>
          <a:xfrm>
            <a:off x="1475179" y="649281"/>
            <a:ext cx="95248" cy="95248"/>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1619179" y="649281"/>
            <a:ext cx="95248" cy="95248"/>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1763179" y="649281"/>
            <a:ext cx="95248" cy="95248"/>
          </a:xfrm>
          <a:prstGeom prst="rect">
            <a:avLst/>
          </a:prstGeom>
          <a:blipFill>
            <a:blip r:embed="rId3" cstate="print"/>
            <a:stretch>
              <a:fillRect/>
            </a:stretch>
          </a:blipFill>
        </p:spPr>
        <p:txBody>
          <a:bodyPr wrap="square" lIns="0" tIns="0" rIns="0" bIns="0" rtlCol="0"/>
          <a:lstStyle/>
          <a:p>
            <a:endParaRPr/>
          </a:p>
        </p:txBody>
      </p:sp>
      <p:sp>
        <p:nvSpPr>
          <p:cNvPr id="21" name="object 21"/>
          <p:cNvSpPr txBox="1"/>
          <p:nvPr/>
        </p:nvSpPr>
        <p:spPr>
          <a:xfrm>
            <a:off x="5975159" y="1199273"/>
            <a:ext cx="3363595" cy="259045"/>
          </a:xfrm>
          <a:prstGeom prst="rect">
            <a:avLst/>
          </a:prstGeom>
        </p:spPr>
        <p:txBody>
          <a:bodyPr vert="horz" wrap="square" lIns="0" tIns="12700" rIns="0" bIns="0" rtlCol="0">
            <a:spAutoFit/>
          </a:bodyPr>
          <a:lstStyle/>
          <a:p>
            <a:pPr marL="217804" indent="-205740">
              <a:lnSpc>
                <a:spcPct val="100000"/>
              </a:lnSpc>
              <a:spcBef>
                <a:spcPts val="100"/>
              </a:spcBef>
              <a:buSzPct val="85714"/>
              <a:buChar char="•"/>
              <a:tabLst>
                <a:tab pos="218440" algn="l"/>
              </a:tabLst>
            </a:pPr>
            <a:r>
              <a:rPr lang="en-US" sz="1600" dirty="0" smtClean="0">
                <a:solidFill>
                  <a:srgbClr val="231F20"/>
                </a:solidFill>
                <a:latin typeface="GHEA Grapalat" pitchFamily="50" charset="0"/>
                <a:cs typeface="Arial"/>
              </a:rPr>
              <a:t>Absence of narrow specialists</a:t>
            </a:r>
            <a:endParaRPr sz="1600" dirty="0">
              <a:latin typeface="GHEA Grapalat" pitchFamily="50" charset="0"/>
              <a:cs typeface="Arial"/>
            </a:endParaRPr>
          </a:p>
        </p:txBody>
      </p:sp>
      <p:sp>
        <p:nvSpPr>
          <p:cNvPr id="22" name="object 22"/>
          <p:cNvSpPr/>
          <p:nvPr/>
        </p:nvSpPr>
        <p:spPr>
          <a:xfrm>
            <a:off x="5969859" y="1986186"/>
            <a:ext cx="107999" cy="107999"/>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5969859" y="2328184"/>
            <a:ext cx="107999" cy="108000"/>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5969859" y="1295400"/>
            <a:ext cx="107999" cy="107999"/>
          </a:xfrm>
          <a:prstGeom prst="rect">
            <a:avLst/>
          </a:prstGeom>
          <a:blipFill>
            <a:blip r:embed="rId5"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2209800" y="1081777"/>
            <a:ext cx="1332745" cy="289823"/>
          </a:xfrm>
          <a:prstGeom prst="rect">
            <a:avLst/>
          </a:prstGeom>
        </p:spPr>
        <p:txBody>
          <a:bodyPr vert="horz" wrap="square" lIns="0" tIns="12700" rIns="0" bIns="0" rtlCol="0">
            <a:spAutoFit/>
          </a:bodyPr>
          <a:lstStyle/>
          <a:p>
            <a:pPr marL="12700">
              <a:lnSpc>
                <a:spcPct val="100000"/>
              </a:lnSpc>
              <a:spcBef>
                <a:spcPts val="100"/>
              </a:spcBef>
            </a:pPr>
            <a:r>
              <a:rPr lang="en-US" sz="1800" dirty="0" smtClean="0">
                <a:latin typeface="GHEA Grapalat" pitchFamily="50" charset="0"/>
              </a:rPr>
              <a:t>EXAMPLE:</a:t>
            </a:r>
            <a:endParaRPr sz="1800" dirty="0">
              <a:latin typeface="GHEA Grapalat" pitchFamily="50" charset="0"/>
            </a:endParaRPr>
          </a:p>
        </p:txBody>
      </p:sp>
      <p:sp>
        <p:nvSpPr>
          <p:cNvPr id="26" name="object 26"/>
          <p:cNvSpPr txBox="1"/>
          <p:nvPr/>
        </p:nvSpPr>
        <p:spPr>
          <a:xfrm>
            <a:off x="2209800" y="1398063"/>
            <a:ext cx="2971800" cy="1115049"/>
          </a:xfrm>
          <a:prstGeom prst="rect">
            <a:avLst/>
          </a:prstGeom>
        </p:spPr>
        <p:txBody>
          <a:bodyPr vert="horz" wrap="square" lIns="0" tIns="37465" rIns="0" bIns="0" rtlCol="0">
            <a:spAutoFit/>
          </a:bodyPr>
          <a:lstStyle/>
          <a:p>
            <a:r>
              <a:rPr lang="en-US" sz="1400" dirty="0" smtClean="0">
                <a:latin typeface="GHEA Grapalat" pitchFamily="50" charset="0"/>
              </a:rPr>
              <a:t>Fundraisers</a:t>
            </a:r>
            <a:r>
              <a:rPr lang="en-US" sz="1400" dirty="0">
                <a:latin typeface="GHEA Grapalat" pitchFamily="50" charset="0"/>
              </a:rPr>
              <a:t>, SE </a:t>
            </a:r>
            <a:r>
              <a:rPr lang="en-US" sz="1400" dirty="0" err="1">
                <a:latin typeface="GHEA Grapalat" pitchFamily="50" charset="0"/>
              </a:rPr>
              <a:t>marketologists</a:t>
            </a:r>
            <a:r>
              <a:rPr lang="en-US" sz="1400" dirty="0">
                <a:latin typeface="GHEA Grapalat" pitchFamily="50" charset="0"/>
              </a:rPr>
              <a:t>, accountants, lawyers, agriculture </a:t>
            </a:r>
            <a:r>
              <a:rPr lang="en-US" sz="1400" dirty="0" smtClean="0">
                <a:latin typeface="GHEA Grapalat" pitchFamily="50" charset="0"/>
              </a:rPr>
              <a:t>specialists </a:t>
            </a:r>
            <a:r>
              <a:rPr lang="en-US" sz="1400" dirty="0">
                <a:latin typeface="GHEA Grapalat" pitchFamily="50" charset="0"/>
              </a:rPr>
              <a:t>(agronomists, </a:t>
            </a:r>
            <a:r>
              <a:rPr lang="en-US" sz="1400" dirty="0" smtClean="0">
                <a:latin typeface="GHEA Grapalat" pitchFamily="50" charset="0"/>
              </a:rPr>
              <a:t>wine-makers</a:t>
            </a:r>
            <a:r>
              <a:rPr lang="en-US" sz="1400" dirty="0">
                <a:latin typeface="GHEA Grapalat" pitchFamily="50" charset="0"/>
              </a:rPr>
              <a:t>, specialists in cheese production)</a:t>
            </a:r>
          </a:p>
        </p:txBody>
      </p:sp>
      <p:sp>
        <p:nvSpPr>
          <p:cNvPr id="27" name="object 27"/>
          <p:cNvSpPr txBox="1"/>
          <p:nvPr/>
        </p:nvSpPr>
        <p:spPr>
          <a:xfrm>
            <a:off x="6146933" y="1850969"/>
            <a:ext cx="4233545" cy="686085"/>
          </a:xfrm>
          <a:prstGeom prst="rect">
            <a:avLst/>
          </a:prstGeom>
        </p:spPr>
        <p:txBody>
          <a:bodyPr vert="horz" wrap="square" lIns="0" tIns="102870" rIns="0" bIns="0" rtlCol="0">
            <a:spAutoFit/>
          </a:bodyPr>
          <a:lstStyle/>
          <a:p>
            <a:pPr marL="12700">
              <a:lnSpc>
                <a:spcPct val="100000"/>
              </a:lnSpc>
              <a:spcBef>
                <a:spcPts val="810"/>
              </a:spcBef>
            </a:pPr>
            <a:r>
              <a:rPr lang="en-US" sz="1600" dirty="0" smtClean="0">
                <a:solidFill>
                  <a:srgbClr val="231F20"/>
                </a:solidFill>
                <a:latin typeface="GHEA Grapalat" pitchFamily="50" charset="0"/>
                <a:cs typeface="Arial"/>
              </a:rPr>
              <a:t>Overload</a:t>
            </a:r>
            <a:endParaRPr sz="1600" dirty="0">
              <a:latin typeface="GHEA Grapalat" pitchFamily="50" charset="0"/>
              <a:cs typeface="Arial"/>
            </a:endParaRPr>
          </a:p>
          <a:p>
            <a:pPr marL="12700">
              <a:lnSpc>
                <a:spcPct val="100000"/>
              </a:lnSpc>
              <a:spcBef>
                <a:spcPts val="715"/>
              </a:spcBef>
            </a:pPr>
            <a:r>
              <a:rPr lang="en-US" sz="1600" dirty="0" smtClean="0">
                <a:solidFill>
                  <a:srgbClr val="231F20"/>
                </a:solidFill>
                <a:latin typeface="GHEA Grapalat" pitchFamily="50" charset="0"/>
                <a:cs typeface="Arial"/>
              </a:rPr>
              <a:t>Brain drain of human resources</a:t>
            </a:r>
            <a:endParaRPr sz="1600" dirty="0">
              <a:latin typeface="GHEA Grapalat" pitchFamily="50" charset="0"/>
              <a:cs typeface="Arial"/>
            </a:endParaRPr>
          </a:p>
        </p:txBody>
      </p:sp>
      <p:pic>
        <p:nvPicPr>
          <p:cNvPr id="28" name="Picture 27" descr="55.png"/>
          <p:cNvPicPr>
            <a:picLocks noChangeAspect="1"/>
          </p:cNvPicPr>
          <p:nvPr/>
        </p:nvPicPr>
        <p:blipFill>
          <a:blip r:embed="rId6" cstate="print"/>
          <a:stretch>
            <a:fillRect/>
          </a:stretch>
        </p:blipFill>
        <p:spPr>
          <a:xfrm>
            <a:off x="4343400" y="3505200"/>
            <a:ext cx="556566" cy="381000"/>
          </a:xfrm>
          <a:prstGeom prst="rect">
            <a:avLst/>
          </a:prstGeom>
        </p:spPr>
      </p:pic>
      <p:pic>
        <p:nvPicPr>
          <p:cNvPr id="29" name="Picture 28" descr="55.png"/>
          <p:cNvPicPr>
            <a:picLocks noChangeAspect="1"/>
          </p:cNvPicPr>
          <p:nvPr/>
        </p:nvPicPr>
        <p:blipFill>
          <a:blip r:embed="rId6" cstate="print"/>
          <a:stretch>
            <a:fillRect/>
          </a:stretch>
        </p:blipFill>
        <p:spPr>
          <a:xfrm flipH="1" flipV="1">
            <a:off x="10134600" y="5257800"/>
            <a:ext cx="556566" cy="381000"/>
          </a:xfrm>
          <a:prstGeom prst="rect">
            <a:avLst/>
          </a:prstGeom>
        </p:spPr>
      </p:pic>
    </p:spTree>
    <p:extLst>
      <p:ext uri="{BB962C8B-B14F-4D97-AF65-F5344CB8AC3E}">
        <p14:creationId xmlns:p14="http://schemas.microsoft.com/office/powerpoint/2010/main" val="187192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357998"/>
            <a:ext cx="12192000" cy="4500245"/>
          </a:xfrm>
          <a:custGeom>
            <a:avLst/>
            <a:gdLst/>
            <a:ahLst/>
            <a:cxnLst/>
            <a:rect l="l" t="t" r="r" b="b"/>
            <a:pathLst>
              <a:path w="12192000" h="4500245">
                <a:moveTo>
                  <a:pt x="12191997" y="0"/>
                </a:moveTo>
                <a:lnTo>
                  <a:pt x="0" y="0"/>
                </a:lnTo>
                <a:lnTo>
                  <a:pt x="0" y="4499999"/>
                </a:lnTo>
                <a:lnTo>
                  <a:pt x="12191997" y="4499999"/>
                </a:lnTo>
                <a:lnTo>
                  <a:pt x="12191997" y="0"/>
                </a:lnTo>
                <a:close/>
              </a:path>
            </a:pathLst>
          </a:custGeom>
          <a:solidFill>
            <a:srgbClr val="00476D"/>
          </a:solidFill>
        </p:spPr>
        <p:txBody>
          <a:bodyPr wrap="square" lIns="0" tIns="0" rIns="0" bIns="0" rtlCol="0"/>
          <a:lstStyle/>
          <a:p>
            <a:endParaRPr/>
          </a:p>
        </p:txBody>
      </p:sp>
      <p:sp>
        <p:nvSpPr>
          <p:cNvPr id="3" name="object 3"/>
          <p:cNvSpPr txBox="1"/>
          <p:nvPr/>
        </p:nvSpPr>
        <p:spPr>
          <a:xfrm>
            <a:off x="2081048" y="4894503"/>
            <a:ext cx="2076334" cy="229550"/>
          </a:xfrm>
          <a:prstGeom prst="rect">
            <a:avLst/>
          </a:prstGeom>
        </p:spPr>
        <p:txBody>
          <a:bodyPr vert="horz" wrap="square" lIns="0" tIns="13970" rIns="0" bIns="0" rtlCol="0">
            <a:spAutoFit/>
          </a:bodyPr>
          <a:lstStyle/>
          <a:p>
            <a:pPr marL="12700">
              <a:lnSpc>
                <a:spcPct val="100000"/>
              </a:lnSpc>
              <a:spcBef>
                <a:spcPts val="110"/>
              </a:spcBef>
            </a:pPr>
            <a:r>
              <a:rPr lang="en-US" sz="1400" b="1" dirty="0" smtClean="0">
                <a:solidFill>
                  <a:srgbClr val="FFFFFF"/>
                </a:solidFill>
                <a:latin typeface="GHEA Grapalat" pitchFamily="50" charset="0"/>
                <a:cs typeface="Verdana"/>
              </a:rPr>
              <a:t>FLUENT IN FOREIGN</a:t>
            </a:r>
            <a:endParaRPr sz="1400" dirty="0">
              <a:latin typeface="GHEA Grapalat" pitchFamily="50" charset="0"/>
              <a:cs typeface="Verdana"/>
            </a:endParaRPr>
          </a:p>
        </p:txBody>
      </p:sp>
      <p:sp>
        <p:nvSpPr>
          <p:cNvPr id="4" name="object 4"/>
          <p:cNvSpPr txBox="1"/>
          <p:nvPr/>
        </p:nvSpPr>
        <p:spPr>
          <a:xfrm>
            <a:off x="1905000" y="5102908"/>
            <a:ext cx="1674549" cy="229550"/>
          </a:xfrm>
          <a:prstGeom prst="rect">
            <a:avLst/>
          </a:prstGeom>
        </p:spPr>
        <p:txBody>
          <a:bodyPr vert="horz" wrap="square" lIns="0" tIns="13970" rIns="0" bIns="0" rtlCol="0">
            <a:spAutoFit/>
          </a:bodyPr>
          <a:lstStyle/>
          <a:p>
            <a:pPr marL="12700" algn="r">
              <a:lnSpc>
                <a:spcPct val="100000"/>
              </a:lnSpc>
              <a:spcBef>
                <a:spcPts val="110"/>
              </a:spcBef>
            </a:pPr>
            <a:r>
              <a:rPr lang="en-US" sz="1400" b="1" dirty="0" smtClean="0">
                <a:solidFill>
                  <a:srgbClr val="FFFFFF"/>
                </a:solidFill>
                <a:latin typeface="GHEA Grapalat" pitchFamily="50" charset="0"/>
                <a:cs typeface="Verdana"/>
              </a:rPr>
              <a:t>LANGAUGES</a:t>
            </a:r>
            <a:endParaRPr sz="1400" dirty="0">
              <a:latin typeface="GHEA Grapalat" pitchFamily="50" charset="0"/>
              <a:cs typeface="Verdana"/>
            </a:endParaRPr>
          </a:p>
        </p:txBody>
      </p:sp>
      <p:sp>
        <p:nvSpPr>
          <p:cNvPr id="5" name="object 5"/>
          <p:cNvSpPr txBox="1"/>
          <p:nvPr/>
        </p:nvSpPr>
        <p:spPr>
          <a:xfrm>
            <a:off x="6934200" y="2743200"/>
            <a:ext cx="2215515" cy="266098"/>
          </a:xfrm>
          <a:prstGeom prst="rect">
            <a:avLst/>
          </a:prstGeom>
        </p:spPr>
        <p:txBody>
          <a:bodyPr vert="horz" wrap="square" lIns="0" tIns="12065" rIns="0" bIns="0" rtlCol="0">
            <a:spAutoFit/>
          </a:bodyPr>
          <a:lstStyle/>
          <a:p>
            <a:pPr marL="12700">
              <a:lnSpc>
                <a:spcPct val="100000"/>
              </a:lnSpc>
              <a:spcBef>
                <a:spcPts val="95"/>
              </a:spcBef>
            </a:pPr>
            <a:r>
              <a:rPr lang="en-US" sz="1650" b="1" dirty="0" smtClean="0">
                <a:solidFill>
                  <a:srgbClr val="FFFFFF"/>
                </a:solidFill>
                <a:latin typeface="GHEA Grapalat" pitchFamily="50" charset="0"/>
                <a:cs typeface="Verdana"/>
              </a:rPr>
              <a:t>GOAL-ORIENTED</a:t>
            </a:r>
            <a:endParaRPr sz="1650" dirty="0">
              <a:latin typeface="GHEA Grapalat" pitchFamily="50" charset="0"/>
              <a:cs typeface="Verdana"/>
            </a:endParaRPr>
          </a:p>
        </p:txBody>
      </p:sp>
      <p:sp>
        <p:nvSpPr>
          <p:cNvPr id="6" name="object 6"/>
          <p:cNvSpPr txBox="1"/>
          <p:nvPr/>
        </p:nvSpPr>
        <p:spPr>
          <a:xfrm>
            <a:off x="4648200" y="5334000"/>
            <a:ext cx="1122293" cy="301365"/>
          </a:xfrm>
          <a:prstGeom prst="rect">
            <a:avLst/>
          </a:prstGeom>
        </p:spPr>
        <p:txBody>
          <a:bodyPr vert="horz" wrap="square" lIns="0" tIns="16510" rIns="0" bIns="0" rtlCol="0">
            <a:spAutoFit/>
          </a:bodyPr>
          <a:lstStyle/>
          <a:p>
            <a:pPr marL="12700">
              <a:lnSpc>
                <a:spcPct val="100000"/>
              </a:lnSpc>
              <a:spcBef>
                <a:spcPts val="130"/>
              </a:spcBef>
            </a:pPr>
            <a:r>
              <a:rPr lang="en-US" sz="1850" b="1" dirty="0" smtClean="0">
                <a:solidFill>
                  <a:srgbClr val="FFFFFF"/>
                </a:solidFill>
                <a:latin typeface="GHEA Grapalat" pitchFamily="50" charset="0"/>
                <a:cs typeface="Verdana"/>
              </a:rPr>
              <a:t>HONEST</a:t>
            </a:r>
            <a:endParaRPr sz="1850" dirty="0">
              <a:latin typeface="GHEA Grapalat" pitchFamily="50" charset="0"/>
              <a:cs typeface="Verdana"/>
            </a:endParaRPr>
          </a:p>
        </p:txBody>
      </p:sp>
      <p:sp>
        <p:nvSpPr>
          <p:cNvPr id="7" name="object 7"/>
          <p:cNvSpPr txBox="1"/>
          <p:nvPr/>
        </p:nvSpPr>
        <p:spPr>
          <a:xfrm>
            <a:off x="4038600" y="6096000"/>
            <a:ext cx="2405380" cy="337913"/>
          </a:xfrm>
          <a:prstGeom prst="rect">
            <a:avLst/>
          </a:prstGeom>
        </p:spPr>
        <p:txBody>
          <a:bodyPr vert="horz" wrap="square" lIns="0" tIns="14605" rIns="0" bIns="0" rtlCol="0">
            <a:spAutoFit/>
          </a:bodyPr>
          <a:lstStyle/>
          <a:p>
            <a:pPr marL="12700">
              <a:lnSpc>
                <a:spcPct val="100000"/>
              </a:lnSpc>
              <a:spcBef>
                <a:spcPts val="115"/>
              </a:spcBef>
            </a:pPr>
            <a:r>
              <a:rPr lang="en-US" sz="2100" b="1" dirty="0" smtClean="0">
                <a:solidFill>
                  <a:srgbClr val="FFFFFF"/>
                </a:solidFill>
                <a:latin typeface="GHEA Grapalat" pitchFamily="50" charset="0"/>
                <a:cs typeface="Verdana"/>
              </a:rPr>
              <a:t>LONG-TERM</a:t>
            </a:r>
            <a:endParaRPr sz="2100" dirty="0">
              <a:latin typeface="GHEA Grapalat" pitchFamily="50" charset="0"/>
              <a:cs typeface="Verdana"/>
            </a:endParaRPr>
          </a:p>
        </p:txBody>
      </p:sp>
      <p:sp>
        <p:nvSpPr>
          <p:cNvPr id="8" name="object 8"/>
          <p:cNvSpPr txBox="1"/>
          <p:nvPr/>
        </p:nvSpPr>
        <p:spPr>
          <a:xfrm>
            <a:off x="6553200" y="5257800"/>
            <a:ext cx="3322320" cy="723916"/>
          </a:xfrm>
          <a:prstGeom prst="rect">
            <a:avLst/>
          </a:prstGeom>
        </p:spPr>
        <p:txBody>
          <a:bodyPr vert="horz" wrap="square" lIns="0" tIns="69215" rIns="0" bIns="0" rtlCol="0">
            <a:spAutoFit/>
          </a:bodyPr>
          <a:lstStyle/>
          <a:p>
            <a:pPr marL="1804035">
              <a:lnSpc>
                <a:spcPct val="100000"/>
              </a:lnSpc>
              <a:spcBef>
                <a:spcPts val="545"/>
              </a:spcBef>
            </a:pPr>
            <a:r>
              <a:rPr lang="en-US" sz="1650" b="1" dirty="0" smtClean="0">
                <a:solidFill>
                  <a:srgbClr val="FFFFFF"/>
                </a:solidFill>
                <a:latin typeface="GHEA Grapalat" pitchFamily="50" charset="0"/>
                <a:cs typeface="Verdana"/>
              </a:rPr>
              <a:t>PATRIOTIC</a:t>
            </a:r>
            <a:endParaRPr sz="1650" dirty="0">
              <a:latin typeface="GHEA Grapalat" pitchFamily="50" charset="0"/>
              <a:cs typeface="Verdana"/>
            </a:endParaRPr>
          </a:p>
          <a:p>
            <a:pPr marL="12700">
              <a:lnSpc>
                <a:spcPct val="100000"/>
              </a:lnSpc>
              <a:spcBef>
                <a:spcPts val="590"/>
              </a:spcBef>
            </a:pPr>
            <a:r>
              <a:rPr lang="en-US" sz="2100" b="1" dirty="0" smtClean="0">
                <a:solidFill>
                  <a:srgbClr val="FFFFFF"/>
                </a:solidFill>
                <a:latin typeface="GHEA Grapalat" pitchFamily="50" charset="0"/>
                <a:cs typeface="Verdana"/>
              </a:rPr>
              <a:t>TAKING INITIATIVE</a:t>
            </a:r>
            <a:endParaRPr sz="2100" dirty="0">
              <a:latin typeface="GHEA Grapalat" pitchFamily="50" charset="0"/>
              <a:cs typeface="Verdana"/>
            </a:endParaRPr>
          </a:p>
        </p:txBody>
      </p:sp>
      <p:sp>
        <p:nvSpPr>
          <p:cNvPr id="9" name="object 9"/>
          <p:cNvSpPr txBox="1"/>
          <p:nvPr/>
        </p:nvSpPr>
        <p:spPr>
          <a:xfrm>
            <a:off x="1295400" y="2971800"/>
            <a:ext cx="1713557" cy="374461"/>
          </a:xfrm>
          <a:prstGeom prst="rect">
            <a:avLst/>
          </a:prstGeom>
        </p:spPr>
        <p:txBody>
          <a:bodyPr vert="horz" wrap="square" lIns="0" tIns="12700" rIns="0" bIns="0" rtlCol="0">
            <a:spAutoFit/>
          </a:bodyPr>
          <a:lstStyle/>
          <a:p>
            <a:pPr marL="12700">
              <a:lnSpc>
                <a:spcPct val="100000"/>
              </a:lnSpc>
              <a:spcBef>
                <a:spcPts val="100"/>
              </a:spcBef>
            </a:pPr>
            <a:r>
              <a:rPr lang="en-US" sz="2350" b="1" dirty="0" smtClean="0">
                <a:solidFill>
                  <a:srgbClr val="FFFFFF"/>
                </a:solidFill>
                <a:latin typeface="GHEA Grapalat" pitchFamily="50" charset="0"/>
                <a:cs typeface="Verdana"/>
              </a:rPr>
              <a:t>EDUCATED</a:t>
            </a:r>
            <a:endParaRPr sz="2350" dirty="0">
              <a:latin typeface="GHEA Grapalat" pitchFamily="50" charset="0"/>
              <a:cs typeface="Verdana"/>
            </a:endParaRPr>
          </a:p>
        </p:txBody>
      </p:sp>
      <p:sp>
        <p:nvSpPr>
          <p:cNvPr id="10" name="object 10"/>
          <p:cNvSpPr txBox="1"/>
          <p:nvPr/>
        </p:nvSpPr>
        <p:spPr>
          <a:xfrm>
            <a:off x="3603334" y="3395573"/>
            <a:ext cx="1959266" cy="374461"/>
          </a:xfrm>
          <a:prstGeom prst="rect">
            <a:avLst/>
          </a:prstGeom>
        </p:spPr>
        <p:txBody>
          <a:bodyPr vert="horz" wrap="square" lIns="0" tIns="12700" rIns="0" bIns="0" rtlCol="0">
            <a:spAutoFit/>
          </a:bodyPr>
          <a:lstStyle/>
          <a:p>
            <a:pPr marL="12700">
              <a:lnSpc>
                <a:spcPct val="100000"/>
              </a:lnSpc>
              <a:spcBef>
                <a:spcPts val="100"/>
              </a:spcBef>
            </a:pPr>
            <a:r>
              <a:rPr lang="en-US" sz="2350" b="1" dirty="0" smtClean="0">
                <a:solidFill>
                  <a:srgbClr val="FFFFFF"/>
                </a:solidFill>
                <a:latin typeface="GHEA Grapalat" pitchFamily="50" charset="0"/>
                <a:cs typeface="Verdana"/>
              </a:rPr>
              <a:t>VOLUNTEERS</a:t>
            </a:r>
            <a:endParaRPr sz="2350" dirty="0">
              <a:latin typeface="GHEA Grapalat" pitchFamily="50" charset="0"/>
              <a:cs typeface="Verdana"/>
            </a:endParaRPr>
          </a:p>
        </p:txBody>
      </p:sp>
      <p:sp>
        <p:nvSpPr>
          <p:cNvPr id="11" name="object 11"/>
          <p:cNvSpPr txBox="1"/>
          <p:nvPr/>
        </p:nvSpPr>
        <p:spPr>
          <a:xfrm>
            <a:off x="6388221" y="3291505"/>
            <a:ext cx="4965579" cy="446276"/>
          </a:xfrm>
          <a:prstGeom prst="rect">
            <a:avLst/>
          </a:prstGeom>
        </p:spPr>
        <p:txBody>
          <a:bodyPr vert="horz" wrap="square" lIns="0" tIns="15240" rIns="0" bIns="0" rtlCol="0">
            <a:spAutoFit/>
          </a:bodyPr>
          <a:lstStyle/>
          <a:p>
            <a:pPr marL="12700">
              <a:lnSpc>
                <a:spcPct val="100000"/>
              </a:lnSpc>
              <a:spcBef>
                <a:spcPts val="120"/>
              </a:spcBef>
            </a:pPr>
            <a:r>
              <a:rPr lang="en-US" sz="2800" b="1" dirty="0" smtClean="0">
                <a:solidFill>
                  <a:srgbClr val="FFFFFF"/>
                </a:solidFill>
                <a:latin typeface="GHEA Grapalat" pitchFamily="50" charset="0"/>
                <a:cs typeface="Verdana"/>
              </a:rPr>
              <a:t>LIKE-MINDED (ideologically)</a:t>
            </a:r>
            <a:endParaRPr sz="2800" dirty="0">
              <a:latin typeface="GHEA Grapalat" pitchFamily="50" charset="0"/>
              <a:cs typeface="Verdana"/>
            </a:endParaRPr>
          </a:p>
        </p:txBody>
      </p:sp>
      <p:sp>
        <p:nvSpPr>
          <p:cNvPr id="12" name="object 12"/>
          <p:cNvSpPr txBox="1"/>
          <p:nvPr/>
        </p:nvSpPr>
        <p:spPr>
          <a:xfrm>
            <a:off x="1969452" y="5393176"/>
            <a:ext cx="3123565" cy="518091"/>
          </a:xfrm>
          <a:prstGeom prst="rect">
            <a:avLst/>
          </a:prstGeom>
        </p:spPr>
        <p:txBody>
          <a:bodyPr vert="horz" wrap="square" lIns="0" tIns="17780" rIns="0" bIns="0" rtlCol="0">
            <a:spAutoFit/>
          </a:bodyPr>
          <a:lstStyle/>
          <a:p>
            <a:pPr marL="12700">
              <a:lnSpc>
                <a:spcPct val="100000"/>
              </a:lnSpc>
              <a:spcBef>
                <a:spcPts val="140"/>
              </a:spcBef>
            </a:pPr>
            <a:r>
              <a:rPr lang="en-US" sz="3250" b="1" dirty="0" smtClean="0">
                <a:solidFill>
                  <a:srgbClr val="FFCB04"/>
                </a:solidFill>
                <a:latin typeface="GHEA Grapalat" pitchFamily="50" charset="0"/>
                <a:cs typeface="Verdana"/>
              </a:rPr>
              <a:t>MOTIVATED</a:t>
            </a:r>
            <a:endParaRPr sz="3250" dirty="0">
              <a:latin typeface="GHEA Grapalat" pitchFamily="50" charset="0"/>
              <a:cs typeface="Verdana"/>
            </a:endParaRPr>
          </a:p>
        </p:txBody>
      </p:sp>
      <p:sp>
        <p:nvSpPr>
          <p:cNvPr id="13" name="object 13"/>
          <p:cNvSpPr txBox="1"/>
          <p:nvPr/>
        </p:nvSpPr>
        <p:spPr>
          <a:xfrm>
            <a:off x="4191000" y="4648200"/>
            <a:ext cx="6819900" cy="554639"/>
          </a:xfrm>
          <a:prstGeom prst="rect">
            <a:avLst/>
          </a:prstGeom>
        </p:spPr>
        <p:txBody>
          <a:bodyPr vert="horz" wrap="square" lIns="0" tIns="15875" rIns="0" bIns="0" rtlCol="0">
            <a:spAutoFit/>
          </a:bodyPr>
          <a:lstStyle/>
          <a:p>
            <a:pPr marL="12700" algn="ctr">
              <a:lnSpc>
                <a:spcPct val="100000"/>
              </a:lnSpc>
              <a:spcBef>
                <a:spcPts val="125"/>
              </a:spcBef>
            </a:pPr>
            <a:r>
              <a:rPr lang="en-US" sz="3500" b="1" dirty="0" smtClean="0">
                <a:solidFill>
                  <a:srgbClr val="FFCB04"/>
                </a:solidFill>
                <a:latin typeface="GHEA Grapalat" pitchFamily="50" charset="0"/>
                <a:cs typeface="Verdana"/>
              </a:rPr>
              <a:t>TEAM PLAYERS</a:t>
            </a:r>
            <a:endParaRPr sz="3500" dirty="0">
              <a:latin typeface="GHEA Grapalat" pitchFamily="50" charset="0"/>
              <a:cs typeface="Verdana"/>
            </a:endParaRPr>
          </a:p>
        </p:txBody>
      </p:sp>
      <p:sp>
        <p:nvSpPr>
          <p:cNvPr id="14" name="object 14"/>
          <p:cNvSpPr txBox="1"/>
          <p:nvPr/>
        </p:nvSpPr>
        <p:spPr>
          <a:xfrm>
            <a:off x="1178268" y="3810000"/>
            <a:ext cx="7336433" cy="879728"/>
          </a:xfrm>
          <a:prstGeom prst="rect">
            <a:avLst/>
          </a:prstGeom>
        </p:spPr>
        <p:txBody>
          <a:bodyPr vert="horz" wrap="square" lIns="0" tIns="17780" rIns="0" bIns="0" rtlCol="0">
            <a:spAutoFit/>
          </a:bodyPr>
          <a:lstStyle/>
          <a:p>
            <a:pPr marL="38100">
              <a:lnSpc>
                <a:spcPct val="100000"/>
              </a:lnSpc>
              <a:spcBef>
                <a:spcPts val="140"/>
              </a:spcBef>
            </a:pPr>
            <a:r>
              <a:rPr lang="en-US" sz="5600" b="1" dirty="0" smtClean="0">
                <a:solidFill>
                  <a:srgbClr val="FFCB04"/>
                </a:solidFill>
                <a:latin typeface="GHEA Grapalat" pitchFamily="50" charset="0"/>
                <a:cs typeface="Verdana"/>
              </a:rPr>
              <a:t>PROFESSIONAL</a:t>
            </a:r>
            <a:r>
              <a:rPr sz="5600" b="1" smtClean="0">
                <a:solidFill>
                  <a:srgbClr val="FFCB04"/>
                </a:solidFill>
                <a:latin typeface="GHEA Grapalat" pitchFamily="50" charset="0"/>
                <a:cs typeface="Verdana"/>
              </a:rPr>
              <a:t> </a:t>
            </a:r>
            <a:r>
              <a:rPr lang="en-US" sz="5600" b="1" dirty="0" smtClean="0">
                <a:solidFill>
                  <a:srgbClr val="FFCB04"/>
                </a:solidFill>
                <a:latin typeface="GHEA Grapalat" pitchFamily="50" charset="0"/>
                <a:cs typeface="Verdana"/>
              </a:rPr>
              <a:t>  </a:t>
            </a:r>
            <a:r>
              <a:rPr lang="en-US" sz="2100" b="1" baseline="51587" dirty="0" smtClean="0">
                <a:solidFill>
                  <a:srgbClr val="FFFFFF"/>
                </a:solidFill>
                <a:latin typeface="GHEA Grapalat" pitchFamily="50" charset="0"/>
                <a:cs typeface="Verdana"/>
              </a:rPr>
              <a:t>INNOVATIVE</a:t>
            </a:r>
            <a:endParaRPr sz="2100" baseline="51587" dirty="0">
              <a:latin typeface="GHEA Grapalat" pitchFamily="50" charset="0"/>
              <a:cs typeface="Verdana"/>
            </a:endParaRPr>
          </a:p>
        </p:txBody>
      </p:sp>
      <p:sp>
        <p:nvSpPr>
          <p:cNvPr id="16" name="object 16"/>
          <p:cNvSpPr txBox="1"/>
          <p:nvPr/>
        </p:nvSpPr>
        <p:spPr>
          <a:xfrm>
            <a:off x="276382" y="650890"/>
            <a:ext cx="6732101" cy="1397819"/>
          </a:xfrm>
          <a:prstGeom prst="rect">
            <a:avLst/>
          </a:prstGeom>
        </p:spPr>
        <p:txBody>
          <a:bodyPr vert="horz" wrap="square" lIns="0" tIns="12700" rIns="0" bIns="0" rtlCol="0">
            <a:spAutoFit/>
          </a:bodyPr>
          <a:lstStyle/>
          <a:p>
            <a:r>
              <a:rPr lang="en-US" sz="3600" b="1" dirty="0"/>
              <a:t>CHARACTERISTICS </a:t>
            </a:r>
            <a:endParaRPr lang="en-US" sz="3600" b="1" dirty="0" smtClean="0"/>
          </a:p>
          <a:p>
            <a:r>
              <a:rPr lang="en-US" sz="3600" b="1" dirty="0" smtClean="0"/>
              <a:t>OF </a:t>
            </a:r>
            <a:r>
              <a:rPr lang="en-US" sz="3600" b="1" dirty="0"/>
              <a:t>THE </a:t>
            </a:r>
            <a:r>
              <a:rPr lang="en-US" sz="3600" b="1" dirty="0" smtClean="0"/>
              <a:t>IDEAL CSO STAFF</a:t>
            </a:r>
            <a:endParaRPr lang="en-US" sz="3600" b="1" dirty="0"/>
          </a:p>
          <a:p>
            <a:r>
              <a:rPr lang="en-US" b="1" dirty="0">
                <a:solidFill>
                  <a:srgbClr val="56C5D0"/>
                </a:solidFill>
                <a:latin typeface="GHEA Grapalat" pitchFamily="50" charset="0"/>
                <a:cs typeface="Times New Roman"/>
              </a:rPr>
              <a:t>AS SEEN BY CSO REPRESENTATIVES (109 notes)</a:t>
            </a:r>
          </a:p>
        </p:txBody>
      </p:sp>
      <p:sp>
        <p:nvSpPr>
          <p:cNvPr id="18" name="object 18"/>
          <p:cNvSpPr/>
          <p:nvPr/>
        </p:nvSpPr>
        <p:spPr>
          <a:xfrm>
            <a:off x="9393226" y="1859775"/>
            <a:ext cx="114396" cy="127933"/>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9393226" y="2103165"/>
            <a:ext cx="322580" cy="189865"/>
          </a:xfrm>
          <a:custGeom>
            <a:avLst/>
            <a:gdLst/>
            <a:ahLst/>
            <a:cxnLst/>
            <a:rect l="l" t="t" r="r" b="b"/>
            <a:pathLst>
              <a:path w="322579" h="189864">
                <a:moveTo>
                  <a:pt x="0" y="0"/>
                </a:moveTo>
                <a:lnTo>
                  <a:pt x="0" y="121693"/>
                </a:lnTo>
                <a:lnTo>
                  <a:pt x="17275" y="121968"/>
                </a:lnTo>
                <a:lnTo>
                  <a:pt x="34502" y="122781"/>
                </a:lnTo>
                <a:lnTo>
                  <a:pt x="85787" y="128459"/>
                </a:lnTo>
                <a:lnTo>
                  <a:pt x="136187" y="138898"/>
                </a:lnTo>
                <a:lnTo>
                  <a:pt x="185403" y="154033"/>
                </a:lnTo>
                <a:lnTo>
                  <a:pt x="233070" y="173765"/>
                </a:lnTo>
                <a:lnTo>
                  <a:pt x="263825" y="189431"/>
                </a:lnTo>
                <a:lnTo>
                  <a:pt x="322447" y="82784"/>
                </a:lnTo>
                <a:lnTo>
                  <a:pt x="284845" y="63633"/>
                </a:lnTo>
                <a:lnTo>
                  <a:pt x="246239" y="46940"/>
                </a:lnTo>
                <a:lnTo>
                  <a:pt x="206740" y="32730"/>
                </a:lnTo>
                <a:lnTo>
                  <a:pt x="166456" y="21027"/>
                </a:lnTo>
                <a:lnTo>
                  <a:pt x="125516" y="11875"/>
                </a:lnTo>
                <a:lnTo>
                  <a:pt x="84060" y="5298"/>
                </a:lnTo>
                <a:lnTo>
                  <a:pt x="42170" y="1332"/>
                </a:lnTo>
                <a:lnTo>
                  <a:pt x="21113" y="331"/>
                </a:lnTo>
                <a:lnTo>
                  <a:pt x="0" y="0"/>
                </a:lnTo>
                <a:close/>
              </a:path>
            </a:pathLst>
          </a:custGeom>
          <a:solidFill>
            <a:srgbClr val="939598"/>
          </a:solidFill>
        </p:spPr>
        <p:txBody>
          <a:bodyPr wrap="square" lIns="0" tIns="0" rIns="0" bIns="0" rtlCol="0"/>
          <a:lstStyle/>
          <a:p>
            <a:endParaRPr/>
          </a:p>
        </p:txBody>
      </p:sp>
      <p:sp>
        <p:nvSpPr>
          <p:cNvPr id="20" name="object 20"/>
          <p:cNvSpPr/>
          <p:nvPr/>
        </p:nvSpPr>
        <p:spPr>
          <a:xfrm>
            <a:off x="9393225" y="1981467"/>
            <a:ext cx="99147" cy="126972"/>
          </a:xfrm>
          <a:prstGeom prst="rect">
            <a:avLst/>
          </a:prstGeom>
          <a:blipFill>
            <a:blip r:embed="rId4" cstate="print"/>
            <a:stretch>
              <a:fillRect/>
            </a:stretch>
          </a:blipFill>
        </p:spPr>
        <p:txBody>
          <a:bodyPr wrap="square" lIns="0" tIns="0" rIns="0" bIns="0" rtlCol="0"/>
          <a:lstStyle/>
          <a:p>
            <a:endParaRPr/>
          </a:p>
        </p:txBody>
      </p:sp>
      <p:sp>
        <p:nvSpPr>
          <p:cNvPr id="21" name="object 21"/>
          <p:cNvSpPr/>
          <p:nvPr/>
        </p:nvSpPr>
        <p:spPr>
          <a:xfrm>
            <a:off x="9393226" y="1616386"/>
            <a:ext cx="216628" cy="259557"/>
          </a:xfrm>
          <a:prstGeom prst="rect">
            <a:avLst/>
          </a:prstGeom>
          <a:blipFill>
            <a:blip r:embed="rId5" cstate="print"/>
            <a:stretch>
              <a:fillRect/>
            </a:stretch>
          </a:blipFill>
        </p:spPr>
        <p:txBody>
          <a:bodyPr wrap="square" lIns="0" tIns="0" rIns="0" bIns="0" rtlCol="0"/>
          <a:lstStyle/>
          <a:p>
            <a:endParaRPr/>
          </a:p>
        </p:txBody>
      </p:sp>
      <p:sp>
        <p:nvSpPr>
          <p:cNvPr id="22" name="object 22"/>
          <p:cNvSpPr/>
          <p:nvPr/>
        </p:nvSpPr>
        <p:spPr>
          <a:xfrm>
            <a:off x="9393226" y="1494692"/>
            <a:ext cx="318135" cy="158115"/>
          </a:xfrm>
          <a:custGeom>
            <a:avLst/>
            <a:gdLst/>
            <a:ahLst/>
            <a:cxnLst/>
            <a:rect l="l" t="t" r="r" b="b"/>
            <a:pathLst>
              <a:path w="318134" h="158114">
                <a:moveTo>
                  <a:pt x="0" y="0"/>
                </a:moveTo>
                <a:lnTo>
                  <a:pt x="0" y="121693"/>
                </a:lnTo>
                <a:lnTo>
                  <a:pt x="36344" y="122266"/>
                </a:lnTo>
                <a:lnTo>
                  <a:pt x="72622" y="123979"/>
                </a:lnTo>
                <a:lnTo>
                  <a:pt x="144885" y="130813"/>
                </a:lnTo>
                <a:lnTo>
                  <a:pt x="216593" y="142167"/>
                </a:lnTo>
                <a:lnTo>
                  <a:pt x="287510" y="158018"/>
                </a:lnTo>
                <a:lnTo>
                  <a:pt x="317779" y="40147"/>
                </a:lnTo>
                <a:lnTo>
                  <a:pt x="278715" y="30769"/>
                </a:lnTo>
                <a:lnTo>
                  <a:pt x="239402" y="22626"/>
                </a:lnTo>
                <a:lnTo>
                  <a:pt x="199864" y="15728"/>
                </a:lnTo>
                <a:lnTo>
                  <a:pt x="160163" y="10076"/>
                </a:lnTo>
                <a:lnTo>
                  <a:pt x="120279" y="5673"/>
                </a:lnTo>
                <a:lnTo>
                  <a:pt x="80275" y="2523"/>
                </a:lnTo>
                <a:lnTo>
                  <a:pt x="40168" y="629"/>
                </a:lnTo>
                <a:lnTo>
                  <a:pt x="0" y="0"/>
                </a:lnTo>
                <a:close/>
              </a:path>
            </a:pathLst>
          </a:custGeom>
          <a:solidFill>
            <a:srgbClr val="8DD4DD"/>
          </a:solidFill>
        </p:spPr>
        <p:txBody>
          <a:bodyPr wrap="square" lIns="0" tIns="0" rIns="0" bIns="0" rtlCol="0"/>
          <a:lstStyle/>
          <a:p>
            <a:endParaRPr/>
          </a:p>
        </p:txBody>
      </p:sp>
      <p:sp>
        <p:nvSpPr>
          <p:cNvPr id="23" name="object 23"/>
          <p:cNvSpPr/>
          <p:nvPr/>
        </p:nvSpPr>
        <p:spPr>
          <a:xfrm>
            <a:off x="9393226" y="1372998"/>
            <a:ext cx="433071" cy="184785"/>
          </a:xfrm>
          <a:custGeom>
            <a:avLst/>
            <a:gdLst/>
            <a:ahLst/>
            <a:cxnLst/>
            <a:rect l="l" t="t" r="r" b="b"/>
            <a:pathLst>
              <a:path w="433070" h="184784">
                <a:moveTo>
                  <a:pt x="0" y="0"/>
                </a:moveTo>
                <a:lnTo>
                  <a:pt x="0" y="121693"/>
                </a:lnTo>
                <a:lnTo>
                  <a:pt x="25128" y="121942"/>
                </a:lnTo>
                <a:lnTo>
                  <a:pt x="62769" y="123238"/>
                </a:lnTo>
                <a:lnTo>
                  <a:pt x="137786" y="129146"/>
                </a:lnTo>
                <a:lnTo>
                  <a:pt x="212255" y="139446"/>
                </a:lnTo>
                <a:lnTo>
                  <a:pt x="286015" y="154115"/>
                </a:lnTo>
                <a:lnTo>
                  <a:pt x="358843" y="173120"/>
                </a:lnTo>
                <a:lnTo>
                  <a:pt x="394858" y="184236"/>
                </a:lnTo>
                <a:lnTo>
                  <a:pt x="432464" y="68496"/>
                </a:lnTo>
                <a:lnTo>
                  <a:pt x="379803" y="52523"/>
                </a:lnTo>
                <a:lnTo>
                  <a:pt x="326623" y="38648"/>
                </a:lnTo>
                <a:lnTo>
                  <a:pt x="272973" y="26880"/>
                </a:lnTo>
                <a:lnTo>
                  <a:pt x="218926" y="17228"/>
                </a:lnTo>
                <a:lnTo>
                  <a:pt x="164548" y="9705"/>
                </a:lnTo>
                <a:lnTo>
                  <a:pt x="109885" y="4319"/>
                </a:lnTo>
                <a:lnTo>
                  <a:pt x="55015" y="1079"/>
                </a:lnTo>
                <a:lnTo>
                  <a:pt x="27524" y="269"/>
                </a:lnTo>
                <a:lnTo>
                  <a:pt x="0" y="0"/>
                </a:lnTo>
                <a:close/>
              </a:path>
            </a:pathLst>
          </a:custGeom>
          <a:solidFill>
            <a:srgbClr val="6FCBD6"/>
          </a:solidFill>
        </p:spPr>
        <p:txBody>
          <a:bodyPr wrap="square" lIns="0" tIns="0" rIns="0" bIns="0" rtlCol="0"/>
          <a:lstStyle/>
          <a:p>
            <a:endParaRPr/>
          </a:p>
        </p:txBody>
      </p:sp>
      <p:sp>
        <p:nvSpPr>
          <p:cNvPr id="24" name="object 24"/>
          <p:cNvSpPr/>
          <p:nvPr/>
        </p:nvSpPr>
        <p:spPr>
          <a:xfrm>
            <a:off x="9393226" y="1251301"/>
            <a:ext cx="470535" cy="190500"/>
          </a:xfrm>
          <a:custGeom>
            <a:avLst/>
            <a:gdLst/>
            <a:ahLst/>
            <a:cxnLst/>
            <a:rect l="l" t="t" r="r" b="b"/>
            <a:pathLst>
              <a:path w="470534" h="190500">
                <a:moveTo>
                  <a:pt x="0" y="0"/>
                </a:moveTo>
                <a:lnTo>
                  <a:pt x="0" y="121695"/>
                </a:lnTo>
                <a:lnTo>
                  <a:pt x="27528" y="121964"/>
                </a:lnTo>
                <a:lnTo>
                  <a:pt x="55011" y="122778"/>
                </a:lnTo>
                <a:lnTo>
                  <a:pt x="109885" y="126014"/>
                </a:lnTo>
                <a:lnTo>
                  <a:pt x="164541" y="131404"/>
                </a:lnTo>
                <a:lnTo>
                  <a:pt x="218926" y="138924"/>
                </a:lnTo>
                <a:lnTo>
                  <a:pt x="272976" y="148576"/>
                </a:lnTo>
                <a:lnTo>
                  <a:pt x="326617" y="160341"/>
                </a:lnTo>
                <a:lnTo>
                  <a:pt x="379806" y="174218"/>
                </a:lnTo>
                <a:lnTo>
                  <a:pt x="432464" y="190191"/>
                </a:lnTo>
                <a:lnTo>
                  <a:pt x="470070" y="74452"/>
                </a:lnTo>
                <a:lnTo>
                  <a:pt x="412833" y="57089"/>
                </a:lnTo>
                <a:lnTo>
                  <a:pt x="355028" y="42009"/>
                </a:lnTo>
                <a:lnTo>
                  <a:pt x="296707" y="29221"/>
                </a:lnTo>
                <a:lnTo>
                  <a:pt x="237970" y="18727"/>
                </a:lnTo>
                <a:lnTo>
                  <a:pt x="178855" y="10552"/>
                </a:lnTo>
                <a:lnTo>
                  <a:pt x="119440" y="4695"/>
                </a:lnTo>
                <a:lnTo>
                  <a:pt x="59806" y="1177"/>
                </a:lnTo>
                <a:lnTo>
                  <a:pt x="29912" y="292"/>
                </a:lnTo>
                <a:lnTo>
                  <a:pt x="0" y="0"/>
                </a:lnTo>
                <a:close/>
              </a:path>
            </a:pathLst>
          </a:custGeom>
          <a:solidFill>
            <a:srgbClr val="56C5D0"/>
          </a:solidFill>
        </p:spPr>
        <p:txBody>
          <a:bodyPr wrap="square" lIns="0" tIns="0" rIns="0" bIns="0" rtlCol="0"/>
          <a:lstStyle/>
          <a:p>
            <a:endParaRPr/>
          </a:p>
        </p:txBody>
      </p:sp>
      <p:sp>
        <p:nvSpPr>
          <p:cNvPr id="25" name="object 25"/>
          <p:cNvSpPr/>
          <p:nvPr/>
        </p:nvSpPr>
        <p:spPr>
          <a:xfrm>
            <a:off x="9393225" y="1129607"/>
            <a:ext cx="605155" cy="228600"/>
          </a:xfrm>
          <a:custGeom>
            <a:avLst/>
            <a:gdLst/>
            <a:ahLst/>
            <a:cxnLst/>
            <a:rect l="l" t="t" r="r" b="b"/>
            <a:pathLst>
              <a:path w="605154" h="228600">
                <a:moveTo>
                  <a:pt x="0" y="0"/>
                </a:moveTo>
                <a:lnTo>
                  <a:pt x="0" y="121693"/>
                </a:lnTo>
                <a:lnTo>
                  <a:pt x="35927" y="122119"/>
                </a:lnTo>
                <a:lnTo>
                  <a:pt x="71798" y="123389"/>
                </a:lnTo>
                <a:lnTo>
                  <a:pt x="143315" y="128459"/>
                </a:lnTo>
                <a:lnTo>
                  <a:pt x="214430" y="136883"/>
                </a:lnTo>
                <a:lnTo>
                  <a:pt x="285043" y="148636"/>
                </a:lnTo>
                <a:lnTo>
                  <a:pt x="355013" y="163699"/>
                </a:lnTo>
                <a:lnTo>
                  <a:pt x="424244" y="182051"/>
                </a:lnTo>
                <a:lnTo>
                  <a:pt x="492602" y="203662"/>
                </a:lnTo>
                <a:lnTo>
                  <a:pt x="559983" y="228521"/>
                </a:lnTo>
                <a:lnTo>
                  <a:pt x="604781" y="115373"/>
                </a:lnTo>
                <a:lnTo>
                  <a:pt x="568537" y="101516"/>
                </a:lnTo>
                <a:lnTo>
                  <a:pt x="532014" y="88527"/>
                </a:lnTo>
                <a:lnTo>
                  <a:pt x="495222" y="76420"/>
                </a:lnTo>
                <a:lnTo>
                  <a:pt x="458179" y="65189"/>
                </a:lnTo>
                <a:lnTo>
                  <a:pt x="420911" y="54838"/>
                </a:lnTo>
                <a:lnTo>
                  <a:pt x="383418" y="45366"/>
                </a:lnTo>
                <a:lnTo>
                  <a:pt x="345721" y="36791"/>
                </a:lnTo>
                <a:lnTo>
                  <a:pt x="307839" y="29102"/>
                </a:lnTo>
                <a:lnTo>
                  <a:pt x="269794" y="22305"/>
                </a:lnTo>
                <a:lnTo>
                  <a:pt x="231587" y="16404"/>
                </a:lnTo>
                <a:lnTo>
                  <a:pt x="193244" y="11408"/>
                </a:lnTo>
                <a:lnTo>
                  <a:pt x="154777" y="7311"/>
                </a:lnTo>
                <a:lnTo>
                  <a:pt x="116203" y="4118"/>
                </a:lnTo>
                <a:lnTo>
                  <a:pt x="77536" y="1832"/>
                </a:lnTo>
                <a:lnTo>
                  <a:pt x="38799" y="461"/>
                </a:lnTo>
                <a:lnTo>
                  <a:pt x="0" y="0"/>
                </a:lnTo>
                <a:close/>
              </a:path>
            </a:pathLst>
          </a:custGeom>
          <a:solidFill>
            <a:srgbClr val="79BDC5"/>
          </a:solidFill>
        </p:spPr>
        <p:txBody>
          <a:bodyPr wrap="square" lIns="0" tIns="0" rIns="0" bIns="0" rtlCol="0"/>
          <a:lstStyle/>
          <a:p>
            <a:endParaRPr/>
          </a:p>
        </p:txBody>
      </p:sp>
      <p:sp>
        <p:nvSpPr>
          <p:cNvPr id="26" name="object 26"/>
          <p:cNvSpPr/>
          <p:nvPr/>
        </p:nvSpPr>
        <p:spPr>
          <a:xfrm>
            <a:off x="9393226" y="1007913"/>
            <a:ext cx="649605" cy="237490"/>
          </a:xfrm>
          <a:custGeom>
            <a:avLst/>
            <a:gdLst/>
            <a:ahLst/>
            <a:cxnLst/>
            <a:rect l="l" t="t" r="r" b="b"/>
            <a:pathLst>
              <a:path w="649604" h="237490">
                <a:moveTo>
                  <a:pt x="0" y="0"/>
                </a:moveTo>
                <a:lnTo>
                  <a:pt x="0" y="121693"/>
                </a:lnTo>
                <a:lnTo>
                  <a:pt x="38799" y="122154"/>
                </a:lnTo>
                <a:lnTo>
                  <a:pt x="77536" y="123522"/>
                </a:lnTo>
                <a:lnTo>
                  <a:pt x="116207" y="125808"/>
                </a:lnTo>
                <a:lnTo>
                  <a:pt x="154777" y="129001"/>
                </a:lnTo>
                <a:lnTo>
                  <a:pt x="193240" y="133098"/>
                </a:lnTo>
                <a:lnTo>
                  <a:pt x="231584" y="138098"/>
                </a:lnTo>
                <a:lnTo>
                  <a:pt x="269794" y="143998"/>
                </a:lnTo>
                <a:lnTo>
                  <a:pt x="307839" y="150792"/>
                </a:lnTo>
                <a:lnTo>
                  <a:pt x="345725" y="158482"/>
                </a:lnTo>
                <a:lnTo>
                  <a:pt x="383418" y="167064"/>
                </a:lnTo>
                <a:lnTo>
                  <a:pt x="420904" y="176528"/>
                </a:lnTo>
                <a:lnTo>
                  <a:pt x="458185" y="186879"/>
                </a:lnTo>
                <a:lnTo>
                  <a:pt x="495222" y="198111"/>
                </a:lnTo>
                <a:lnTo>
                  <a:pt x="532010" y="210218"/>
                </a:lnTo>
                <a:lnTo>
                  <a:pt x="568533" y="223206"/>
                </a:lnTo>
                <a:lnTo>
                  <a:pt x="604781" y="237063"/>
                </a:lnTo>
                <a:lnTo>
                  <a:pt x="649579" y="123915"/>
                </a:lnTo>
                <a:lnTo>
                  <a:pt x="610652" y="109029"/>
                </a:lnTo>
                <a:lnTo>
                  <a:pt x="571423" y="95082"/>
                </a:lnTo>
                <a:lnTo>
                  <a:pt x="531906" y="82076"/>
                </a:lnTo>
                <a:lnTo>
                  <a:pt x="492119" y="70008"/>
                </a:lnTo>
                <a:lnTo>
                  <a:pt x="452086" y="58894"/>
                </a:lnTo>
                <a:lnTo>
                  <a:pt x="411814" y="48726"/>
                </a:lnTo>
                <a:lnTo>
                  <a:pt x="371328" y="39509"/>
                </a:lnTo>
                <a:lnTo>
                  <a:pt x="330648" y="31250"/>
                </a:lnTo>
                <a:lnTo>
                  <a:pt x="289774" y="23953"/>
                </a:lnTo>
                <a:lnTo>
                  <a:pt x="248742" y="17614"/>
                </a:lnTo>
                <a:lnTo>
                  <a:pt x="207561" y="12246"/>
                </a:lnTo>
                <a:lnTo>
                  <a:pt x="166240" y="7847"/>
                </a:lnTo>
                <a:lnTo>
                  <a:pt x="124804" y="4417"/>
                </a:lnTo>
                <a:lnTo>
                  <a:pt x="83281" y="1964"/>
                </a:lnTo>
                <a:lnTo>
                  <a:pt x="41673" y="488"/>
                </a:lnTo>
                <a:lnTo>
                  <a:pt x="0" y="0"/>
                </a:lnTo>
                <a:close/>
              </a:path>
            </a:pathLst>
          </a:custGeom>
          <a:solidFill>
            <a:srgbClr val="5FB0B9"/>
          </a:solidFill>
        </p:spPr>
        <p:txBody>
          <a:bodyPr wrap="square" lIns="0" tIns="0" rIns="0" bIns="0" rtlCol="0"/>
          <a:lstStyle/>
          <a:p>
            <a:endParaRPr/>
          </a:p>
        </p:txBody>
      </p:sp>
      <p:sp>
        <p:nvSpPr>
          <p:cNvPr id="27" name="object 27"/>
          <p:cNvSpPr/>
          <p:nvPr/>
        </p:nvSpPr>
        <p:spPr>
          <a:xfrm>
            <a:off x="9393225" y="886220"/>
            <a:ext cx="803275" cy="290195"/>
          </a:xfrm>
          <a:custGeom>
            <a:avLst/>
            <a:gdLst/>
            <a:ahLst/>
            <a:cxnLst/>
            <a:rect l="l" t="t" r="r" b="b"/>
            <a:pathLst>
              <a:path w="803275" h="290194">
                <a:moveTo>
                  <a:pt x="0" y="0"/>
                </a:moveTo>
                <a:lnTo>
                  <a:pt x="0" y="121695"/>
                </a:lnTo>
                <a:lnTo>
                  <a:pt x="24343" y="121860"/>
                </a:lnTo>
                <a:lnTo>
                  <a:pt x="48657" y="122368"/>
                </a:lnTo>
                <a:lnTo>
                  <a:pt x="97224" y="124373"/>
                </a:lnTo>
                <a:lnTo>
                  <a:pt x="145648" y="127713"/>
                </a:lnTo>
                <a:lnTo>
                  <a:pt x="193923" y="132383"/>
                </a:lnTo>
                <a:lnTo>
                  <a:pt x="242013" y="138370"/>
                </a:lnTo>
                <a:lnTo>
                  <a:pt x="289896" y="145670"/>
                </a:lnTo>
                <a:lnTo>
                  <a:pt x="337546" y="154278"/>
                </a:lnTo>
                <a:lnTo>
                  <a:pt x="384929" y="164189"/>
                </a:lnTo>
                <a:lnTo>
                  <a:pt x="432020" y="175399"/>
                </a:lnTo>
                <a:lnTo>
                  <a:pt x="478800" y="187895"/>
                </a:lnTo>
                <a:lnTo>
                  <a:pt x="525232" y="201675"/>
                </a:lnTo>
                <a:lnTo>
                  <a:pt x="571298" y="216734"/>
                </a:lnTo>
                <a:lnTo>
                  <a:pt x="616963" y="233064"/>
                </a:lnTo>
                <a:lnTo>
                  <a:pt x="662208" y="250664"/>
                </a:lnTo>
                <a:lnTo>
                  <a:pt x="707003" y="269521"/>
                </a:lnTo>
                <a:lnTo>
                  <a:pt x="751319" y="289631"/>
                </a:lnTo>
                <a:lnTo>
                  <a:pt x="803130" y="179522"/>
                </a:lnTo>
                <a:lnTo>
                  <a:pt x="755761" y="158022"/>
                </a:lnTo>
                <a:lnTo>
                  <a:pt x="707878" y="137862"/>
                </a:lnTo>
                <a:lnTo>
                  <a:pt x="659516" y="119052"/>
                </a:lnTo>
                <a:lnTo>
                  <a:pt x="610696" y="101592"/>
                </a:lnTo>
                <a:lnTo>
                  <a:pt x="561455" y="85496"/>
                </a:lnTo>
                <a:lnTo>
                  <a:pt x="511818" y="70765"/>
                </a:lnTo>
                <a:lnTo>
                  <a:pt x="461815" y="57405"/>
                </a:lnTo>
                <a:lnTo>
                  <a:pt x="411476" y="45425"/>
                </a:lnTo>
                <a:lnTo>
                  <a:pt x="360823" y="34829"/>
                </a:lnTo>
                <a:lnTo>
                  <a:pt x="309891" y="25632"/>
                </a:lnTo>
                <a:lnTo>
                  <a:pt x="258710" y="17826"/>
                </a:lnTo>
                <a:lnTo>
                  <a:pt x="207294" y="11423"/>
                </a:lnTo>
                <a:lnTo>
                  <a:pt x="155691" y="6437"/>
                </a:lnTo>
                <a:lnTo>
                  <a:pt x="103920" y="2866"/>
                </a:lnTo>
                <a:lnTo>
                  <a:pt x="52019" y="716"/>
                </a:lnTo>
                <a:lnTo>
                  <a:pt x="26021" y="180"/>
                </a:lnTo>
                <a:lnTo>
                  <a:pt x="0" y="0"/>
                </a:lnTo>
                <a:close/>
              </a:path>
            </a:pathLst>
          </a:custGeom>
          <a:solidFill>
            <a:srgbClr val="47A5AE"/>
          </a:solidFill>
        </p:spPr>
        <p:txBody>
          <a:bodyPr wrap="square" lIns="0" tIns="0" rIns="0" bIns="0" rtlCol="0"/>
          <a:lstStyle/>
          <a:p>
            <a:endParaRPr/>
          </a:p>
        </p:txBody>
      </p:sp>
      <p:sp>
        <p:nvSpPr>
          <p:cNvPr id="28" name="object 28"/>
          <p:cNvSpPr/>
          <p:nvPr/>
        </p:nvSpPr>
        <p:spPr>
          <a:xfrm>
            <a:off x="9393226" y="764526"/>
            <a:ext cx="1180465" cy="481965"/>
          </a:xfrm>
          <a:custGeom>
            <a:avLst/>
            <a:gdLst/>
            <a:ahLst/>
            <a:cxnLst/>
            <a:rect l="l" t="t" r="r" b="b"/>
            <a:pathLst>
              <a:path w="1180465" h="481965">
                <a:moveTo>
                  <a:pt x="0" y="0"/>
                </a:moveTo>
                <a:lnTo>
                  <a:pt x="0" y="121693"/>
                </a:lnTo>
                <a:lnTo>
                  <a:pt x="37313" y="122060"/>
                </a:lnTo>
                <a:lnTo>
                  <a:pt x="74559" y="123163"/>
                </a:lnTo>
                <a:lnTo>
                  <a:pt x="148790" y="127568"/>
                </a:lnTo>
                <a:lnTo>
                  <a:pt x="222623" y="134874"/>
                </a:lnTo>
                <a:lnTo>
                  <a:pt x="295973" y="145054"/>
                </a:lnTo>
                <a:lnTo>
                  <a:pt x="368750" y="158083"/>
                </a:lnTo>
                <a:lnTo>
                  <a:pt x="440891" y="173937"/>
                </a:lnTo>
                <a:lnTo>
                  <a:pt x="512293" y="192589"/>
                </a:lnTo>
                <a:lnTo>
                  <a:pt x="582893" y="214016"/>
                </a:lnTo>
                <a:lnTo>
                  <a:pt x="652593" y="238179"/>
                </a:lnTo>
                <a:lnTo>
                  <a:pt x="721328" y="265060"/>
                </a:lnTo>
                <a:lnTo>
                  <a:pt x="789004" y="294634"/>
                </a:lnTo>
                <a:lnTo>
                  <a:pt x="855546" y="326872"/>
                </a:lnTo>
                <a:lnTo>
                  <a:pt x="920869" y="361749"/>
                </a:lnTo>
                <a:lnTo>
                  <a:pt x="984891" y="399232"/>
                </a:lnTo>
                <a:lnTo>
                  <a:pt x="1047537" y="439304"/>
                </a:lnTo>
                <a:lnTo>
                  <a:pt x="1108720" y="481939"/>
                </a:lnTo>
                <a:lnTo>
                  <a:pt x="1180252" y="383486"/>
                </a:lnTo>
                <a:lnTo>
                  <a:pt x="1147888" y="360460"/>
                </a:lnTo>
                <a:lnTo>
                  <a:pt x="1115124" y="338108"/>
                </a:lnTo>
                <a:lnTo>
                  <a:pt x="1081965" y="316435"/>
                </a:lnTo>
                <a:lnTo>
                  <a:pt x="1048438" y="295451"/>
                </a:lnTo>
                <a:lnTo>
                  <a:pt x="1014536" y="275148"/>
                </a:lnTo>
                <a:lnTo>
                  <a:pt x="980276" y="255541"/>
                </a:lnTo>
                <a:lnTo>
                  <a:pt x="945676" y="236631"/>
                </a:lnTo>
                <a:lnTo>
                  <a:pt x="910742" y="218418"/>
                </a:lnTo>
                <a:lnTo>
                  <a:pt x="875479" y="200905"/>
                </a:lnTo>
                <a:lnTo>
                  <a:pt x="839908" y="184100"/>
                </a:lnTo>
                <a:lnTo>
                  <a:pt x="804030" y="168000"/>
                </a:lnTo>
                <a:lnTo>
                  <a:pt x="767861" y="152618"/>
                </a:lnTo>
                <a:lnTo>
                  <a:pt x="731412" y="137948"/>
                </a:lnTo>
                <a:lnTo>
                  <a:pt x="694698" y="124001"/>
                </a:lnTo>
                <a:lnTo>
                  <a:pt x="657719" y="110775"/>
                </a:lnTo>
                <a:lnTo>
                  <a:pt x="620491" y="98276"/>
                </a:lnTo>
                <a:lnTo>
                  <a:pt x="583034" y="86511"/>
                </a:lnTo>
                <a:lnTo>
                  <a:pt x="545341" y="75473"/>
                </a:lnTo>
                <a:lnTo>
                  <a:pt x="507445" y="65177"/>
                </a:lnTo>
                <a:lnTo>
                  <a:pt x="469331" y="55619"/>
                </a:lnTo>
                <a:lnTo>
                  <a:pt x="431027" y="46807"/>
                </a:lnTo>
                <a:lnTo>
                  <a:pt x="392546" y="38742"/>
                </a:lnTo>
                <a:lnTo>
                  <a:pt x="353882" y="31427"/>
                </a:lnTo>
                <a:lnTo>
                  <a:pt x="315060" y="24871"/>
                </a:lnTo>
                <a:lnTo>
                  <a:pt x="276094" y="19072"/>
                </a:lnTo>
                <a:lnTo>
                  <a:pt x="236987" y="14028"/>
                </a:lnTo>
                <a:lnTo>
                  <a:pt x="197744" y="9759"/>
                </a:lnTo>
                <a:lnTo>
                  <a:pt x="158389" y="6256"/>
                </a:lnTo>
                <a:lnTo>
                  <a:pt x="118925" y="3524"/>
                </a:lnTo>
                <a:lnTo>
                  <a:pt x="79361" y="1569"/>
                </a:lnTo>
                <a:lnTo>
                  <a:pt x="39717" y="396"/>
                </a:lnTo>
                <a:lnTo>
                  <a:pt x="0" y="0"/>
                </a:lnTo>
                <a:close/>
              </a:path>
            </a:pathLst>
          </a:custGeom>
          <a:solidFill>
            <a:srgbClr val="398E97"/>
          </a:solidFill>
        </p:spPr>
        <p:txBody>
          <a:bodyPr wrap="square" lIns="0" tIns="0" rIns="0" bIns="0" rtlCol="0"/>
          <a:lstStyle/>
          <a:p>
            <a:endParaRPr/>
          </a:p>
        </p:txBody>
      </p:sp>
      <p:sp>
        <p:nvSpPr>
          <p:cNvPr id="29" name="object 29"/>
          <p:cNvSpPr/>
          <p:nvPr/>
        </p:nvSpPr>
        <p:spPr>
          <a:xfrm>
            <a:off x="9393225" y="642832"/>
            <a:ext cx="1641475" cy="850265"/>
          </a:xfrm>
          <a:custGeom>
            <a:avLst/>
            <a:gdLst/>
            <a:ahLst/>
            <a:cxnLst/>
            <a:rect l="l" t="t" r="r" b="b"/>
            <a:pathLst>
              <a:path w="1641475" h="850265">
                <a:moveTo>
                  <a:pt x="0" y="0"/>
                </a:moveTo>
                <a:lnTo>
                  <a:pt x="0" y="121693"/>
                </a:lnTo>
                <a:lnTo>
                  <a:pt x="56012" y="122474"/>
                </a:lnTo>
                <a:lnTo>
                  <a:pt x="111812" y="124804"/>
                </a:lnTo>
                <a:lnTo>
                  <a:pt x="167366" y="128673"/>
                </a:lnTo>
                <a:lnTo>
                  <a:pt x="222656" y="134063"/>
                </a:lnTo>
                <a:lnTo>
                  <a:pt x="277649" y="140968"/>
                </a:lnTo>
                <a:lnTo>
                  <a:pt x="332315" y="149367"/>
                </a:lnTo>
                <a:lnTo>
                  <a:pt x="386636" y="159252"/>
                </a:lnTo>
                <a:lnTo>
                  <a:pt x="440568" y="170606"/>
                </a:lnTo>
                <a:lnTo>
                  <a:pt x="494096" y="183423"/>
                </a:lnTo>
                <a:lnTo>
                  <a:pt x="547182" y="197679"/>
                </a:lnTo>
                <a:lnTo>
                  <a:pt x="599807" y="213363"/>
                </a:lnTo>
                <a:lnTo>
                  <a:pt x="651937" y="230471"/>
                </a:lnTo>
                <a:lnTo>
                  <a:pt x="703544" y="248978"/>
                </a:lnTo>
                <a:lnTo>
                  <a:pt x="754602" y="268879"/>
                </a:lnTo>
                <a:lnTo>
                  <a:pt x="805078" y="290155"/>
                </a:lnTo>
                <a:lnTo>
                  <a:pt x="854948" y="312799"/>
                </a:lnTo>
                <a:lnTo>
                  <a:pt x="904182" y="336793"/>
                </a:lnTo>
                <a:lnTo>
                  <a:pt x="952753" y="362123"/>
                </a:lnTo>
                <a:lnTo>
                  <a:pt x="1000630" y="388777"/>
                </a:lnTo>
                <a:lnTo>
                  <a:pt x="1047790" y="416742"/>
                </a:lnTo>
                <a:lnTo>
                  <a:pt x="1094197" y="446007"/>
                </a:lnTo>
                <a:lnTo>
                  <a:pt x="1139827" y="476553"/>
                </a:lnTo>
                <a:lnTo>
                  <a:pt x="1184654" y="508373"/>
                </a:lnTo>
                <a:lnTo>
                  <a:pt x="1228643" y="541446"/>
                </a:lnTo>
                <a:lnTo>
                  <a:pt x="1271771" y="575768"/>
                </a:lnTo>
                <a:lnTo>
                  <a:pt x="1314010" y="611315"/>
                </a:lnTo>
                <a:lnTo>
                  <a:pt x="1355327" y="648086"/>
                </a:lnTo>
                <a:lnTo>
                  <a:pt x="1395702" y="686059"/>
                </a:lnTo>
                <a:lnTo>
                  <a:pt x="1435100" y="725223"/>
                </a:lnTo>
                <a:lnTo>
                  <a:pt x="1473490" y="765564"/>
                </a:lnTo>
                <a:lnTo>
                  <a:pt x="1510854" y="807072"/>
                </a:lnTo>
                <a:lnTo>
                  <a:pt x="1547160" y="849732"/>
                </a:lnTo>
                <a:lnTo>
                  <a:pt x="1640926" y="772160"/>
                </a:lnTo>
                <a:lnTo>
                  <a:pt x="1602431" y="726922"/>
                </a:lnTo>
                <a:lnTo>
                  <a:pt x="1562806" y="682901"/>
                </a:lnTo>
                <a:lnTo>
                  <a:pt x="1522083" y="640111"/>
                </a:lnTo>
                <a:lnTo>
                  <a:pt x="1480294" y="598571"/>
                </a:lnTo>
                <a:lnTo>
                  <a:pt x="1437479" y="558302"/>
                </a:lnTo>
                <a:lnTo>
                  <a:pt x="1393649" y="519299"/>
                </a:lnTo>
                <a:lnTo>
                  <a:pt x="1348854" y="481592"/>
                </a:lnTo>
                <a:lnTo>
                  <a:pt x="1303106" y="445189"/>
                </a:lnTo>
                <a:lnTo>
                  <a:pt x="1256446" y="410108"/>
                </a:lnTo>
                <a:lnTo>
                  <a:pt x="1208905" y="376364"/>
                </a:lnTo>
                <a:lnTo>
                  <a:pt x="1160509" y="343961"/>
                </a:lnTo>
                <a:lnTo>
                  <a:pt x="1111286" y="312925"/>
                </a:lnTo>
                <a:lnTo>
                  <a:pt x="1061275" y="283268"/>
                </a:lnTo>
                <a:lnTo>
                  <a:pt x="1010498" y="254994"/>
                </a:lnTo>
                <a:lnTo>
                  <a:pt x="958982" y="228131"/>
                </a:lnTo>
                <a:lnTo>
                  <a:pt x="906767" y="202683"/>
                </a:lnTo>
                <a:lnTo>
                  <a:pt x="853873" y="178671"/>
                </a:lnTo>
                <a:lnTo>
                  <a:pt x="800337" y="156105"/>
                </a:lnTo>
                <a:lnTo>
                  <a:pt x="746189" y="134995"/>
                </a:lnTo>
                <a:lnTo>
                  <a:pt x="691451" y="115365"/>
                </a:lnTo>
                <a:lnTo>
                  <a:pt x="636165" y="97228"/>
                </a:lnTo>
                <a:lnTo>
                  <a:pt x="580351" y="80585"/>
                </a:lnTo>
                <a:lnTo>
                  <a:pt x="524041" y="65465"/>
                </a:lnTo>
                <a:lnTo>
                  <a:pt x="467272" y="51879"/>
                </a:lnTo>
                <a:lnTo>
                  <a:pt x="410065" y="39833"/>
                </a:lnTo>
                <a:lnTo>
                  <a:pt x="352454" y="29349"/>
                </a:lnTo>
                <a:lnTo>
                  <a:pt x="294468" y="20440"/>
                </a:lnTo>
                <a:lnTo>
                  <a:pt x="236141" y="13117"/>
                </a:lnTo>
                <a:lnTo>
                  <a:pt x="177497" y="7397"/>
                </a:lnTo>
                <a:lnTo>
                  <a:pt x="118572" y="3296"/>
                </a:lnTo>
                <a:lnTo>
                  <a:pt x="59396" y="824"/>
                </a:lnTo>
                <a:lnTo>
                  <a:pt x="0" y="0"/>
                </a:lnTo>
                <a:close/>
              </a:path>
            </a:pathLst>
          </a:custGeom>
          <a:solidFill>
            <a:srgbClr val="28767F"/>
          </a:solidFill>
        </p:spPr>
        <p:txBody>
          <a:bodyPr wrap="square" lIns="0" tIns="0" rIns="0" bIns="0" rtlCol="0"/>
          <a:lstStyle/>
          <a:p>
            <a:endParaRPr/>
          </a:p>
        </p:txBody>
      </p:sp>
      <p:sp>
        <p:nvSpPr>
          <p:cNvPr id="30" name="object 30"/>
          <p:cNvSpPr/>
          <p:nvPr/>
        </p:nvSpPr>
        <p:spPr>
          <a:xfrm>
            <a:off x="9393226" y="521135"/>
            <a:ext cx="2251711" cy="2673350"/>
          </a:xfrm>
          <a:custGeom>
            <a:avLst/>
            <a:gdLst/>
            <a:ahLst/>
            <a:cxnLst/>
            <a:rect l="l" t="t" r="r" b="b"/>
            <a:pathLst>
              <a:path w="2251709" h="2673350">
                <a:moveTo>
                  <a:pt x="0" y="0"/>
                </a:moveTo>
                <a:lnTo>
                  <a:pt x="0" y="121695"/>
                </a:lnTo>
                <a:lnTo>
                  <a:pt x="109655" y="124466"/>
                </a:lnTo>
                <a:lnTo>
                  <a:pt x="217827" y="132692"/>
                </a:lnTo>
                <a:lnTo>
                  <a:pt x="324413" y="146239"/>
                </a:lnTo>
                <a:lnTo>
                  <a:pt x="429273" y="164962"/>
                </a:lnTo>
                <a:lnTo>
                  <a:pt x="532288" y="188737"/>
                </a:lnTo>
                <a:lnTo>
                  <a:pt x="633322" y="217432"/>
                </a:lnTo>
                <a:lnTo>
                  <a:pt x="732257" y="250906"/>
                </a:lnTo>
                <a:lnTo>
                  <a:pt x="828946" y="289032"/>
                </a:lnTo>
                <a:lnTo>
                  <a:pt x="923265" y="331671"/>
                </a:lnTo>
                <a:lnTo>
                  <a:pt x="1015080" y="378698"/>
                </a:lnTo>
                <a:lnTo>
                  <a:pt x="1104259" y="429973"/>
                </a:lnTo>
                <a:lnTo>
                  <a:pt x="1190670" y="485369"/>
                </a:lnTo>
                <a:lnTo>
                  <a:pt x="1274173" y="544752"/>
                </a:lnTo>
                <a:lnTo>
                  <a:pt x="1354632" y="607979"/>
                </a:lnTo>
                <a:lnTo>
                  <a:pt x="1431917" y="674928"/>
                </a:lnTo>
                <a:lnTo>
                  <a:pt x="1505889" y="745455"/>
                </a:lnTo>
                <a:lnTo>
                  <a:pt x="1576417" y="819428"/>
                </a:lnTo>
                <a:lnTo>
                  <a:pt x="1643367" y="896713"/>
                </a:lnTo>
                <a:lnTo>
                  <a:pt x="1706598" y="977173"/>
                </a:lnTo>
                <a:lnTo>
                  <a:pt x="1765975" y="1060674"/>
                </a:lnTo>
                <a:lnTo>
                  <a:pt x="1821373" y="1147085"/>
                </a:lnTo>
                <a:lnTo>
                  <a:pt x="1872648" y="1236264"/>
                </a:lnTo>
                <a:lnTo>
                  <a:pt x="1919674" y="1328079"/>
                </a:lnTo>
                <a:lnTo>
                  <a:pt x="1962312" y="1422400"/>
                </a:lnTo>
                <a:lnTo>
                  <a:pt x="2000440" y="1519092"/>
                </a:lnTo>
                <a:lnTo>
                  <a:pt x="2033912" y="1618023"/>
                </a:lnTo>
                <a:lnTo>
                  <a:pt x="2062605" y="1719058"/>
                </a:lnTo>
                <a:lnTo>
                  <a:pt x="2086382" y="1822075"/>
                </a:lnTo>
                <a:lnTo>
                  <a:pt x="2105106" y="1926936"/>
                </a:lnTo>
                <a:lnTo>
                  <a:pt x="2118653" y="2033517"/>
                </a:lnTo>
                <a:lnTo>
                  <a:pt x="2126876" y="2141691"/>
                </a:lnTo>
                <a:lnTo>
                  <a:pt x="2129651" y="2251346"/>
                </a:lnTo>
                <a:lnTo>
                  <a:pt x="2129606" y="2264615"/>
                </a:lnTo>
                <a:lnTo>
                  <a:pt x="2128727" y="2314091"/>
                </a:lnTo>
                <a:lnTo>
                  <a:pt x="2126659" y="2364224"/>
                </a:lnTo>
                <a:lnTo>
                  <a:pt x="2123409" y="2414282"/>
                </a:lnTo>
                <a:lnTo>
                  <a:pt x="2118984" y="2464247"/>
                </a:lnTo>
                <a:lnTo>
                  <a:pt x="2113382" y="2514091"/>
                </a:lnTo>
                <a:lnTo>
                  <a:pt x="2106607" y="2563808"/>
                </a:lnTo>
                <a:lnTo>
                  <a:pt x="2098659" y="2613351"/>
                </a:lnTo>
                <a:lnTo>
                  <a:pt x="2091931" y="2650399"/>
                </a:lnTo>
                <a:lnTo>
                  <a:pt x="2211472" y="2673201"/>
                </a:lnTo>
                <a:lnTo>
                  <a:pt x="2218582" y="2634037"/>
                </a:lnTo>
                <a:lnTo>
                  <a:pt x="2225000" y="2594776"/>
                </a:lnTo>
                <a:lnTo>
                  <a:pt x="2230721" y="2555402"/>
                </a:lnTo>
                <a:lnTo>
                  <a:pt x="2235743" y="2515942"/>
                </a:lnTo>
                <a:lnTo>
                  <a:pt x="2240066" y="2476407"/>
                </a:lnTo>
                <a:lnTo>
                  <a:pt x="2243696" y="2436807"/>
                </a:lnTo>
                <a:lnTo>
                  <a:pt x="2246622" y="2397142"/>
                </a:lnTo>
                <a:lnTo>
                  <a:pt x="2248843" y="2357431"/>
                </a:lnTo>
                <a:lnTo>
                  <a:pt x="2250370" y="2317669"/>
                </a:lnTo>
                <a:lnTo>
                  <a:pt x="2251190" y="2277882"/>
                </a:lnTo>
                <a:lnTo>
                  <a:pt x="2251345" y="2251346"/>
                </a:lnTo>
                <a:lnTo>
                  <a:pt x="2248419" y="2135555"/>
                </a:lnTo>
                <a:lnTo>
                  <a:pt x="2239728" y="2021241"/>
                </a:lnTo>
                <a:lnTo>
                  <a:pt x="2225412" y="1908576"/>
                </a:lnTo>
                <a:lnTo>
                  <a:pt x="2205607" y="1797696"/>
                </a:lnTo>
                <a:lnTo>
                  <a:pt x="2180469" y="1688753"/>
                </a:lnTo>
                <a:lnTo>
                  <a:pt x="2150121" y="1581894"/>
                </a:lnTo>
                <a:lnTo>
                  <a:pt x="2114718" y="1477267"/>
                </a:lnTo>
                <a:lnTo>
                  <a:pt x="2074402" y="1375009"/>
                </a:lnTo>
                <a:lnTo>
                  <a:pt x="2029308" y="1275267"/>
                </a:lnTo>
                <a:lnTo>
                  <a:pt x="1979589" y="1178182"/>
                </a:lnTo>
                <a:lnTo>
                  <a:pt x="1925377" y="1083899"/>
                </a:lnTo>
                <a:lnTo>
                  <a:pt x="1866818" y="992555"/>
                </a:lnTo>
                <a:lnTo>
                  <a:pt x="1804056" y="904294"/>
                </a:lnTo>
                <a:lnTo>
                  <a:pt x="1737226" y="819255"/>
                </a:lnTo>
                <a:lnTo>
                  <a:pt x="1666476" y="737579"/>
                </a:lnTo>
                <a:lnTo>
                  <a:pt x="1591945" y="659401"/>
                </a:lnTo>
                <a:lnTo>
                  <a:pt x="1513767" y="584870"/>
                </a:lnTo>
                <a:lnTo>
                  <a:pt x="1432090" y="514120"/>
                </a:lnTo>
                <a:lnTo>
                  <a:pt x="1347050" y="447292"/>
                </a:lnTo>
                <a:lnTo>
                  <a:pt x="1258789" y="384526"/>
                </a:lnTo>
                <a:lnTo>
                  <a:pt x="1167447" y="325969"/>
                </a:lnTo>
                <a:lnTo>
                  <a:pt x="1073162" y="271757"/>
                </a:lnTo>
                <a:lnTo>
                  <a:pt x="976078" y="222037"/>
                </a:lnTo>
                <a:lnTo>
                  <a:pt x="876336" y="176944"/>
                </a:lnTo>
                <a:lnTo>
                  <a:pt x="774082" y="136627"/>
                </a:lnTo>
                <a:lnTo>
                  <a:pt x="669452" y="101225"/>
                </a:lnTo>
                <a:lnTo>
                  <a:pt x="562593" y="70879"/>
                </a:lnTo>
                <a:lnTo>
                  <a:pt x="453654" y="45737"/>
                </a:lnTo>
                <a:lnTo>
                  <a:pt x="342773" y="25934"/>
                </a:lnTo>
                <a:lnTo>
                  <a:pt x="230104" y="11617"/>
                </a:lnTo>
                <a:lnTo>
                  <a:pt x="115789" y="2931"/>
                </a:lnTo>
                <a:lnTo>
                  <a:pt x="0" y="0"/>
                </a:lnTo>
                <a:close/>
              </a:path>
            </a:pathLst>
          </a:custGeom>
          <a:solidFill>
            <a:srgbClr val="155E65"/>
          </a:solidFill>
        </p:spPr>
        <p:txBody>
          <a:bodyPr wrap="square" lIns="0" tIns="0" rIns="0" bIns="0" rtlCol="0"/>
          <a:lstStyle/>
          <a:p>
            <a:endParaRPr/>
          </a:p>
        </p:txBody>
      </p:sp>
      <p:sp>
        <p:nvSpPr>
          <p:cNvPr id="31" name="object 31"/>
          <p:cNvSpPr/>
          <p:nvPr/>
        </p:nvSpPr>
        <p:spPr>
          <a:xfrm>
            <a:off x="11484857" y="2346852"/>
            <a:ext cx="160020" cy="847725"/>
          </a:xfrm>
          <a:custGeom>
            <a:avLst/>
            <a:gdLst/>
            <a:ahLst/>
            <a:cxnLst/>
            <a:rect l="l" t="t" r="r" b="b"/>
            <a:pathLst>
              <a:path w="160020" h="847725">
                <a:moveTo>
                  <a:pt x="119527" y="0"/>
                </a:moveTo>
                <a:lnTo>
                  <a:pt x="0" y="22873"/>
                </a:lnTo>
                <a:lnTo>
                  <a:pt x="2305" y="35106"/>
                </a:lnTo>
                <a:lnTo>
                  <a:pt x="4540" y="47372"/>
                </a:lnTo>
                <a:lnTo>
                  <a:pt x="12773" y="96649"/>
                </a:lnTo>
                <a:lnTo>
                  <a:pt x="19872" y="146307"/>
                </a:lnTo>
                <a:lnTo>
                  <a:pt x="25861" y="196678"/>
                </a:lnTo>
                <a:lnTo>
                  <a:pt x="30614" y="246719"/>
                </a:lnTo>
                <a:lnTo>
                  <a:pt x="33434" y="284731"/>
                </a:lnTo>
                <a:lnTo>
                  <a:pt x="35586" y="322920"/>
                </a:lnTo>
                <a:lnTo>
                  <a:pt x="37066" y="361292"/>
                </a:lnTo>
                <a:lnTo>
                  <a:pt x="37865" y="399837"/>
                </a:lnTo>
                <a:lnTo>
                  <a:pt x="37974" y="438900"/>
                </a:lnTo>
                <a:lnTo>
                  <a:pt x="37851" y="452166"/>
                </a:lnTo>
                <a:lnTo>
                  <a:pt x="36691" y="500918"/>
                </a:lnTo>
                <a:lnTo>
                  <a:pt x="34323" y="551033"/>
                </a:lnTo>
                <a:lnTo>
                  <a:pt x="30780" y="601070"/>
                </a:lnTo>
                <a:lnTo>
                  <a:pt x="26064" y="651005"/>
                </a:lnTo>
                <a:lnTo>
                  <a:pt x="20167" y="700819"/>
                </a:lnTo>
                <a:lnTo>
                  <a:pt x="13101" y="750484"/>
                </a:lnTo>
                <a:lnTo>
                  <a:pt x="4856" y="800002"/>
                </a:lnTo>
                <a:lnTo>
                  <a:pt x="299" y="824684"/>
                </a:lnTo>
                <a:lnTo>
                  <a:pt x="119841" y="847486"/>
                </a:lnTo>
                <a:lnTo>
                  <a:pt x="126950" y="808321"/>
                </a:lnTo>
                <a:lnTo>
                  <a:pt x="133369" y="769061"/>
                </a:lnTo>
                <a:lnTo>
                  <a:pt x="139090" y="729687"/>
                </a:lnTo>
                <a:lnTo>
                  <a:pt x="144111" y="690227"/>
                </a:lnTo>
                <a:lnTo>
                  <a:pt x="148435" y="650692"/>
                </a:lnTo>
                <a:lnTo>
                  <a:pt x="152064" y="611092"/>
                </a:lnTo>
                <a:lnTo>
                  <a:pt x="154990" y="571427"/>
                </a:lnTo>
                <a:lnTo>
                  <a:pt x="157212" y="531715"/>
                </a:lnTo>
                <a:lnTo>
                  <a:pt x="158738" y="491954"/>
                </a:lnTo>
                <a:lnTo>
                  <a:pt x="159558" y="452166"/>
                </a:lnTo>
                <a:lnTo>
                  <a:pt x="159676" y="438188"/>
                </a:lnTo>
                <a:lnTo>
                  <a:pt x="159552" y="398397"/>
                </a:lnTo>
                <a:lnTo>
                  <a:pt x="158710" y="357685"/>
                </a:lnTo>
                <a:lnTo>
                  <a:pt x="157143" y="317152"/>
                </a:lnTo>
                <a:lnTo>
                  <a:pt x="154868" y="276796"/>
                </a:lnTo>
                <a:lnTo>
                  <a:pt x="151892" y="236639"/>
                </a:lnTo>
                <a:lnTo>
                  <a:pt x="148178" y="196347"/>
                </a:lnTo>
                <a:lnTo>
                  <a:pt x="143838" y="156909"/>
                </a:lnTo>
                <a:lnTo>
                  <a:pt x="138776" y="117355"/>
                </a:lnTo>
                <a:lnTo>
                  <a:pt x="133035" y="78014"/>
                </a:lnTo>
                <a:lnTo>
                  <a:pt x="126612" y="38891"/>
                </a:lnTo>
                <a:lnTo>
                  <a:pt x="121960" y="12938"/>
                </a:lnTo>
                <a:lnTo>
                  <a:pt x="119527" y="0"/>
                </a:lnTo>
                <a:close/>
              </a:path>
            </a:pathLst>
          </a:custGeom>
          <a:solidFill>
            <a:srgbClr val="FFFFFF"/>
          </a:solidFill>
        </p:spPr>
        <p:txBody>
          <a:bodyPr wrap="square" lIns="0" tIns="0" rIns="0" bIns="0" rtlCol="0"/>
          <a:lstStyle/>
          <a:p>
            <a:endParaRPr/>
          </a:p>
        </p:txBody>
      </p:sp>
      <p:sp>
        <p:nvSpPr>
          <p:cNvPr id="32" name="object 32"/>
          <p:cNvSpPr txBox="1"/>
          <p:nvPr/>
        </p:nvSpPr>
        <p:spPr>
          <a:xfrm>
            <a:off x="7315200" y="481864"/>
            <a:ext cx="2075483" cy="1718419"/>
          </a:xfrm>
          <a:prstGeom prst="rect">
            <a:avLst/>
          </a:prstGeom>
        </p:spPr>
        <p:txBody>
          <a:bodyPr vert="horz" wrap="square" lIns="0" tIns="25400" rIns="0" bIns="0" rtlCol="0">
            <a:spAutoFit/>
          </a:bodyPr>
          <a:lstStyle/>
          <a:p>
            <a:pPr marR="31750" algn="r">
              <a:lnSpc>
                <a:spcPct val="100000"/>
              </a:lnSpc>
              <a:spcBef>
                <a:spcPts val="200"/>
              </a:spcBef>
            </a:pPr>
            <a:r>
              <a:rPr lang="en-US" sz="1200" baseline="3472" dirty="0" smtClean="0">
                <a:solidFill>
                  <a:srgbClr val="231F20"/>
                </a:solidFill>
                <a:latin typeface="GHEA Grapalat" pitchFamily="50" charset="0"/>
                <a:cs typeface="Arial"/>
              </a:rPr>
              <a:t>Professional</a:t>
            </a:r>
            <a:r>
              <a:rPr sz="1200" baseline="3472" dirty="0" smtClean="0">
                <a:solidFill>
                  <a:srgbClr val="231F20"/>
                </a:solidFill>
                <a:latin typeface="GHEA Grapalat" pitchFamily="50" charset="0"/>
                <a:cs typeface="Arial"/>
              </a:rPr>
              <a:t>  </a:t>
            </a:r>
            <a:r>
              <a:rPr sz="800" b="1" dirty="0">
                <a:solidFill>
                  <a:srgbClr val="231F20"/>
                </a:solidFill>
                <a:latin typeface="GHEA Grapalat" pitchFamily="50" charset="0"/>
                <a:cs typeface="Times New Roman"/>
              </a:rPr>
              <a:t>30</a:t>
            </a:r>
            <a:endParaRPr sz="800" dirty="0">
              <a:latin typeface="GHEA Grapalat" pitchFamily="50" charset="0"/>
              <a:cs typeface="Times New Roman"/>
            </a:endParaRPr>
          </a:p>
          <a:p>
            <a:pPr marR="31750" algn="r">
              <a:lnSpc>
                <a:spcPct val="100000"/>
              </a:lnSpc>
              <a:spcBef>
                <a:spcPts val="105"/>
              </a:spcBef>
            </a:pPr>
            <a:r>
              <a:rPr lang="en-US" sz="1200" baseline="3472" dirty="0" smtClean="0">
                <a:solidFill>
                  <a:srgbClr val="231F20"/>
                </a:solidFill>
                <a:latin typeface="GHEA Grapalat" pitchFamily="50" charset="0"/>
                <a:cs typeface="Arial"/>
              </a:rPr>
              <a:t>Team players</a:t>
            </a:r>
            <a:r>
              <a:rPr sz="1200" baseline="3472" dirty="0" smtClean="0">
                <a:solidFill>
                  <a:srgbClr val="231F20"/>
                </a:solidFill>
                <a:latin typeface="GHEA Grapalat" pitchFamily="50" charset="0"/>
                <a:cs typeface="Arial"/>
              </a:rPr>
              <a:t>   </a:t>
            </a:r>
            <a:r>
              <a:rPr sz="800" b="1" dirty="0">
                <a:solidFill>
                  <a:srgbClr val="231F20"/>
                </a:solidFill>
                <a:latin typeface="GHEA Grapalat" pitchFamily="50" charset="0"/>
                <a:cs typeface="Times New Roman"/>
              </a:rPr>
              <a:t>15</a:t>
            </a:r>
            <a:endParaRPr sz="800" dirty="0">
              <a:latin typeface="GHEA Grapalat" pitchFamily="50" charset="0"/>
              <a:cs typeface="Times New Roman"/>
            </a:endParaRPr>
          </a:p>
          <a:p>
            <a:pPr marR="31750" algn="r">
              <a:lnSpc>
                <a:spcPts val="950"/>
              </a:lnSpc>
              <a:spcBef>
                <a:spcPts val="65"/>
              </a:spcBef>
              <a:tabLst>
                <a:tab pos="790575" algn="l"/>
              </a:tabLst>
            </a:pPr>
            <a:r>
              <a:rPr lang="en-US" sz="1200" baseline="3472" dirty="0" smtClean="0">
                <a:solidFill>
                  <a:srgbClr val="231F20"/>
                </a:solidFill>
                <a:latin typeface="GHEA Grapalat" pitchFamily="50" charset="0"/>
                <a:cs typeface="Arial"/>
              </a:rPr>
              <a:t>Motivated   </a:t>
            </a:r>
            <a:r>
              <a:rPr sz="800" b="1" dirty="0" smtClean="0">
                <a:solidFill>
                  <a:srgbClr val="231F20"/>
                </a:solidFill>
                <a:latin typeface="GHEA Grapalat" pitchFamily="50" charset="0"/>
                <a:cs typeface="Times New Roman"/>
              </a:rPr>
              <a:t>11</a:t>
            </a:r>
            <a:endParaRPr sz="800" dirty="0">
              <a:latin typeface="GHEA Grapalat" pitchFamily="50" charset="0"/>
              <a:cs typeface="Times New Roman"/>
            </a:endParaRPr>
          </a:p>
          <a:p>
            <a:pPr marR="31750" algn="r">
              <a:lnSpc>
                <a:spcPts val="935"/>
              </a:lnSpc>
              <a:tabLst>
                <a:tab pos="933450" algn="l"/>
              </a:tabLst>
            </a:pPr>
            <a:r>
              <a:rPr lang="en-US" sz="1200" baseline="3472" dirty="0" smtClean="0">
                <a:solidFill>
                  <a:srgbClr val="231F20"/>
                </a:solidFill>
                <a:latin typeface="GHEA Grapalat" pitchFamily="50" charset="0"/>
                <a:cs typeface="Arial"/>
              </a:rPr>
              <a:t>                    Ideologically </a:t>
            </a:r>
            <a:r>
              <a:rPr lang="en-US" sz="1200" baseline="3472" dirty="0">
                <a:solidFill>
                  <a:srgbClr val="231F20"/>
                </a:solidFill>
                <a:latin typeface="GHEA Grapalat" pitchFamily="50" charset="0"/>
                <a:cs typeface="Arial"/>
              </a:rPr>
              <a:t>like-minded </a:t>
            </a:r>
            <a:r>
              <a:rPr sz="1200" baseline="3472" dirty="0">
                <a:solidFill>
                  <a:srgbClr val="231F20"/>
                </a:solidFill>
                <a:latin typeface="GHEA Grapalat" pitchFamily="50" charset="0"/>
                <a:cs typeface="Arial"/>
              </a:rPr>
              <a:t>	</a:t>
            </a:r>
            <a:r>
              <a:rPr lang="en-US" sz="800" baseline="3472" dirty="0">
                <a:solidFill>
                  <a:srgbClr val="231F20"/>
                </a:solidFill>
                <a:latin typeface="GHEA Grapalat" pitchFamily="50" charset="0"/>
                <a:cs typeface="Arial"/>
              </a:rPr>
              <a:t> </a:t>
            </a:r>
            <a:r>
              <a:rPr sz="800" b="1" dirty="0" smtClean="0">
                <a:solidFill>
                  <a:srgbClr val="231F20"/>
                </a:solidFill>
                <a:latin typeface="GHEA Grapalat" pitchFamily="50" charset="0"/>
                <a:cs typeface="Times New Roman"/>
              </a:rPr>
              <a:t>8</a:t>
            </a:r>
            <a:endParaRPr sz="800" dirty="0">
              <a:latin typeface="GHEA Grapalat" pitchFamily="50" charset="0"/>
              <a:cs typeface="Times New Roman"/>
            </a:endParaRPr>
          </a:p>
          <a:p>
            <a:pPr marR="31750" algn="r">
              <a:lnSpc>
                <a:spcPts val="919"/>
              </a:lnSpc>
              <a:tabLst>
                <a:tab pos="621030" algn="l"/>
              </a:tabLst>
            </a:pPr>
            <a:r>
              <a:rPr lang="en-US" sz="1200" baseline="3472" dirty="0" smtClean="0">
                <a:solidFill>
                  <a:srgbClr val="231F20"/>
                </a:solidFill>
                <a:latin typeface="GHEA Grapalat" pitchFamily="50" charset="0"/>
                <a:cs typeface="Arial"/>
              </a:rPr>
              <a:t> Volunteers</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6</a:t>
            </a:r>
            <a:endParaRPr sz="800" dirty="0">
              <a:latin typeface="GHEA Grapalat" pitchFamily="50" charset="0"/>
              <a:cs typeface="Times New Roman"/>
            </a:endParaRPr>
          </a:p>
          <a:p>
            <a:pPr marR="31750" algn="r">
              <a:lnSpc>
                <a:spcPts val="935"/>
              </a:lnSpc>
              <a:tabLst>
                <a:tab pos="543560" algn="l"/>
              </a:tabLst>
            </a:pPr>
            <a:r>
              <a:rPr lang="en-US" sz="1200" baseline="3472" dirty="0" smtClean="0">
                <a:solidFill>
                  <a:srgbClr val="231F20"/>
                </a:solidFill>
                <a:latin typeface="GHEA Grapalat" pitchFamily="50" charset="0"/>
                <a:cs typeface="Arial"/>
              </a:rPr>
              <a:t>Educated</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6</a:t>
            </a:r>
            <a:endParaRPr sz="800" dirty="0">
              <a:latin typeface="GHEA Grapalat" pitchFamily="50" charset="0"/>
              <a:cs typeface="Times New Roman"/>
            </a:endParaRPr>
          </a:p>
          <a:p>
            <a:pPr marR="31750" algn="r">
              <a:lnSpc>
                <a:spcPct val="100000"/>
              </a:lnSpc>
              <a:spcBef>
                <a:spcPts val="35"/>
              </a:spcBef>
              <a:tabLst>
                <a:tab pos="828040" algn="l"/>
              </a:tabLst>
            </a:pPr>
            <a:r>
              <a:rPr lang="en-US" sz="1200" baseline="3472" dirty="0" smtClean="0">
                <a:solidFill>
                  <a:srgbClr val="231F20"/>
                </a:solidFill>
                <a:latin typeface="GHEA Grapalat" pitchFamily="50" charset="0"/>
                <a:cs typeface="Arial"/>
              </a:rPr>
              <a:t>      Taking initiative</a:t>
            </a:r>
            <a:r>
              <a:rPr sz="1200" baseline="3472" dirty="0">
                <a:solidFill>
                  <a:srgbClr val="231F20"/>
                </a:solidFill>
                <a:latin typeface="GHEA Grapalat" pitchFamily="50" charset="0"/>
                <a:cs typeface="Arial"/>
              </a:rPr>
              <a:t>	</a:t>
            </a:r>
            <a:r>
              <a:rPr sz="800" b="1" dirty="0" smtClean="0">
                <a:solidFill>
                  <a:srgbClr val="231F20"/>
                </a:solidFill>
                <a:latin typeface="GHEA Grapalat" pitchFamily="50" charset="0"/>
                <a:cs typeface="Times New Roman"/>
              </a:rPr>
              <a:t>5</a:t>
            </a:r>
            <a:endParaRPr lang="en-US" sz="800" dirty="0">
              <a:latin typeface="GHEA Grapalat" pitchFamily="50" charset="0"/>
              <a:cs typeface="Times New Roman"/>
            </a:endParaRPr>
          </a:p>
          <a:p>
            <a:pPr marR="31750" algn="r">
              <a:lnSpc>
                <a:spcPct val="100000"/>
              </a:lnSpc>
              <a:spcBef>
                <a:spcPts val="35"/>
              </a:spcBef>
              <a:tabLst>
                <a:tab pos="828040" algn="l"/>
              </a:tabLst>
            </a:pPr>
            <a:r>
              <a:rPr lang="en-US" sz="1200" baseline="3472" dirty="0" smtClean="0">
                <a:solidFill>
                  <a:srgbClr val="231F20"/>
                </a:solidFill>
                <a:latin typeface="GHEA Grapalat" pitchFamily="50" charset="0"/>
                <a:cs typeface="Arial"/>
              </a:rPr>
              <a:t>Long-term  </a:t>
            </a:r>
            <a:r>
              <a:rPr sz="800" b="1" dirty="0" smtClean="0">
                <a:solidFill>
                  <a:srgbClr val="231F20"/>
                </a:solidFill>
                <a:latin typeface="GHEA Grapalat" pitchFamily="50" charset="0"/>
                <a:cs typeface="Times New Roman"/>
              </a:rPr>
              <a:t>5</a:t>
            </a:r>
            <a:endParaRPr sz="800" dirty="0">
              <a:latin typeface="GHEA Grapalat" pitchFamily="50" charset="0"/>
              <a:cs typeface="Times New Roman"/>
            </a:endParaRPr>
          </a:p>
          <a:p>
            <a:pPr marR="31750" algn="r">
              <a:lnSpc>
                <a:spcPct val="100000"/>
              </a:lnSpc>
              <a:spcBef>
                <a:spcPts val="15"/>
              </a:spcBef>
              <a:tabLst>
                <a:tab pos="459105" algn="l"/>
              </a:tabLst>
            </a:pPr>
            <a:r>
              <a:rPr lang="en-US" sz="1200" baseline="3472" dirty="0" smtClean="0">
                <a:solidFill>
                  <a:srgbClr val="231F20"/>
                </a:solidFill>
                <a:latin typeface="GHEA Grapalat" pitchFamily="50" charset="0"/>
                <a:cs typeface="Arial"/>
              </a:rPr>
              <a:t>  Honest</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4</a:t>
            </a:r>
            <a:endParaRPr sz="800" dirty="0">
              <a:latin typeface="GHEA Grapalat" pitchFamily="50" charset="0"/>
              <a:cs typeface="Times New Roman"/>
            </a:endParaRPr>
          </a:p>
          <a:p>
            <a:pPr marR="31750" algn="r">
              <a:lnSpc>
                <a:spcPts val="935"/>
              </a:lnSpc>
              <a:spcBef>
                <a:spcPts val="25"/>
              </a:spcBef>
              <a:tabLst>
                <a:tab pos="1115695" algn="l"/>
              </a:tabLst>
            </a:pPr>
            <a:r>
              <a:rPr lang="en-US" sz="1200" baseline="3472" dirty="0" smtClean="0">
                <a:solidFill>
                  <a:srgbClr val="231F20"/>
                </a:solidFill>
                <a:latin typeface="GHEA Grapalat" pitchFamily="50" charset="0"/>
                <a:cs typeface="Arial"/>
              </a:rPr>
              <a:t>             Goal-oriented</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3</a:t>
            </a:r>
            <a:endParaRPr sz="800" dirty="0">
              <a:latin typeface="GHEA Grapalat" pitchFamily="50" charset="0"/>
              <a:cs typeface="Times New Roman"/>
            </a:endParaRPr>
          </a:p>
          <a:p>
            <a:pPr marR="31750" algn="r">
              <a:lnSpc>
                <a:spcPts val="935"/>
              </a:lnSpc>
              <a:tabLst>
                <a:tab pos="759460" algn="l"/>
              </a:tabLst>
            </a:pPr>
            <a:r>
              <a:rPr lang="en-US" sz="1200" baseline="3472" dirty="0" smtClean="0">
                <a:solidFill>
                  <a:srgbClr val="231F20"/>
                </a:solidFill>
                <a:latin typeface="GHEA Grapalat" pitchFamily="50" charset="0"/>
                <a:cs typeface="Arial"/>
              </a:rPr>
              <a:t>          Patriotic</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3</a:t>
            </a:r>
            <a:endParaRPr sz="800" dirty="0">
              <a:latin typeface="GHEA Grapalat" pitchFamily="50" charset="0"/>
              <a:cs typeface="Times New Roman"/>
            </a:endParaRPr>
          </a:p>
          <a:p>
            <a:pPr marR="30480" algn="r">
              <a:lnSpc>
                <a:spcPts val="935"/>
              </a:lnSpc>
              <a:spcBef>
                <a:spcPts val="40"/>
              </a:spcBef>
              <a:tabLst>
                <a:tab pos="1618615" algn="l"/>
              </a:tabLst>
            </a:pPr>
            <a:r>
              <a:rPr lang="en-US" sz="1200" baseline="3472" dirty="0" smtClean="0">
                <a:solidFill>
                  <a:srgbClr val="231F20"/>
                </a:solidFill>
                <a:latin typeface="GHEA Grapalat" pitchFamily="50" charset="0"/>
                <a:cs typeface="Arial"/>
              </a:rPr>
              <a:t>          Fluent</a:t>
            </a:r>
            <a:r>
              <a:rPr lang="en-US" sz="1200" dirty="0" smtClean="0">
                <a:solidFill>
                  <a:srgbClr val="231F20"/>
                </a:solidFill>
                <a:latin typeface="GHEA Grapalat" pitchFamily="50" charset="0"/>
                <a:cs typeface="Arial"/>
              </a:rPr>
              <a:t> </a:t>
            </a:r>
            <a:r>
              <a:rPr lang="en-US" sz="1200" baseline="3472" dirty="0" smtClean="0">
                <a:solidFill>
                  <a:srgbClr val="231F20"/>
                </a:solidFill>
                <a:latin typeface="GHEA Grapalat" pitchFamily="50" charset="0"/>
                <a:cs typeface="Arial"/>
              </a:rPr>
              <a:t>in foreign languages</a:t>
            </a:r>
            <a:r>
              <a:rPr sz="1200" baseline="3472"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2</a:t>
            </a:r>
            <a:endParaRPr sz="800" dirty="0">
              <a:latin typeface="GHEA Grapalat" pitchFamily="50" charset="0"/>
              <a:cs typeface="Times New Roman"/>
            </a:endParaRPr>
          </a:p>
          <a:p>
            <a:pPr marR="30480" algn="r">
              <a:lnSpc>
                <a:spcPts val="935"/>
              </a:lnSpc>
              <a:tabLst>
                <a:tab pos="636270" algn="l"/>
              </a:tabLst>
            </a:pPr>
            <a:r>
              <a:rPr lang="en-US" sz="1200" baseline="6944" dirty="0" smtClean="0">
                <a:solidFill>
                  <a:srgbClr val="231F20"/>
                </a:solidFill>
                <a:latin typeface="GHEA Grapalat" pitchFamily="50" charset="0"/>
                <a:cs typeface="Arial"/>
              </a:rPr>
              <a:t>    Innovative</a:t>
            </a:r>
            <a:r>
              <a:rPr lang="en-US" sz="1200" dirty="0" smtClean="0">
                <a:solidFill>
                  <a:srgbClr val="231F20"/>
                </a:solidFill>
                <a:latin typeface="GHEA Grapalat" pitchFamily="50" charset="0"/>
                <a:cs typeface="Arial"/>
              </a:rPr>
              <a:t> </a:t>
            </a:r>
            <a:r>
              <a:rPr sz="1200" baseline="6944" dirty="0">
                <a:solidFill>
                  <a:srgbClr val="231F20"/>
                </a:solidFill>
                <a:latin typeface="GHEA Grapalat" pitchFamily="50" charset="0"/>
                <a:cs typeface="Arial"/>
              </a:rPr>
              <a:t>	</a:t>
            </a:r>
            <a:r>
              <a:rPr sz="800" b="1" dirty="0" smtClean="0">
                <a:solidFill>
                  <a:srgbClr val="231F20"/>
                </a:solidFill>
                <a:latin typeface="GHEA Grapalat" pitchFamily="50" charset="0"/>
                <a:cs typeface="Times New Roman"/>
              </a:rPr>
              <a:t>2</a:t>
            </a:r>
            <a:endParaRPr lang="en-US" sz="800" dirty="0">
              <a:latin typeface="GHEA Grapalat" pitchFamily="50" charset="0"/>
              <a:cs typeface="Times New Roman"/>
            </a:endParaRPr>
          </a:p>
          <a:p>
            <a:pPr marR="30480" algn="r">
              <a:lnSpc>
                <a:spcPts val="935"/>
              </a:lnSpc>
              <a:tabLst>
                <a:tab pos="636270" algn="l"/>
              </a:tabLst>
            </a:pPr>
            <a:r>
              <a:rPr lang="en-US" sz="800" dirty="0">
                <a:solidFill>
                  <a:srgbClr val="231F20"/>
                </a:solidFill>
                <a:latin typeface="GHEA Grapalat" pitchFamily="50" charset="0"/>
                <a:cs typeface="Times New Roman"/>
              </a:rPr>
              <a:t> </a:t>
            </a:r>
            <a:r>
              <a:rPr lang="en-US" sz="800" dirty="0" smtClean="0">
                <a:solidFill>
                  <a:srgbClr val="231F20"/>
                </a:solidFill>
                <a:latin typeface="GHEA Grapalat" pitchFamily="50" charset="0"/>
                <a:cs typeface="Times New Roman"/>
              </a:rPr>
              <a:t>         </a:t>
            </a:r>
            <a:r>
              <a:rPr lang="en-US" sz="1200" baseline="6944" dirty="0" smtClean="0">
                <a:solidFill>
                  <a:srgbClr val="231F20"/>
                </a:solidFill>
                <a:latin typeface="GHEA Grapalat" pitchFamily="50" charset="0"/>
                <a:cs typeface="Arial"/>
              </a:rPr>
              <a:t>Other</a:t>
            </a:r>
            <a:r>
              <a:rPr sz="1200" baseline="6944" dirty="0">
                <a:solidFill>
                  <a:srgbClr val="231F20"/>
                </a:solidFill>
                <a:latin typeface="GHEA Grapalat" pitchFamily="50" charset="0"/>
                <a:cs typeface="Arial"/>
              </a:rPr>
              <a:t>	</a:t>
            </a:r>
            <a:r>
              <a:rPr sz="800" b="1" dirty="0">
                <a:solidFill>
                  <a:srgbClr val="231F20"/>
                </a:solidFill>
                <a:latin typeface="GHEA Grapalat" pitchFamily="50" charset="0"/>
                <a:cs typeface="Times New Roman"/>
              </a:rPr>
              <a:t>9</a:t>
            </a:r>
            <a:endParaRPr sz="800" dirty="0">
              <a:latin typeface="GHEA Grapalat" pitchFamily="50" charset="0"/>
              <a:cs typeface="Times New Roman"/>
            </a:endParaRPr>
          </a:p>
        </p:txBody>
      </p:sp>
    </p:spTree>
    <p:extLst>
      <p:ext uri="{BB962C8B-B14F-4D97-AF65-F5344CB8AC3E}">
        <p14:creationId xmlns:p14="http://schemas.microsoft.com/office/powerpoint/2010/main" val="15471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4169" y="453862"/>
            <a:ext cx="4333231" cy="505267"/>
          </a:xfrm>
          <a:prstGeom prst="rect">
            <a:avLst/>
          </a:prstGeom>
        </p:spPr>
        <p:txBody>
          <a:bodyPr vert="horz" wrap="square" lIns="0" tIns="12700" rIns="0" bIns="0" rtlCol="0">
            <a:spAutoFit/>
          </a:bodyPr>
          <a:lstStyle/>
          <a:p>
            <a:pPr algn="just">
              <a:defRPr sz="1200" b="0" i="0" u="none" strike="noStrike" kern="1200" spc="0" baseline="0">
                <a:solidFill>
                  <a:sysClr val="windowText" lastClr="000000">
                    <a:lumMod val="65000"/>
                    <a:lumOff val="35000"/>
                  </a:sysClr>
                </a:solidFill>
                <a:latin typeface="+mn-lt"/>
                <a:ea typeface="+mn-ea"/>
                <a:cs typeface="+mn-cs"/>
              </a:defRPr>
            </a:pPr>
            <a:r>
              <a:rPr lang="en-US" sz="1600" b="1" dirty="0" smtClean="0">
                <a:solidFill>
                  <a:schemeClr val="tx1">
                    <a:lumMod val="95000"/>
                    <a:lumOff val="5000"/>
                  </a:schemeClr>
                </a:solidFill>
                <a:latin typeface="GHEA Grapalat" pitchFamily="50" charset="0"/>
              </a:rPr>
              <a:t>HOW MANY YEARS HAS THE ORGANIZATION ACTUALLY BEEN OPERATING?</a:t>
            </a:r>
            <a:endParaRPr sz="1600" b="1" dirty="0">
              <a:solidFill>
                <a:schemeClr val="tx1">
                  <a:lumMod val="95000"/>
                  <a:lumOff val="5000"/>
                </a:schemeClr>
              </a:solidFill>
              <a:latin typeface="GHEA Grapalat" pitchFamily="50" charset="0"/>
              <a:cs typeface="Times New Roman"/>
            </a:endParaRPr>
          </a:p>
        </p:txBody>
      </p:sp>
      <p:sp>
        <p:nvSpPr>
          <p:cNvPr id="3" name="object 3"/>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42" name="object 42"/>
          <p:cNvSpPr txBox="1"/>
          <p:nvPr/>
        </p:nvSpPr>
        <p:spPr>
          <a:xfrm>
            <a:off x="7164087" y="529473"/>
            <a:ext cx="3766185" cy="266933"/>
          </a:xfrm>
          <a:prstGeom prst="rect">
            <a:avLst/>
          </a:prstGeom>
        </p:spPr>
        <p:txBody>
          <a:bodyPr vert="horz" wrap="square" lIns="0" tIns="12700" rIns="0" bIns="0" rtlCol="0">
            <a:spAutoFit/>
          </a:bodyPr>
          <a:lstStyle/>
          <a:p>
            <a:pPr marL="12700" marR="5080">
              <a:lnSpc>
                <a:spcPct val="110700"/>
              </a:lnSpc>
              <a:spcBef>
                <a:spcPts val="100"/>
              </a:spcBef>
            </a:pPr>
            <a:r>
              <a:rPr lang="en-US" sz="1600" b="1" dirty="0" smtClean="0">
                <a:solidFill>
                  <a:schemeClr val="tx1">
                    <a:lumMod val="95000"/>
                    <a:lumOff val="5000"/>
                  </a:schemeClr>
                </a:solidFill>
                <a:latin typeface="GHEA Grapalat" pitchFamily="50" charset="0"/>
                <a:cs typeface="Times New Roman"/>
              </a:rPr>
              <a:t>EMLOYEE SERVICE CONTRACTORS</a:t>
            </a:r>
          </a:p>
        </p:txBody>
      </p:sp>
      <p:sp>
        <p:nvSpPr>
          <p:cNvPr id="59" name="object 59"/>
          <p:cNvSpPr/>
          <p:nvPr/>
        </p:nvSpPr>
        <p:spPr>
          <a:xfrm>
            <a:off x="6095999" y="538725"/>
            <a:ext cx="0" cy="5816600"/>
          </a:xfrm>
          <a:custGeom>
            <a:avLst/>
            <a:gdLst/>
            <a:ahLst/>
            <a:cxnLst/>
            <a:rect l="l" t="t" r="r" b="b"/>
            <a:pathLst>
              <a:path h="5816600">
                <a:moveTo>
                  <a:pt x="0" y="0"/>
                </a:moveTo>
                <a:lnTo>
                  <a:pt x="0" y="5816588"/>
                </a:lnTo>
              </a:path>
            </a:pathLst>
          </a:custGeom>
          <a:ln w="17999">
            <a:solidFill>
              <a:srgbClr val="BBBDC0"/>
            </a:solidFill>
            <a:prstDash val="sysDot"/>
          </a:ln>
        </p:spPr>
        <p:txBody>
          <a:bodyPr wrap="square" lIns="0" tIns="0" rIns="0" bIns="0" rtlCol="0"/>
          <a:lstStyle/>
          <a:p>
            <a:endParaRPr/>
          </a:p>
        </p:txBody>
      </p:sp>
      <p:sp>
        <p:nvSpPr>
          <p:cNvPr id="60" name="object 60"/>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61" name="object 61"/>
          <p:cNvSpPr txBox="1"/>
          <p:nvPr/>
        </p:nvSpPr>
        <p:spPr>
          <a:xfrm>
            <a:off x="11681224" y="114427"/>
            <a:ext cx="30416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26</a:t>
            </a:r>
            <a:endParaRPr sz="1800" dirty="0">
              <a:latin typeface="GHEA Grapalat" pitchFamily="50" charset="0"/>
              <a:cs typeface="Times New Roman"/>
            </a:endParaRPr>
          </a:p>
        </p:txBody>
      </p:sp>
      <p:sp>
        <p:nvSpPr>
          <p:cNvPr id="62" name="object 62"/>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67" name="object 42"/>
          <p:cNvSpPr txBox="1"/>
          <p:nvPr/>
        </p:nvSpPr>
        <p:spPr>
          <a:xfrm>
            <a:off x="7153851" y="4894965"/>
            <a:ext cx="3766185" cy="268471"/>
          </a:xfrm>
          <a:prstGeom prst="rect">
            <a:avLst/>
          </a:prstGeom>
        </p:spPr>
        <p:txBody>
          <a:bodyPr vert="horz" wrap="square" lIns="0" tIns="12700" rIns="0" bIns="0" rtlCol="0">
            <a:spAutoFit/>
          </a:bodyPr>
          <a:lstStyle/>
          <a:p>
            <a:pPr marL="12700" marR="5080">
              <a:lnSpc>
                <a:spcPct val="110700"/>
              </a:lnSpc>
              <a:spcBef>
                <a:spcPts val="100"/>
              </a:spcBef>
            </a:pPr>
            <a:r>
              <a:rPr lang="en-US" sz="1600" b="1" cap="all" dirty="0" smtClean="0">
                <a:solidFill>
                  <a:srgbClr val="231F20"/>
                </a:solidFill>
                <a:latin typeface="GHEA Grapalat" pitchFamily="50" charset="0"/>
                <a:cs typeface="Times New Roman"/>
              </a:rPr>
              <a:t>Volunteers </a:t>
            </a:r>
            <a:endParaRPr sz="1600" cap="all" dirty="0">
              <a:latin typeface="GHEA Grapalat" pitchFamily="50" charset="0"/>
              <a:cs typeface="Times New Roman"/>
            </a:endParaRPr>
          </a:p>
        </p:txBody>
      </p:sp>
      <p:sp>
        <p:nvSpPr>
          <p:cNvPr id="68" name="object 42"/>
          <p:cNvSpPr txBox="1"/>
          <p:nvPr/>
        </p:nvSpPr>
        <p:spPr>
          <a:xfrm>
            <a:off x="7239001" y="3124200"/>
            <a:ext cx="3766185" cy="266933"/>
          </a:xfrm>
          <a:prstGeom prst="rect">
            <a:avLst/>
          </a:prstGeom>
        </p:spPr>
        <p:txBody>
          <a:bodyPr vert="horz" wrap="square" lIns="0" tIns="12700" rIns="0" bIns="0" rtlCol="0">
            <a:spAutoFit/>
          </a:bodyPr>
          <a:lstStyle/>
          <a:p>
            <a:pPr marL="12700" marR="5080">
              <a:lnSpc>
                <a:spcPct val="110700"/>
              </a:lnSpc>
              <a:spcBef>
                <a:spcPts val="100"/>
              </a:spcBef>
            </a:pPr>
            <a:r>
              <a:rPr lang="en-US" sz="1600" b="1" cap="all" dirty="0" smtClean="0">
                <a:solidFill>
                  <a:srgbClr val="231F20"/>
                </a:solidFill>
                <a:latin typeface="GHEA Grapalat" pitchFamily="50" charset="0"/>
                <a:cs typeface="Times New Roman"/>
              </a:rPr>
              <a:t>Main staff</a:t>
            </a:r>
          </a:p>
        </p:txBody>
      </p:sp>
      <p:graphicFrame>
        <p:nvGraphicFramePr>
          <p:cNvPr id="19" name="Chart 18"/>
          <p:cNvGraphicFramePr>
            <a:graphicFrameLocks/>
          </p:cNvGraphicFramePr>
          <p:nvPr>
            <p:extLst>
              <p:ext uri="{D42A27DB-BD31-4B8C-83A1-F6EECF244321}">
                <p14:modId xmlns:p14="http://schemas.microsoft.com/office/powerpoint/2010/main" val="3746961519"/>
              </p:ext>
            </p:extLst>
          </p:nvPr>
        </p:nvGraphicFramePr>
        <p:xfrm>
          <a:off x="6858001" y="5257799"/>
          <a:ext cx="4975306" cy="1330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3660883837"/>
              </p:ext>
            </p:extLst>
          </p:nvPr>
        </p:nvGraphicFramePr>
        <p:xfrm>
          <a:off x="6705601" y="3480007"/>
          <a:ext cx="5126442" cy="12443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a:graphicFrameLocks/>
          </p:cNvGraphicFramePr>
          <p:nvPr>
            <p:extLst>
              <p:ext uri="{D42A27DB-BD31-4B8C-83A1-F6EECF244321}">
                <p14:modId xmlns:p14="http://schemas.microsoft.com/office/powerpoint/2010/main" val="762751202"/>
              </p:ext>
            </p:extLst>
          </p:nvPr>
        </p:nvGraphicFramePr>
        <p:xfrm>
          <a:off x="6553200" y="1066800"/>
          <a:ext cx="5432189"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ext uri="{D42A27DB-BD31-4B8C-83A1-F6EECF244321}">
                <p14:modId xmlns:p14="http://schemas.microsoft.com/office/powerpoint/2010/main" val="3395134292"/>
              </p:ext>
            </p:extLst>
          </p:nvPr>
        </p:nvGraphicFramePr>
        <p:xfrm>
          <a:off x="1223881" y="1752600"/>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5735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0961" y="180336"/>
            <a:ext cx="9584239" cy="935192"/>
          </a:xfrm>
          <a:prstGeom prst="rect">
            <a:avLst/>
          </a:prstGeom>
        </p:spPr>
        <p:txBody>
          <a:bodyPr vert="horz" wrap="square" lIns="0" tIns="12700" rIns="0" bIns="0" rtlCol="0">
            <a:spAutoFit/>
          </a:bodyPr>
          <a:lstStyle/>
          <a:p>
            <a:pPr marL="12700" marR="5080">
              <a:lnSpc>
                <a:spcPct val="110700"/>
              </a:lnSpc>
              <a:spcBef>
                <a:spcPts val="100"/>
              </a:spcBef>
            </a:pPr>
            <a:r>
              <a:rPr lang="en-US" b="1" dirty="0" smtClean="0">
                <a:solidFill>
                  <a:srgbClr val="231F20"/>
                </a:solidFill>
                <a:latin typeface="GHEA Grapalat" pitchFamily="50" charset="0"/>
                <a:cs typeface="Times New Roman"/>
              </a:rPr>
              <a:t/>
            </a:r>
            <a:br>
              <a:rPr lang="en-US" b="1" dirty="0" smtClean="0">
                <a:solidFill>
                  <a:srgbClr val="231F20"/>
                </a:solidFill>
                <a:latin typeface="GHEA Grapalat" pitchFamily="50" charset="0"/>
                <a:cs typeface="Times New Roman"/>
              </a:rPr>
            </a:br>
            <a:r>
              <a:rPr lang="en-US" b="1" dirty="0" smtClean="0">
                <a:solidFill>
                  <a:srgbClr val="231F20"/>
                </a:solidFill>
                <a:latin typeface="GHEA Grapalat" pitchFamily="50" charset="0"/>
                <a:cs typeface="Times New Roman"/>
              </a:rPr>
              <a:t>HOW FREQUENTLY ARE THE FOLLOWING PERSONS OR GROUPS INVOLVED IN MAKING DECISOINS ON MATTERS OF ORGANIZATIONAL PROGRAMMING?</a:t>
            </a:r>
            <a:r>
              <a:rPr b="1" dirty="0" smtClean="0">
                <a:solidFill>
                  <a:srgbClr val="231F20"/>
                </a:solidFill>
                <a:latin typeface="GHEA Grapalat" pitchFamily="50" charset="0"/>
                <a:cs typeface="Times New Roman"/>
              </a:rPr>
              <a:t> </a:t>
            </a:r>
            <a:r>
              <a:rPr lang="en-US" b="1" dirty="0" smtClean="0">
                <a:solidFill>
                  <a:srgbClr val="231F20"/>
                </a:solidFill>
                <a:latin typeface="GHEA Grapalat" pitchFamily="50" charset="0"/>
                <a:cs typeface="Times New Roman"/>
              </a:rPr>
              <a:t>2015 AND 2019</a:t>
            </a:r>
          </a:p>
        </p:txBody>
      </p:sp>
      <p:sp>
        <p:nvSpPr>
          <p:cNvPr id="3" name="object 3"/>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24" name="object 24"/>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25" name="object 25"/>
          <p:cNvSpPr txBox="1"/>
          <p:nvPr/>
        </p:nvSpPr>
        <p:spPr>
          <a:xfrm>
            <a:off x="11703396" y="114427"/>
            <a:ext cx="336204"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27</a:t>
            </a:r>
            <a:endParaRPr sz="1800" dirty="0">
              <a:latin typeface="GHEA Grapalat" pitchFamily="50" charset="0"/>
              <a:cs typeface="Times New Roman"/>
            </a:endParaRPr>
          </a:p>
        </p:txBody>
      </p:sp>
      <p:sp>
        <p:nvSpPr>
          <p:cNvPr id="26" name="object 26"/>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graphicFrame>
        <p:nvGraphicFramePr>
          <p:cNvPr id="15" name="Chart 14"/>
          <p:cNvGraphicFramePr>
            <a:graphicFrameLocks/>
          </p:cNvGraphicFramePr>
          <p:nvPr>
            <p:extLst>
              <p:ext uri="{D42A27DB-BD31-4B8C-83A1-F6EECF244321}">
                <p14:modId xmlns:p14="http://schemas.microsoft.com/office/powerpoint/2010/main" val="1360776080"/>
              </p:ext>
            </p:extLst>
          </p:nvPr>
        </p:nvGraphicFramePr>
        <p:xfrm>
          <a:off x="1540961" y="1447800"/>
          <a:ext cx="9812839"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537237802"/>
              </p:ext>
            </p:extLst>
          </p:nvPr>
        </p:nvGraphicFramePr>
        <p:xfrm>
          <a:off x="1447800" y="3962400"/>
          <a:ext cx="9906000" cy="26257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438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3" name="object 3"/>
          <p:cNvSpPr txBox="1"/>
          <p:nvPr/>
        </p:nvSpPr>
        <p:spPr>
          <a:xfrm>
            <a:off x="1553200" y="381000"/>
            <a:ext cx="9267200" cy="627736"/>
          </a:xfrm>
          <a:prstGeom prst="rect">
            <a:avLst/>
          </a:prstGeom>
        </p:spPr>
        <p:txBody>
          <a:bodyPr vert="horz" wrap="square" lIns="0" tIns="12700" rIns="0" bIns="0" rtlCol="0">
            <a:spAutoFit/>
          </a:bodyPr>
          <a:lstStyle/>
          <a:p>
            <a:pPr marL="12700" marR="5080">
              <a:lnSpc>
                <a:spcPct val="110700"/>
              </a:lnSpc>
              <a:spcBef>
                <a:spcPts val="100"/>
              </a:spcBef>
            </a:pPr>
            <a:r>
              <a:rPr lang="en-US" b="1" dirty="0" smtClean="0">
                <a:latin typeface="GHEA Grapalat" pitchFamily="50" charset="0"/>
                <a:cs typeface="Times New Roman"/>
              </a:rPr>
              <a:t>IF THE ORGANIZATION’S CURRENT EXECUTIVE DIRECTOR (OR PRESIDENT) LEAVES HIS/HER POSITION,WHAT WOULD HAPPEN WITH THE ORGANIZATION? </a:t>
            </a:r>
          </a:p>
        </p:txBody>
      </p:sp>
      <p:sp>
        <p:nvSpPr>
          <p:cNvPr id="47" name="object 47"/>
          <p:cNvSpPr txBox="1"/>
          <p:nvPr/>
        </p:nvSpPr>
        <p:spPr>
          <a:xfrm>
            <a:off x="1600200" y="3443977"/>
            <a:ext cx="762000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231F20"/>
                </a:solidFill>
                <a:latin typeface="GHEA Grapalat" pitchFamily="50" charset="0"/>
                <a:cs typeface="Times New Roman"/>
              </a:rPr>
              <a:t> HOW MANY </a:t>
            </a:r>
            <a:r>
              <a:rPr lang="en-US" b="1" dirty="0" smtClean="0">
                <a:solidFill>
                  <a:srgbClr val="231F20"/>
                </a:solidFill>
                <a:latin typeface="GHEA Grapalat" pitchFamily="50" charset="0"/>
                <a:cs typeface="Times New Roman"/>
              </a:rPr>
              <a:t>MEMBERS (not staff) </a:t>
            </a:r>
            <a:r>
              <a:rPr lang="en-US" b="1" dirty="0" smtClean="0">
                <a:solidFill>
                  <a:srgbClr val="231F20"/>
                </a:solidFill>
                <a:latin typeface="GHEA Grapalat" pitchFamily="50" charset="0"/>
                <a:cs typeface="Times New Roman"/>
              </a:rPr>
              <a:t>DOES THE ORGANIZATION HAVE? </a:t>
            </a:r>
            <a:endParaRPr dirty="0">
              <a:latin typeface="GHEA Grapalat" pitchFamily="50" charset="0"/>
              <a:cs typeface="Times New Roman"/>
            </a:endParaRPr>
          </a:p>
        </p:txBody>
      </p:sp>
      <p:sp>
        <p:nvSpPr>
          <p:cNvPr id="48" name="object 48"/>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49" name="object 49"/>
          <p:cNvSpPr txBox="1"/>
          <p:nvPr/>
        </p:nvSpPr>
        <p:spPr>
          <a:xfrm>
            <a:off x="11688995" y="114427"/>
            <a:ext cx="350605"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28</a:t>
            </a:r>
            <a:endParaRPr sz="1800" dirty="0">
              <a:latin typeface="GHEA Grapalat" pitchFamily="50" charset="0"/>
              <a:cs typeface="Times New Roman"/>
            </a:endParaRPr>
          </a:p>
        </p:txBody>
      </p:sp>
      <p:sp>
        <p:nvSpPr>
          <p:cNvPr id="50" name="object 50"/>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graphicFrame>
        <p:nvGraphicFramePr>
          <p:cNvPr id="10" name="Chart 9"/>
          <p:cNvGraphicFramePr>
            <a:graphicFrameLocks/>
          </p:cNvGraphicFramePr>
          <p:nvPr>
            <p:extLst>
              <p:ext uri="{D42A27DB-BD31-4B8C-83A1-F6EECF244321}">
                <p14:modId xmlns:p14="http://schemas.microsoft.com/office/powerpoint/2010/main" val="2556330813"/>
              </p:ext>
            </p:extLst>
          </p:nvPr>
        </p:nvGraphicFramePr>
        <p:xfrm>
          <a:off x="990600" y="1166812"/>
          <a:ext cx="10210800" cy="2109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434784436"/>
              </p:ext>
            </p:extLst>
          </p:nvPr>
        </p:nvGraphicFramePr>
        <p:xfrm>
          <a:off x="1791542" y="3657600"/>
          <a:ext cx="8419257" cy="29305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488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4.png"/>
          <p:cNvPicPr>
            <a:picLocks noChangeAspect="1"/>
          </p:cNvPicPr>
          <p:nvPr/>
        </p:nvPicPr>
        <p:blipFill>
          <a:blip r:embed="rId2" cstate="print"/>
          <a:stretch>
            <a:fillRect/>
          </a:stretch>
        </p:blipFill>
        <p:spPr>
          <a:xfrm>
            <a:off x="0" y="0"/>
            <a:ext cx="12192000" cy="6858000"/>
          </a:xfrm>
          <a:prstGeom prst="rect">
            <a:avLst/>
          </a:prstGeom>
        </p:spPr>
      </p:pic>
      <p:sp>
        <p:nvSpPr>
          <p:cNvPr id="2" name="TextBox 1"/>
          <p:cNvSpPr txBox="1"/>
          <p:nvPr/>
        </p:nvSpPr>
        <p:spPr>
          <a:xfrm>
            <a:off x="6477000" y="5562600"/>
            <a:ext cx="4648200" cy="830997"/>
          </a:xfrm>
          <a:prstGeom prst="rect">
            <a:avLst/>
          </a:prstGeom>
          <a:noFill/>
        </p:spPr>
        <p:txBody>
          <a:bodyPr wrap="square" rtlCol="0">
            <a:spAutoFit/>
          </a:bodyPr>
          <a:lstStyle/>
          <a:p>
            <a:pPr algn="r"/>
            <a:r>
              <a:rPr lang="en-US" sz="4800" b="1" dirty="0" smtClean="0">
                <a:solidFill>
                  <a:schemeClr val="tx2"/>
                </a:solidFill>
                <a:latin typeface="GHEA Grapalat" pitchFamily="50" charset="0"/>
              </a:rPr>
              <a:t>FINANCES</a:t>
            </a:r>
            <a:endParaRPr lang="en-US" sz="4800" dirty="0">
              <a:solidFill>
                <a:schemeClr val="tx2"/>
              </a:solidFill>
              <a:latin typeface="GHEA Grapalat" pitchFamily="50" charset="0"/>
            </a:endParaRPr>
          </a:p>
        </p:txBody>
      </p:sp>
      <p:pic>
        <p:nvPicPr>
          <p:cNvPr id="4" name="Picture 3" descr="11.png"/>
          <p:cNvPicPr>
            <a:picLocks noChangeAspect="1"/>
          </p:cNvPicPr>
          <p:nvPr/>
        </p:nvPicPr>
        <p:blipFill>
          <a:blip r:embed="rId3" cstate="print"/>
          <a:stretch>
            <a:fillRect/>
          </a:stretch>
        </p:blipFill>
        <p:spPr>
          <a:xfrm>
            <a:off x="6096000" y="371857"/>
            <a:ext cx="4925579" cy="542545"/>
          </a:xfrm>
          <a:prstGeom prst="rect">
            <a:avLst/>
          </a:prstGeom>
        </p:spPr>
      </p:pic>
      <p:pic>
        <p:nvPicPr>
          <p:cNvPr id="5" name="Picture 4" descr="22.png"/>
          <p:cNvPicPr>
            <a:picLocks noChangeAspect="1"/>
          </p:cNvPicPr>
          <p:nvPr/>
        </p:nvPicPr>
        <p:blipFill>
          <a:blip r:embed="rId4" cstate="print"/>
          <a:stretch>
            <a:fillRect/>
          </a:stretch>
        </p:blipFill>
        <p:spPr>
          <a:xfrm>
            <a:off x="10363201" y="4191002"/>
            <a:ext cx="676657" cy="350521"/>
          </a:xfrm>
          <a:prstGeom prst="rect">
            <a:avLst/>
          </a:prstGeom>
        </p:spPr>
      </p:pic>
    </p:spTree>
    <p:extLst>
      <p:ext uri="{BB962C8B-B14F-4D97-AF65-F5344CB8AC3E}">
        <p14:creationId xmlns:p14="http://schemas.microsoft.com/office/powerpoint/2010/main" val="241219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6.png"/>
          <p:cNvPicPr>
            <a:picLocks noChangeAspect="1"/>
          </p:cNvPicPr>
          <p:nvPr/>
        </p:nvPicPr>
        <p:blipFill>
          <a:blip r:embed="rId2" cstate="print"/>
          <a:stretch>
            <a:fillRect/>
          </a:stretch>
        </p:blipFill>
        <p:spPr>
          <a:xfrm>
            <a:off x="0" y="0"/>
            <a:ext cx="12192000" cy="6858000"/>
          </a:xfrm>
          <a:prstGeom prst="rect">
            <a:avLst/>
          </a:prstGeom>
        </p:spPr>
      </p:pic>
      <p:sp>
        <p:nvSpPr>
          <p:cNvPr id="2" name="TextBox 1"/>
          <p:cNvSpPr txBox="1"/>
          <p:nvPr/>
        </p:nvSpPr>
        <p:spPr>
          <a:xfrm>
            <a:off x="3810000" y="5029200"/>
            <a:ext cx="7467600" cy="1200329"/>
          </a:xfrm>
          <a:prstGeom prst="rect">
            <a:avLst/>
          </a:prstGeom>
          <a:noFill/>
        </p:spPr>
        <p:txBody>
          <a:bodyPr wrap="square" rtlCol="0">
            <a:spAutoFit/>
          </a:bodyPr>
          <a:lstStyle/>
          <a:p>
            <a:pPr algn="r"/>
            <a:r>
              <a:rPr lang="en-US" sz="3600" b="1" dirty="0" smtClean="0">
                <a:solidFill>
                  <a:schemeClr val="tx2"/>
                </a:solidFill>
                <a:latin typeface="GHEA Grapalat" pitchFamily="50" charset="0"/>
              </a:rPr>
              <a:t>RELATIONS BETWEEN </a:t>
            </a:r>
            <a:endParaRPr lang="ru-RU" sz="3600" b="1" dirty="0" smtClean="0">
              <a:solidFill>
                <a:schemeClr val="tx2"/>
              </a:solidFill>
              <a:latin typeface="GHEA Grapalat" pitchFamily="50" charset="0"/>
            </a:endParaRPr>
          </a:p>
          <a:p>
            <a:pPr algn="r"/>
            <a:r>
              <a:rPr lang="en-US" sz="3600" b="1" dirty="0" smtClean="0">
                <a:solidFill>
                  <a:schemeClr val="tx2"/>
                </a:solidFill>
                <a:latin typeface="GHEA Grapalat" pitchFamily="50" charset="0"/>
              </a:rPr>
              <a:t>CSOs AND STATE BODIES</a:t>
            </a:r>
            <a:endParaRPr lang="en-US" sz="3600" dirty="0">
              <a:solidFill>
                <a:schemeClr val="tx2"/>
              </a:solidFill>
              <a:latin typeface="GHEA Grapalat" pitchFamily="50" charset="0"/>
            </a:endParaRPr>
          </a:p>
        </p:txBody>
      </p:sp>
      <p:pic>
        <p:nvPicPr>
          <p:cNvPr id="4" name="Picture 3" descr="11.png"/>
          <p:cNvPicPr>
            <a:picLocks noChangeAspect="1"/>
          </p:cNvPicPr>
          <p:nvPr/>
        </p:nvPicPr>
        <p:blipFill>
          <a:blip r:embed="rId3" cstate="print"/>
          <a:stretch>
            <a:fillRect/>
          </a:stretch>
        </p:blipFill>
        <p:spPr>
          <a:xfrm>
            <a:off x="6096000" y="371857"/>
            <a:ext cx="4925579" cy="542545"/>
          </a:xfrm>
          <a:prstGeom prst="rect">
            <a:avLst/>
          </a:prstGeom>
        </p:spPr>
      </p:pic>
      <p:pic>
        <p:nvPicPr>
          <p:cNvPr id="5" name="Picture 4" descr="22.png"/>
          <p:cNvPicPr>
            <a:picLocks noChangeAspect="1"/>
          </p:cNvPicPr>
          <p:nvPr/>
        </p:nvPicPr>
        <p:blipFill>
          <a:blip r:embed="rId4" cstate="print"/>
          <a:stretch>
            <a:fillRect/>
          </a:stretch>
        </p:blipFill>
        <p:spPr>
          <a:xfrm>
            <a:off x="10363201" y="4191002"/>
            <a:ext cx="676657" cy="350521"/>
          </a:xfrm>
          <a:prstGeom prst="rect">
            <a:avLst/>
          </a:prstGeom>
        </p:spPr>
      </p:pic>
    </p:spTree>
    <p:extLst>
      <p:ext uri="{BB962C8B-B14F-4D97-AF65-F5344CB8AC3E}">
        <p14:creationId xmlns:p14="http://schemas.microsoft.com/office/powerpoint/2010/main" val="255725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 name="object 3"/>
          <p:cNvSpPr txBox="1"/>
          <p:nvPr/>
        </p:nvSpPr>
        <p:spPr>
          <a:xfrm>
            <a:off x="11682249" y="114427"/>
            <a:ext cx="301625" cy="289823"/>
          </a:xfrm>
          <a:prstGeom prst="rect">
            <a:avLst/>
          </a:prstGeom>
        </p:spPr>
        <p:txBody>
          <a:bodyPr vert="horz" wrap="square" lIns="0" tIns="12700" rIns="0" bIns="0" rtlCol="0">
            <a:spAutoFit/>
          </a:bodyPr>
          <a:lstStyle/>
          <a:p>
            <a:pPr marL="12700">
              <a:lnSpc>
                <a:spcPct val="100000"/>
              </a:lnSpc>
              <a:spcBef>
                <a:spcPts val="100"/>
              </a:spcBef>
            </a:pPr>
            <a:r>
              <a:rPr sz="1800" b="1" dirty="0" smtClean="0">
                <a:solidFill>
                  <a:srgbClr val="FFFFFF"/>
                </a:solidFill>
                <a:latin typeface="GHEA Grapalat" pitchFamily="50" charset="0"/>
                <a:cs typeface="Times New Roman"/>
              </a:rPr>
              <a:t>3</a:t>
            </a:r>
            <a:r>
              <a:rPr lang="en-US" sz="1800" b="1" dirty="0" smtClean="0">
                <a:solidFill>
                  <a:srgbClr val="FFFFFF"/>
                </a:solidFill>
                <a:latin typeface="GHEA Grapalat" pitchFamily="50" charset="0"/>
                <a:cs typeface="Times New Roman"/>
              </a:rPr>
              <a:t>0</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 name="object 5"/>
          <p:cNvSpPr/>
          <p:nvPr/>
        </p:nvSpPr>
        <p:spPr>
          <a:xfrm>
            <a:off x="6748023" y="2601885"/>
            <a:ext cx="353695" cy="640080"/>
          </a:xfrm>
          <a:custGeom>
            <a:avLst/>
            <a:gdLst/>
            <a:ahLst/>
            <a:cxnLst/>
            <a:rect l="l" t="t" r="r" b="b"/>
            <a:pathLst>
              <a:path w="353695" h="640080">
                <a:moveTo>
                  <a:pt x="0" y="0"/>
                </a:moveTo>
                <a:lnTo>
                  <a:pt x="0" y="639481"/>
                </a:lnTo>
                <a:lnTo>
                  <a:pt x="353578" y="245764"/>
                </a:lnTo>
                <a:lnTo>
                  <a:pt x="0" y="0"/>
                </a:lnTo>
                <a:close/>
              </a:path>
            </a:pathLst>
          </a:custGeom>
          <a:solidFill>
            <a:srgbClr val="BBBDC0"/>
          </a:solidFill>
        </p:spPr>
        <p:txBody>
          <a:bodyPr wrap="square" lIns="0" tIns="0" rIns="0" bIns="0" rtlCol="0"/>
          <a:lstStyle/>
          <a:p>
            <a:endParaRPr/>
          </a:p>
        </p:txBody>
      </p:sp>
      <p:sp>
        <p:nvSpPr>
          <p:cNvPr id="6" name="object 6"/>
          <p:cNvSpPr/>
          <p:nvPr/>
        </p:nvSpPr>
        <p:spPr>
          <a:xfrm>
            <a:off x="5090404" y="1182825"/>
            <a:ext cx="446405" cy="487045"/>
          </a:xfrm>
          <a:custGeom>
            <a:avLst/>
            <a:gdLst/>
            <a:ahLst/>
            <a:cxnLst/>
            <a:rect l="l" t="t" r="r" b="b"/>
            <a:pathLst>
              <a:path w="446404" h="487044">
                <a:moveTo>
                  <a:pt x="332574" y="0"/>
                </a:moveTo>
                <a:lnTo>
                  <a:pt x="0" y="198125"/>
                </a:lnTo>
                <a:lnTo>
                  <a:pt x="445870" y="486906"/>
                </a:lnTo>
                <a:lnTo>
                  <a:pt x="332574" y="0"/>
                </a:lnTo>
                <a:close/>
              </a:path>
            </a:pathLst>
          </a:custGeom>
          <a:solidFill>
            <a:srgbClr val="6050A1"/>
          </a:solidFill>
        </p:spPr>
        <p:txBody>
          <a:bodyPr wrap="square" lIns="0" tIns="0" rIns="0" bIns="0" rtlCol="0"/>
          <a:lstStyle/>
          <a:p>
            <a:endParaRPr/>
          </a:p>
        </p:txBody>
      </p:sp>
      <p:sp>
        <p:nvSpPr>
          <p:cNvPr id="7" name="object 7"/>
          <p:cNvSpPr/>
          <p:nvPr/>
        </p:nvSpPr>
        <p:spPr>
          <a:xfrm>
            <a:off x="5090404" y="1182825"/>
            <a:ext cx="446405" cy="487045"/>
          </a:xfrm>
          <a:custGeom>
            <a:avLst/>
            <a:gdLst/>
            <a:ahLst/>
            <a:cxnLst/>
            <a:rect l="l" t="t" r="r" b="b"/>
            <a:pathLst>
              <a:path w="446404" h="487044">
                <a:moveTo>
                  <a:pt x="332574" y="0"/>
                </a:moveTo>
                <a:lnTo>
                  <a:pt x="0" y="198125"/>
                </a:lnTo>
                <a:lnTo>
                  <a:pt x="445870" y="486906"/>
                </a:lnTo>
                <a:lnTo>
                  <a:pt x="332574" y="0"/>
                </a:lnTo>
                <a:close/>
              </a:path>
            </a:pathLst>
          </a:custGeom>
          <a:solidFill>
            <a:srgbClr val="16285F"/>
          </a:solidFill>
        </p:spPr>
        <p:txBody>
          <a:bodyPr wrap="square" lIns="0" tIns="0" rIns="0" bIns="0" rtlCol="0"/>
          <a:lstStyle/>
          <a:p>
            <a:endParaRPr/>
          </a:p>
        </p:txBody>
      </p:sp>
      <p:sp>
        <p:nvSpPr>
          <p:cNvPr id="8" name="object 8"/>
          <p:cNvSpPr/>
          <p:nvPr/>
        </p:nvSpPr>
        <p:spPr>
          <a:xfrm>
            <a:off x="5303808" y="845882"/>
            <a:ext cx="1798320" cy="2002155"/>
          </a:xfrm>
          <a:custGeom>
            <a:avLst/>
            <a:gdLst/>
            <a:ahLst/>
            <a:cxnLst/>
            <a:rect l="l" t="t" r="r" b="b"/>
            <a:pathLst>
              <a:path w="1798320" h="2002155">
                <a:moveTo>
                  <a:pt x="1391759" y="0"/>
                </a:moveTo>
                <a:lnTo>
                  <a:pt x="0" y="0"/>
                </a:lnTo>
                <a:lnTo>
                  <a:pt x="0" y="1549674"/>
                </a:lnTo>
                <a:lnTo>
                  <a:pt x="2382" y="1598937"/>
                </a:lnTo>
                <a:lnTo>
                  <a:pt x="9364" y="1646663"/>
                </a:lnTo>
                <a:lnTo>
                  <a:pt x="20699" y="1692576"/>
                </a:lnTo>
                <a:lnTo>
                  <a:pt x="36138" y="1736401"/>
                </a:lnTo>
                <a:lnTo>
                  <a:pt x="55434" y="1777861"/>
                </a:lnTo>
                <a:lnTo>
                  <a:pt x="78339" y="1816681"/>
                </a:lnTo>
                <a:lnTo>
                  <a:pt x="104605" y="1852586"/>
                </a:lnTo>
                <a:lnTo>
                  <a:pt x="133985" y="1885299"/>
                </a:lnTo>
                <a:lnTo>
                  <a:pt x="166231" y="1914545"/>
                </a:lnTo>
                <a:lnTo>
                  <a:pt x="201095" y="1940048"/>
                </a:lnTo>
                <a:lnTo>
                  <a:pt x="238329" y="1961532"/>
                </a:lnTo>
                <a:lnTo>
                  <a:pt x="277687" y="1978722"/>
                </a:lnTo>
                <a:lnTo>
                  <a:pt x="318919" y="1991342"/>
                </a:lnTo>
                <a:lnTo>
                  <a:pt x="361779" y="1999116"/>
                </a:lnTo>
                <a:lnTo>
                  <a:pt x="406018" y="2001768"/>
                </a:lnTo>
                <a:lnTo>
                  <a:pt x="1797792" y="2001768"/>
                </a:lnTo>
                <a:lnTo>
                  <a:pt x="1797792" y="452113"/>
                </a:lnTo>
                <a:lnTo>
                  <a:pt x="1795410" y="402850"/>
                </a:lnTo>
                <a:lnTo>
                  <a:pt x="1788428" y="355124"/>
                </a:lnTo>
                <a:lnTo>
                  <a:pt x="1777093" y="309210"/>
                </a:lnTo>
                <a:lnTo>
                  <a:pt x="1761654" y="265384"/>
                </a:lnTo>
                <a:lnTo>
                  <a:pt x="1742358" y="223923"/>
                </a:lnTo>
                <a:lnTo>
                  <a:pt x="1719453" y="185100"/>
                </a:lnTo>
                <a:lnTo>
                  <a:pt x="1693187" y="149194"/>
                </a:lnTo>
                <a:lnTo>
                  <a:pt x="1663806" y="116479"/>
                </a:lnTo>
                <a:lnTo>
                  <a:pt x="1631560" y="87231"/>
                </a:lnTo>
                <a:lnTo>
                  <a:pt x="1596695" y="61726"/>
                </a:lnTo>
                <a:lnTo>
                  <a:pt x="1559459" y="40240"/>
                </a:lnTo>
                <a:lnTo>
                  <a:pt x="1520099" y="23049"/>
                </a:lnTo>
                <a:lnTo>
                  <a:pt x="1478865" y="10427"/>
                </a:lnTo>
                <a:lnTo>
                  <a:pt x="1436002" y="2652"/>
                </a:lnTo>
                <a:lnTo>
                  <a:pt x="1391759" y="0"/>
                </a:lnTo>
                <a:close/>
              </a:path>
            </a:pathLst>
          </a:custGeom>
          <a:solidFill>
            <a:srgbClr val="E6E7E8"/>
          </a:solidFill>
        </p:spPr>
        <p:txBody>
          <a:bodyPr wrap="square" lIns="0" tIns="0" rIns="0" bIns="0" rtlCol="0"/>
          <a:lstStyle/>
          <a:p>
            <a:endParaRPr/>
          </a:p>
        </p:txBody>
      </p:sp>
      <p:sp>
        <p:nvSpPr>
          <p:cNvPr id="9" name="object 9"/>
          <p:cNvSpPr/>
          <p:nvPr/>
        </p:nvSpPr>
        <p:spPr>
          <a:xfrm>
            <a:off x="5090405" y="755850"/>
            <a:ext cx="1454785" cy="625475"/>
          </a:xfrm>
          <a:custGeom>
            <a:avLst/>
            <a:gdLst/>
            <a:ahLst/>
            <a:cxnLst/>
            <a:rect l="l" t="t" r="r" b="b"/>
            <a:pathLst>
              <a:path w="1454784" h="625475">
                <a:moveTo>
                  <a:pt x="1454320" y="0"/>
                </a:moveTo>
                <a:lnTo>
                  <a:pt x="0" y="5015"/>
                </a:lnTo>
                <a:lnTo>
                  <a:pt x="0" y="625100"/>
                </a:lnTo>
                <a:lnTo>
                  <a:pt x="1453528" y="625100"/>
                </a:lnTo>
                <a:lnTo>
                  <a:pt x="1454320" y="0"/>
                </a:lnTo>
                <a:close/>
              </a:path>
            </a:pathLst>
          </a:custGeom>
          <a:solidFill>
            <a:srgbClr val="00476D"/>
          </a:solidFill>
        </p:spPr>
        <p:txBody>
          <a:bodyPr wrap="square" lIns="0" tIns="0" rIns="0" bIns="0" rtlCol="0"/>
          <a:lstStyle/>
          <a:p>
            <a:endParaRPr/>
          </a:p>
        </p:txBody>
      </p:sp>
      <p:sp>
        <p:nvSpPr>
          <p:cNvPr id="10" name="object 10"/>
          <p:cNvSpPr/>
          <p:nvPr/>
        </p:nvSpPr>
        <p:spPr>
          <a:xfrm>
            <a:off x="9368823" y="2601885"/>
            <a:ext cx="353695" cy="640080"/>
          </a:xfrm>
          <a:custGeom>
            <a:avLst/>
            <a:gdLst/>
            <a:ahLst/>
            <a:cxnLst/>
            <a:rect l="l" t="t" r="r" b="b"/>
            <a:pathLst>
              <a:path w="353695" h="640080">
                <a:moveTo>
                  <a:pt x="0" y="0"/>
                </a:moveTo>
                <a:lnTo>
                  <a:pt x="0" y="639481"/>
                </a:lnTo>
                <a:lnTo>
                  <a:pt x="353578" y="245764"/>
                </a:lnTo>
                <a:lnTo>
                  <a:pt x="0" y="0"/>
                </a:lnTo>
                <a:close/>
              </a:path>
            </a:pathLst>
          </a:custGeom>
          <a:solidFill>
            <a:srgbClr val="BBBDC0"/>
          </a:solidFill>
        </p:spPr>
        <p:txBody>
          <a:bodyPr wrap="square" lIns="0" tIns="0" rIns="0" bIns="0" rtlCol="0"/>
          <a:lstStyle/>
          <a:p>
            <a:endParaRPr/>
          </a:p>
        </p:txBody>
      </p:sp>
      <p:sp>
        <p:nvSpPr>
          <p:cNvPr id="11" name="object 11"/>
          <p:cNvSpPr/>
          <p:nvPr/>
        </p:nvSpPr>
        <p:spPr>
          <a:xfrm>
            <a:off x="7711218" y="1182825"/>
            <a:ext cx="446405" cy="487045"/>
          </a:xfrm>
          <a:custGeom>
            <a:avLst/>
            <a:gdLst/>
            <a:ahLst/>
            <a:cxnLst/>
            <a:rect l="l" t="t" r="r" b="b"/>
            <a:pathLst>
              <a:path w="446404" h="487044">
                <a:moveTo>
                  <a:pt x="332560" y="0"/>
                </a:moveTo>
                <a:lnTo>
                  <a:pt x="0" y="198125"/>
                </a:lnTo>
                <a:lnTo>
                  <a:pt x="445842" y="486906"/>
                </a:lnTo>
                <a:lnTo>
                  <a:pt x="332560" y="0"/>
                </a:lnTo>
                <a:close/>
              </a:path>
            </a:pathLst>
          </a:custGeom>
          <a:solidFill>
            <a:srgbClr val="F15645"/>
          </a:solidFill>
        </p:spPr>
        <p:txBody>
          <a:bodyPr wrap="square" lIns="0" tIns="0" rIns="0" bIns="0" rtlCol="0"/>
          <a:lstStyle/>
          <a:p>
            <a:endParaRPr/>
          </a:p>
        </p:txBody>
      </p:sp>
      <p:sp>
        <p:nvSpPr>
          <p:cNvPr id="12" name="object 12"/>
          <p:cNvSpPr/>
          <p:nvPr/>
        </p:nvSpPr>
        <p:spPr>
          <a:xfrm>
            <a:off x="7711218" y="1182825"/>
            <a:ext cx="446405" cy="487045"/>
          </a:xfrm>
          <a:custGeom>
            <a:avLst/>
            <a:gdLst/>
            <a:ahLst/>
            <a:cxnLst/>
            <a:rect l="l" t="t" r="r" b="b"/>
            <a:pathLst>
              <a:path w="446404" h="487044">
                <a:moveTo>
                  <a:pt x="332560" y="0"/>
                </a:moveTo>
                <a:lnTo>
                  <a:pt x="0" y="198125"/>
                </a:lnTo>
                <a:lnTo>
                  <a:pt x="445842" y="486906"/>
                </a:lnTo>
                <a:lnTo>
                  <a:pt x="332560" y="0"/>
                </a:lnTo>
                <a:close/>
              </a:path>
            </a:pathLst>
          </a:custGeom>
          <a:solidFill>
            <a:srgbClr val="F5821F"/>
          </a:solidFill>
        </p:spPr>
        <p:txBody>
          <a:bodyPr wrap="square" lIns="0" tIns="0" rIns="0" bIns="0" rtlCol="0"/>
          <a:lstStyle/>
          <a:p>
            <a:endParaRPr/>
          </a:p>
        </p:txBody>
      </p:sp>
      <p:sp>
        <p:nvSpPr>
          <p:cNvPr id="13" name="object 13"/>
          <p:cNvSpPr/>
          <p:nvPr/>
        </p:nvSpPr>
        <p:spPr>
          <a:xfrm>
            <a:off x="7924593" y="845882"/>
            <a:ext cx="1798320" cy="2002155"/>
          </a:xfrm>
          <a:custGeom>
            <a:avLst/>
            <a:gdLst/>
            <a:ahLst/>
            <a:cxnLst/>
            <a:rect l="l" t="t" r="r" b="b"/>
            <a:pathLst>
              <a:path w="1798320" h="2002155">
                <a:moveTo>
                  <a:pt x="1391775" y="0"/>
                </a:moveTo>
                <a:lnTo>
                  <a:pt x="0" y="0"/>
                </a:lnTo>
                <a:lnTo>
                  <a:pt x="0" y="1549656"/>
                </a:lnTo>
                <a:lnTo>
                  <a:pt x="2382" y="1598919"/>
                </a:lnTo>
                <a:lnTo>
                  <a:pt x="9364" y="1646646"/>
                </a:lnTo>
                <a:lnTo>
                  <a:pt x="20699" y="1692560"/>
                </a:lnTo>
                <a:lnTo>
                  <a:pt x="36138" y="1736386"/>
                </a:lnTo>
                <a:lnTo>
                  <a:pt x="55434" y="1777847"/>
                </a:lnTo>
                <a:lnTo>
                  <a:pt x="78339" y="1816669"/>
                </a:lnTo>
                <a:lnTo>
                  <a:pt x="104606" y="1852576"/>
                </a:lnTo>
                <a:lnTo>
                  <a:pt x="133986" y="1885290"/>
                </a:lnTo>
                <a:lnTo>
                  <a:pt x="166233" y="1914538"/>
                </a:lnTo>
                <a:lnTo>
                  <a:pt x="201098" y="1940043"/>
                </a:lnTo>
                <a:lnTo>
                  <a:pt x="238334" y="1961529"/>
                </a:lnTo>
                <a:lnTo>
                  <a:pt x="277694" y="1978720"/>
                </a:lnTo>
                <a:lnTo>
                  <a:pt x="318928" y="1991341"/>
                </a:lnTo>
                <a:lnTo>
                  <a:pt x="361791" y="1999116"/>
                </a:lnTo>
                <a:lnTo>
                  <a:pt x="406034" y="2001768"/>
                </a:lnTo>
                <a:lnTo>
                  <a:pt x="1797808" y="2001768"/>
                </a:lnTo>
                <a:lnTo>
                  <a:pt x="1797808" y="452094"/>
                </a:lnTo>
                <a:lnTo>
                  <a:pt x="1795425" y="402835"/>
                </a:lnTo>
                <a:lnTo>
                  <a:pt x="1788443" y="355112"/>
                </a:lnTo>
                <a:lnTo>
                  <a:pt x="1777108" y="309200"/>
                </a:lnTo>
                <a:lnTo>
                  <a:pt x="1761669" y="265377"/>
                </a:lnTo>
                <a:lnTo>
                  <a:pt x="1742374" y="223917"/>
                </a:lnTo>
                <a:lnTo>
                  <a:pt x="1719469" y="185096"/>
                </a:lnTo>
                <a:lnTo>
                  <a:pt x="1693202" y="149191"/>
                </a:lnTo>
                <a:lnTo>
                  <a:pt x="1663822" y="116477"/>
                </a:lnTo>
                <a:lnTo>
                  <a:pt x="1631575" y="87230"/>
                </a:lnTo>
                <a:lnTo>
                  <a:pt x="1596710" y="61725"/>
                </a:lnTo>
                <a:lnTo>
                  <a:pt x="1559474" y="40240"/>
                </a:lnTo>
                <a:lnTo>
                  <a:pt x="1520115" y="23048"/>
                </a:lnTo>
                <a:lnTo>
                  <a:pt x="1478880" y="10427"/>
                </a:lnTo>
                <a:lnTo>
                  <a:pt x="1436017" y="2652"/>
                </a:lnTo>
                <a:lnTo>
                  <a:pt x="1391775" y="0"/>
                </a:lnTo>
                <a:close/>
              </a:path>
            </a:pathLst>
          </a:custGeom>
          <a:solidFill>
            <a:srgbClr val="E6E7E8"/>
          </a:solidFill>
        </p:spPr>
        <p:txBody>
          <a:bodyPr wrap="square" lIns="0" tIns="0" rIns="0" bIns="0" rtlCol="0"/>
          <a:lstStyle/>
          <a:p>
            <a:endParaRPr/>
          </a:p>
        </p:txBody>
      </p:sp>
      <p:sp>
        <p:nvSpPr>
          <p:cNvPr id="14" name="object 14"/>
          <p:cNvSpPr/>
          <p:nvPr/>
        </p:nvSpPr>
        <p:spPr>
          <a:xfrm>
            <a:off x="7711218" y="755850"/>
            <a:ext cx="1454785" cy="625475"/>
          </a:xfrm>
          <a:custGeom>
            <a:avLst/>
            <a:gdLst/>
            <a:ahLst/>
            <a:cxnLst/>
            <a:rect l="l" t="t" r="r" b="b"/>
            <a:pathLst>
              <a:path w="1454784" h="625475">
                <a:moveTo>
                  <a:pt x="1454331" y="0"/>
                </a:moveTo>
                <a:lnTo>
                  <a:pt x="0" y="5015"/>
                </a:lnTo>
                <a:lnTo>
                  <a:pt x="0" y="625100"/>
                </a:lnTo>
                <a:lnTo>
                  <a:pt x="1453528" y="625100"/>
                </a:lnTo>
                <a:lnTo>
                  <a:pt x="1454331" y="0"/>
                </a:lnTo>
                <a:close/>
              </a:path>
            </a:pathLst>
          </a:custGeom>
          <a:solidFill>
            <a:srgbClr val="FFCB04"/>
          </a:solidFill>
        </p:spPr>
        <p:txBody>
          <a:bodyPr wrap="square" lIns="0" tIns="0" rIns="0" bIns="0" rtlCol="0"/>
          <a:lstStyle/>
          <a:p>
            <a:endParaRPr/>
          </a:p>
        </p:txBody>
      </p:sp>
      <p:sp>
        <p:nvSpPr>
          <p:cNvPr id="15" name="object 15"/>
          <p:cNvSpPr/>
          <p:nvPr/>
        </p:nvSpPr>
        <p:spPr>
          <a:xfrm>
            <a:off x="4127227" y="2601885"/>
            <a:ext cx="353695" cy="640080"/>
          </a:xfrm>
          <a:custGeom>
            <a:avLst/>
            <a:gdLst/>
            <a:ahLst/>
            <a:cxnLst/>
            <a:rect l="l" t="t" r="r" b="b"/>
            <a:pathLst>
              <a:path w="353695" h="640080">
                <a:moveTo>
                  <a:pt x="0" y="0"/>
                </a:moveTo>
                <a:lnTo>
                  <a:pt x="0" y="639481"/>
                </a:lnTo>
                <a:lnTo>
                  <a:pt x="353560" y="245764"/>
                </a:lnTo>
                <a:lnTo>
                  <a:pt x="0" y="0"/>
                </a:lnTo>
                <a:close/>
              </a:path>
            </a:pathLst>
          </a:custGeom>
          <a:solidFill>
            <a:srgbClr val="BBBDC0"/>
          </a:solidFill>
        </p:spPr>
        <p:txBody>
          <a:bodyPr wrap="square" lIns="0" tIns="0" rIns="0" bIns="0" rtlCol="0"/>
          <a:lstStyle/>
          <a:p>
            <a:endParaRPr/>
          </a:p>
        </p:txBody>
      </p:sp>
      <p:sp>
        <p:nvSpPr>
          <p:cNvPr id="16" name="object 16"/>
          <p:cNvSpPr/>
          <p:nvPr/>
        </p:nvSpPr>
        <p:spPr>
          <a:xfrm>
            <a:off x="2469600" y="1182825"/>
            <a:ext cx="446405" cy="487045"/>
          </a:xfrm>
          <a:custGeom>
            <a:avLst/>
            <a:gdLst/>
            <a:ahLst/>
            <a:cxnLst/>
            <a:rect l="l" t="t" r="r" b="b"/>
            <a:pathLst>
              <a:path w="446405" h="487044">
                <a:moveTo>
                  <a:pt x="332571" y="0"/>
                </a:moveTo>
                <a:lnTo>
                  <a:pt x="0" y="198125"/>
                </a:lnTo>
                <a:lnTo>
                  <a:pt x="445863" y="486906"/>
                </a:lnTo>
                <a:lnTo>
                  <a:pt x="332571" y="0"/>
                </a:lnTo>
                <a:close/>
              </a:path>
            </a:pathLst>
          </a:custGeom>
          <a:solidFill>
            <a:srgbClr val="F7942F"/>
          </a:solidFill>
        </p:spPr>
        <p:txBody>
          <a:bodyPr wrap="square" lIns="0" tIns="0" rIns="0" bIns="0" rtlCol="0"/>
          <a:lstStyle/>
          <a:p>
            <a:endParaRPr/>
          </a:p>
        </p:txBody>
      </p:sp>
      <p:sp>
        <p:nvSpPr>
          <p:cNvPr id="17" name="object 17"/>
          <p:cNvSpPr/>
          <p:nvPr/>
        </p:nvSpPr>
        <p:spPr>
          <a:xfrm>
            <a:off x="2469600" y="1182825"/>
            <a:ext cx="446405" cy="487045"/>
          </a:xfrm>
          <a:custGeom>
            <a:avLst/>
            <a:gdLst/>
            <a:ahLst/>
            <a:cxnLst/>
            <a:rect l="l" t="t" r="r" b="b"/>
            <a:pathLst>
              <a:path w="446405" h="487044">
                <a:moveTo>
                  <a:pt x="332571" y="0"/>
                </a:moveTo>
                <a:lnTo>
                  <a:pt x="0" y="198125"/>
                </a:lnTo>
                <a:lnTo>
                  <a:pt x="445863" y="486906"/>
                </a:lnTo>
                <a:lnTo>
                  <a:pt x="332571" y="0"/>
                </a:lnTo>
                <a:close/>
              </a:path>
            </a:pathLst>
          </a:custGeom>
          <a:solidFill>
            <a:srgbClr val="28767F"/>
          </a:solidFill>
        </p:spPr>
        <p:txBody>
          <a:bodyPr wrap="square" lIns="0" tIns="0" rIns="0" bIns="0" rtlCol="0"/>
          <a:lstStyle/>
          <a:p>
            <a:endParaRPr/>
          </a:p>
        </p:txBody>
      </p:sp>
      <p:sp>
        <p:nvSpPr>
          <p:cNvPr id="18" name="object 18"/>
          <p:cNvSpPr/>
          <p:nvPr/>
        </p:nvSpPr>
        <p:spPr>
          <a:xfrm>
            <a:off x="2683012" y="845882"/>
            <a:ext cx="1798320" cy="2002155"/>
          </a:xfrm>
          <a:custGeom>
            <a:avLst/>
            <a:gdLst/>
            <a:ahLst/>
            <a:cxnLst/>
            <a:rect l="l" t="t" r="r" b="b"/>
            <a:pathLst>
              <a:path w="1798320" h="2002155">
                <a:moveTo>
                  <a:pt x="1391752" y="0"/>
                </a:moveTo>
                <a:lnTo>
                  <a:pt x="0" y="0"/>
                </a:lnTo>
                <a:lnTo>
                  <a:pt x="0" y="1549674"/>
                </a:lnTo>
                <a:lnTo>
                  <a:pt x="2382" y="1598937"/>
                </a:lnTo>
                <a:lnTo>
                  <a:pt x="9364" y="1646663"/>
                </a:lnTo>
                <a:lnTo>
                  <a:pt x="20699" y="1692576"/>
                </a:lnTo>
                <a:lnTo>
                  <a:pt x="36137" y="1736401"/>
                </a:lnTo>
                <a:lnTo>
                  <a:pt x="55433" y="1777861"/>
                </a:lnTo>
                <a:lnTo>
                  <a:pt x="78338" y="1816681"/>
                </a:lnTo>
                <a:lnTo>
                  <a:pt x="104604" y="1852586"/>
                </a:lnTo>
                <a:lnTo>
                  <a:pt x="133983" y="1885299"/>
                </a:lnTo>
                <a:lnTo>
                  <a:pt x="166229" y="1914545"/>
                </a:lnTo>
                <a:lnTo>
                  <a:pt x="201093" y="1940048"/>
                </a:lnTo>
                <a:lnTo>
                  <a:pt x="238327" y="1961532"/>
                </a:lnTo>
                <a:lnTo>
                  <a:pt x="277685" y="1978722"/>
                </a:lnTo>
                <a:lnTo>
                  <a:pt x="318917" y="1991342"/>
                </a:lnTo>
                <a:lnTo>
                  <a:pt x="361777" y="1999116"/>
                </a:lnTo>
                <a:lnTo>
                  <a:pt x="406017" y="2001768"/>
                </a:lnTo>
                <a:lnTo>
                  <a:pt x="1797775" y="2001768"/>
                </a:lnTo>
                <a:lnTo>
                  <a:pt x="1797775" y="452094"/>
                </a:lnTo>
                <a:lnTo>
                  <a:pt x="1795392" y="402835"/>
                </a:lnTo>
                <a:lnTo>
                  <a:pt x="1788410" y="355112"/>
                </a:lnTo>
                <a:lnTo>
                  <a:pt x="1777075" y="309200"/>
                </a:lnTo>
                <a:lnTo>
                  <a:pt x="1761636" y="265377"/>
                </a:lnTo>
                <a:lnTo>
                  <a:pt x="1742341" y="223917"/>
                </a:lnTo>
                <a:lnTo>
                  <a:pt x="1719436" y="185096"/>
                </a:lnTo>
                <a:lnTo>
                  <a:pt x="1693170" y="149191"/>
                </a:lnTo>
                <a:lnTo>
                  <a:pt x="1663790" y="116477"/>
                </a:lnTo>
                <a:lnTo>
                  <a:pt x="1631544" y="87230"/>
                </a:lnTo>
                <a:lnTo>
                  <a:pt x="1596679" y="61725"/>
                </a:lnTo>
                <a:lnTo>
                  <a:pt x="1559444" y="40240"/>
                </a:lnTo>
                <a:lnTo>
                  <a:pt x="1520086" y="23048"/>
                </a:lnTo>
                <a:lnTo>
                  <a:pt x="1478853" y="10427"/>
                </a:lnTo>
                <a:lnTo>
                  <a:pt x="1435992" y="2652"/>
                </a:lnTo>
                <a:lnTo>
                  <a:pt x="1391752" y="0"/>
                </a:lnTo>
                <a:close/>
              </a:path>
            </a:pathLst>
          </a:custGeom>
          <a:solidFill>
            <a:srgbClr val="E6E7E8"/>
          </a:solidFill>
        </p:spPr>
        <p:txBody>
          <a:bodyPr wrap="square" lIns="0" tIns="0" rIns="0" bIns="0" rtlCol="0"/>
          <a:lstStyle/>
          <a:p>
            <a:endParaRPr/>
          </a:p>
        </p:txBody>
      </p:sp>
      <p:sp>
        <p:nvSpPr>
          <p:cNvPr id="19" name="object 19"/>
          <p:cNvSpPr/>
          <p:nvPr/>
        </p:nvSpPr>
        <p:spPr>
          <a:xfrm>
            <a:off x="2469601" y="755850"/>
            <a:ext cx="1454785" cy="625475"/>
          </a:xfrm>
          <a:custGeom>
            <a:avLst/>
            <a:gdLst/>
            <a:ahLst/>
            <a:cxnLst/>
            <a:rect l="l" t="t" r="r" b="b"/>
            <a:pathLst>
              <a:path w="1454785" h="625475">
                <a:moveTo>
                  <a:pt x="1454323" y="0"/>
                </a:moveTo>
                <a:lnTo>
                  <a:pt x="0" y="5015"/>
                </a:lnTo>
                <a:lnTo>
                  <a:pt x="0" y="625100"/>
                </a:lnTo>
                <a:lnTo>
                  <a:pt x="1453528" y="625100"/>
                </a:lnTo>
                <a:lnTo>
                  <a:pt x="1454323" y="0"/>
                </a:lnTo>
                <a:close/>
              </a:path>
            </a:pathLst>
          </a:custGeom>
          <a:solidFill>
            <a:srgbClr val="56C5D0"/>
          </a:solidFill>
        </p:spPr>
        <p:txBody>
          <a:bodyPr wrap="square" lIns="0" tIns="0" rIns="0" bIns="0" rtlCol="0"/>
          <a:lstStyle/>
          <a:p>
            <a:endParaRPr/>
          </a:p>
        </p:txBody>
      </p:sp>
      <p:sp>
        <p:nvSpPr>
          <p:cNvPr id="20" name="object 20"/>
          <p:cNvSpPr txBox="1"/>
          <p:nvPr/>
        </p:nvSpPr>
        <p:spPr>
          <a:xfrm>
            <a:off x="2667001" y="1529586"/>
            <a:ext cx="1735571" cy="838306"/>
          </a:xfrm>
          <a:prstGeom prst="rect">
            <a:avLst/>
          </a:prstGeom>
        </p:spPr>
        <p:txBody>
          <a:bodyPr vert="horz" wrap="square" lIns="0" tIns="11430" rIns="0" bIns="0" rtlCol="0">
            <a:spAutoFit/>
          </a:bodyPr>
          <a:lstStyle/>
          <a:p>
            <a:pPr marL="12700" marR="5080" algn="ctr">
              <a:lnSpc>
                <a:spcPct val="100600"/>
              </a:lnSpc>
              <a:spcBef>
                <a:spcPts val="90"/>
              </a:spcBef>
            </a:pPr>
            <a:r>
              <a:rPr lang="en-US" dirty="0" smtClean="0">
                <a:solidFill>
                  <a:srgbClr val="231F20"/>
                </a:solidFill>
                <a:latin typeface="GHEA Grapalat" pitchFamily="50" charset="0"/>
                <a:cs typeface="Arial"/>
              </a:rPr>
              <a:t>Lack of finances to apply for funding </a:t>
            </a:r>
            <a:endParaRPr dirty="0">
              <a:latin typeface="GHEA Grapalat" pitchFamily="50" charset="0"/>
              <a:cs typeface="Arial"/>
            </a:endParaRPr>
          </a:p>
        </p:txBody>
      </p:sp>
      <p:sp>
        <p:nvSpPr>
          <p:cNvPr id="21" name="object 21"/>
          <p:cNvSpPr txBox="1"/>
          <p:nvPr/>
        </p:nvSpPr>
        <p:spPr>
          <a:xfrm>
            <a:off x="5368984" y="1529586"/>
            <a:ext cx="1679575" cy="1118063"/>
          </a:xfrm>
          <a:prstGeom prst="rect">
            <a:avLst/>
          </a:prstGeom>
        </p:spPr>
        <p:txBody>
          <a:bodyPr vert="horz" wrap="square" lIns="0" tIns="11430" rIns="0" bIns="0" rtlCol="0">
            <a:spAutoFit/>
          </a:bodyPr>
          <a:lstStyle/>
          <a:p>
            <a:pPr marL="12700" marR="5080" algn="ctr">
              <a:lnSpc>
                <a:spcPct val="100600"/>
              </a:lnSpc>
              <a:spcBef>
                <a:spcPts val="90"/>
              </a:spcBef>
            </a:pPr>
            <a:r>
              <a:rPr lang="en-US" dirty="0" smtClean="0">
                <a:solidFill>
                  <a:srgbClr val="231F20"/>
                </a:solidFill>
                <a:latin typeface="GHEA Grapalat" pitchFamily="50" charset="0"/>
                <a:cs typeface="Arial"/>
              </a:rPr>
              <a:t>Lack of finances for engaging qualified professionals </a:t>
            </a:r>
            <a:endParaRPr dirty="0">
              <a:latin typeface="GHEA Grapalat" pitchFamily="50" charset="0"/>
              <a:cs typeface="Arial"/>
            </a:endParaRPr>
          </a:p>
        </p:txBody>
      </p:sp>
      <p:sp>
        <p:nvSpPr>
          <p:cNvPr id="22" name="object 22"/>
          <p:cNvSpPr txBox="1"/>
          <p:nvPr/>
        </p:nvSpPr>
        <p:spPr>
          <a:xfrm>
            <a:off x="8001001" y="1531721"/>
            <a:ext cx="1490339" cy="558551"/>
          </a:xfrm>
          <a:prstGeom prst="rect">
            <a:avLst/>
          </a:prstGeom>
        </p:spPr>
        <p:txBody>
          <a:bodyPr vert="horz" wrap="square" lIns="0" tIns="11430" rIns="0" bIns="0" rtlCol="0">
            <a:spAutoFit/>
          </a:bodyPr>
          <a:lstStyle/>
          <a:p>
            <a:pPr marL="12700" marR="5080" algn="ctr">
              <a:lnSpc>
                <a:spcPct val="100600"/>
              </a:lnSpc>
              <a:spcBef>
                <a:spcPts val="90"/>
              </a:spcBef>
            </a:pPr>
            <a:r>
              <a:rPr lang="en-US" dirty="0" smtClean="0">
                <a:solidFill>
                  <a:srgbClr val="231F20"/>
                </a:solidFill>
                <a:latin typeface="GHEA Grapalat" pitchFamily="50" charset="0"/>
                <a:cs typeface="Arial"/>
              </a:rPr>
              <a:t>Overburden of staff</a:t>
            </a:r>
            <a:endParaRPr dirty="0">
              <a:latin typeface="GHEA Grapalat" pitchFamily="50" charset="0"/>
              <a:cs typeface="Arial"/>
            </a:endParaRPr>
          </a:p>
        </p:txBody>
      </p:sp>
      <p:sp>
        <p:nvSpPr>
          <p:cNvPr id="23" name="object 23"/>
          <p:cNvSpPr/>
          <p:nvPr/>
        </p:nvSpPr>
        <p:spPr>
          <a:xfrm>
            <a:off x="5417471" y="5411674"/>
            <a:ext cx="353695" cy="640080"/>
          </a:xfrm>
          <a:custGeom>
            <a:avLst/>
            <a:gdLst/>
            <a:ahLst/>
            <a:cxnLst/>
            <a:rect l="l" t="t" r="r" b="b"/>
            <a:pathLst>
              <a:path w="353695" h="640079">
                <a:moveTo>
                  <a:pt x="0" y="0"/>
                </a:moveTo>
                <a:lnTo>
                  <a:pt x="0" y="639483"/>
                </a:lnTo>
                <a:lnTo>
                  <a:pt x="353566" y="245765"/>
                </a:lnTo>
                <a:lnTo>
                  <a:pt x="0" y="0"/>
                </a:lnTo>
                <a:close/>
              </a:path>
            </a:pathLst>
          </a:custGeom>
          <a:solidFill>
            <a:srgbClr val="BBBDC0"/>
          </a:solidFill>
        </p:spPr>
        <p:txBody>
          <a:bodyPr wrap="square" lIns="0" tIns="0" rIns="0" bIns="0" rtlCol="0"/>
          <a:lstStyle/>
          <a:p>
            <a:endParaRPr/>
          </a:p>
        </p:txBody>
      </p:sp>
      <p:sp>
        <p:nvSpPr>
          <p:cNvPr id="24" name="object 24"/>
          <p:cNvSpPr/>
          <p:nvPr/>
        </p:nvSpPr>
        <p:spPr>
          <a:xfrm>
            <a:off x="8078574" y="5411674"/>
            <a:ext cx="353695" cy="640080"/>
          </a:xfrm>
          <a:custGeom>
            <a:avLst/>
            <a:gdLst/>
            <a:ahLst/>
            <a:cxnLst/>
            <a:rect l="l" t="t" r="r" b="b"/>
            <a:pathLst>
              <a:path w="353695" h="640079">
                <a:moveTo>
                  <a:pt x="0" y="0"/>
                </a:moveTo>
                <a:lnTo>
                  <a:pt x="0" y="639483"/>
                </a:lnTo>
                <a:lnTo>
                  <a:pt x="353566" y="245765"/>
                </a:lnTo>
                <a:lnTo>
                  <a:pt x="0" y="0"/>
                </a:lnTo>
                <a:close/>
              </a:path>
            </a:pathLst>
          </a:custGeom>
          <a:solidFill>
            <a:srgbClr val="BBBDC0"/>
          </a:solidFill>
        </p:spPr>
        <p:txBody>
          <a:bodyPr wrap="square" lIns="0" tIns="0" rIns="0" bIns="0" rtlCol="0"/>
          <a:lstStyle/>
          <a:p>
            <a:endParaRPr/>
          </a:p>
        </p:txBody>
      </p:sp>
      <p:sp>
        <p:nvSpPr>
          <p:cNvPr id="25" name="object 25"/>
          <p:cNvSpPr/>
          <p:nvPr/>
        </p:nvSpPr>
        <p:spPr>
          <a:xfrm>
            <a:off x="3759855" y="3992614"/>
            <a:ext cx="446405" cy="487045"/>
          </a:xfrm>
          <a:custGeom>
            <a:avLst/>
            <a:gdLst/>
            <a:ahLst/>
            <a:cxnLst/>
            <a:rect l="l" t="t" r="r" b="b"/>
            <a:pathLst>
              <a:path w="446404" h="487045">
                <a:moveTo>
                  <a:pt x="332582" y="0"/>
                </a:moveTo>
                <a:lnTo>
                  <a:pt x="0" y="198126"/>
                </a:lnTo>
                <a:lnTo>
                  <a:pt x="445881" y="486907"/>
                </a:lnTo>
                <a:lnTo>
                  <a:pt x="332582" y="0"/>
                </a:lnTo>
                <a:close/>
              </a:path>
            </a:pathLst>
          </a:custGeom>
          <a:solidFill>
            <a:srgbClr val="00AFAE"/>
          </a:solidFill>
        </p:spPr>
        <p:txBody>
          <a:bodyPr wrap="square" lIns="0" tIns="0" rIns="0" bIns="0" rtlCol="0"/>
          <a:lstStyle/>
          <a:p>
            <a:endParaRPr/>
          </a:p>
        </p:txBody>
      </p:sp>
      <p:sp>
        <p:nvSpPr>
          <p:cNvPr id="26" name="object 26"/>
          <p:cNvSpPr/>
          <p:nvPr/>
        </p:nvSpPr>
        <p:spPr>
          <a:xfrm>
            <a:off x="6420952" y="3992614"/>
            <a:ext cx="446405" cy="487045"/>
          </a:xfrm>
          <a:custGeom>
            <a:avLst/>
            <a:gdLst/>
            <a:ahLst/>
            <a:cxnLst/>
            <a:rect l="l" t="t" r="r" b="b"/>
            <a:pathLst>
              <a:path w="446404" h="487045">
                <a:moveTo>
                  <a:pt x="332586" y="0"/>
                </a:moveTo>
                <a:lnTo>
                  <a:pt x="0" y="198126"/>
                </a:lnTo>
                <a:lnTo>
                  <a:pt x="445885" y="486907"/>
                </a:lnTo>
                <a:lnTo>
                  <a:pt x="332586" y="0"/>
                </a:lnTo>
                <a:close/>
              </a:path>
            </a:pathLst>
          </a:custGeom>
          <a:solidFill>
            <a:srgbClr val="00AFAE"/>
          </a:solidFill>
        </p:spPr>
        <p:txBody>
          <a:bodyPr wrap="square" lIns="0" tIns="0" rIns="0" bIns="0" rtlCol="0"/>
          <a:lstStyle/>
          <a:p>
            <a:endParaRPr/>
          </a:p>
        </p:txBody>
      </p:sp>
      <p:sp>
        <p:nvSpPr>
          <p:cNvPr id="27" name="object 27"/>
          <p:cNvSpPr/>
          <p:nvPr/>
        </p:nvSpPr>
        <p:spPr>
          <a:xfrm>
            <a:off x="3759855" y="3992614"/>
            <a:ext cx="446405" cy="487045"/>
          </a:xfrm>
          <a:custGeom>
            <a:avLst/>
            <a:gdLst/>
            <a:ahLst/>
            <a:cxnLst/>
            <a:rect l="l" t="t" r="r" b="b"/>
            <a:pathLst>
              <a:path w="446404" h="487045">
                <a:moveTo>
                  <a:pt x="332582" y="0"/>
                </a:moveTo>
                <a:lnTo>
                  <a:pt x="0" y="198126"/>
                </a:lnTo>
                <a:lnTo>
                  <a:pt x="445881" y="486907"/>
                </a:lnTo>
                <a:lnTo>
                  <a:pt x="332582" y="0"/>
                </a:lnTo>
                <a:close/>
              </a:path>
            </a:pathLst>
          </a:custGeom>
          <a:solidFill>
            <a:srgbClr val="F5821F"/>
          </a:solidFill>
        </p:spPr>
        <p:txBody>
          <a:bodyPr wrap="square" lIns="0" tIns="0" rIns="0" bIns="0" rtlCol="0"/>
          <a:lstStyle/>
          <a:p>
            <a:endParaRPr/>
          </a:p>
        </p:txBody>
      </p:sp>
      <p:sp>
        <p:nvSpPr>
          <p:cNvPr id="28" name="object 28"/>
          <p:cNvSpPr/>
          <p:nvPr/>
        </p:nvSpPr>
        <p:spPr>
          <a:xfrm>
            <a:off x="6420952" y="3992614"/>
            <a:ext cx="446405" cy="487045"/>
          </a:xfrm>
          <a:custGeom>
            <a:avLst/>
            <a:gdLst/>
            <a:ahLst/>
            <a:cxnLst/>
            <a:rect l="l" t="t" r="r" b="b"/>
            <a:pathLst>
              <a:path w="446404" h="487045">
                <a:moveTo>
                  <a:pt x="332586" y="0"/>
                </a:moveTo>
                <a:lnTo>
                  <a:pt x="0" y="198126"/>
                </a:lnTo>
                <a:lnTo>
                  <a:pt x="445885" y="486907"/>
                </a:lnTo>
                <a:lnTo>
                  <a:pt x="332586" y="0"/>
                </a:lnTo>
                <a:close/>
              </a:path>
            </a:pathLst>
          </a:custGeom>
          <a:solidFill>
            <a:srgbClr val="002441"/>
          </a:solidFill>
        </p:spPr>
        <p:txBody>
          <a:bodyPr wrap="square" lIns="0" tIns="0" rIns="0" bIns="0" rtlCol="0"/>
          <a:lstStyle/>
          <a:p>
            <a:endParaRPr/>
          </a:p>
        </p:txBody>
      </p:sp>
      <p:sp>
        <p:nvSpPr>
          <p:cNvPr id="29" name="object 29"/>
          <p:cNvSpPr/>
          <p:nvPr/>
        </p:nvSpPr>
        <p:spPr>
          <a:xfrm>
            <a:off x="3973252" y="3655671"/>
            <a:ext cx="1798320" cy="2002155"/>
          </a:xfrm>
          <a:custGeom>
            <a:avLst/>
            <a:gdLst/>
            <a:ahLst/>
            <a:cxnLst/>
            <a:rect l="l" t="t" r="r" b="b"/>
            <a:pathLst>
              <a:path w="1798320" h="2002154">
                <a:moveTo>
                  <a:pt x="1391748" y="0"/>
                </a:moveTo>
                <a:lnTo>
                  <a:pt x="0" y="0"/>
                </a:lnTo>
                <a:lnTo>
                  <a:pt x="0" y="1549656"/>
                </a:lnTo>
                <a:lnTo>
                  <a:pt x="2382" y="1598920"/>
                </a:lnTo>
                <a:lnTo>
                  <a:pt x="9365" y="1646646"/>
                </a:lnTo>
                <a:lnTo>
                  <a:pt x="20700" y="1692561"/>
                </a:lnTo>
                <a:lnTo>
                  <a:pt x="36139" y="1736387"/>
                </a:lnTo>
                <a:lnTo>
                  <a:pt x="55436" y="1777848"/>
                </a:lnTo>
                <a:lnTo>
                  <a:pt x="78341" y="1816670"/>
                </a:lnTo>
                <a:lnTo>
                  <a:pt x="104609" y="1852577"/>
                </a:lnTo>
                <a:lnTo>
                  <a:pt x="133990" y="1885292"/>
                </a:lnTo>
                <a:lnTo>
                  <a:pt x="166237" y="1914539"/>
                </a:lnTo>
                <a:lnTo>
                  <a:pt x="201103" y="1940044"/>
                </a:lnTo>
                <a:lnTo>
                  <a:pt x="238339" y="1961530"/>
                </a:lnTo>
                <a:lnTo>
                  <a:pt x="277699" y="1978721"/>
                </a:lnTo>
                <a:lnTo>
                  <a:pt x="318934" y="1991342"/>
                </a:lnTo>
                <a:lnTo>
                  <a:pt x="361796" y="1999117"/>
                </a:lnTo>
                <a:lnTo>
                  <a:pt x="406039" y="2001770"/>
                </a:lnTo>
                <a:lnTo>
                  <a:pt x="1797785" y="2001770"/>
                </a:lnTo>
                <a:lnTo>
                  <a:pt x="1797785" y="452095"/>
                </a:lnTo>
                <a:lnTo>
                  <a:pt x="1795402" y="402836"/>
                </a:lnTo>
                <a:lnTo>
                  <a:pt x="1788420" y="355112"/>
                </a:lnTo>
                <a:lnTo>
                  <a:pt x="1777085" y="309201"/>
                </a:lnTo>
                <a:lnTo>
                  <a:pt x="1761646" y="265377"/>
                </a:lnTo>
                <a:lnTo>
                  <a:pt x="1742350" y="223917"/>
                </a:lnTo>
                <a:lnTo>
                  <a:pt x="1719444" y="185097"/>
                </a:lnTo>
                <a:lnTo>
                  <a:pt x="1693177" y="149191"/>
                </a:lnTo>
                <a:lnTo>
                  <a:pt x="1663797" y="116477"/>
                </a:lnTo>
                <a:lnTo>
                  <a:pt x="1631550" y="87230"/>
                </a:lnTo>
                <a:lnTo>
                  <a:pt x="1596684" y="61725"/>
                </a:lnTo>
                <a:lnTo>
                  <a:pt x="1559448" y="40240"/>
                </a:lnTo>
                <a:lnTo>
                  <a:pt x="1520088" y="23048"/>
                </a:lnTo>
                <a:lnTo>
                  <a:pt x="1478854" y="10427"/>
                </a:lnTo>
                <a:lnTo>
                  <a:pt x="1435991" y="2652"/>
                </a:lnTo>
                <a:lnTo>
                  <a:pt x="1391748" y="0"/>
                </a:lnTo>
                <a:close/>
              </a:path>
            </a:pathLst>
          </a:custGeom>
          <a:solidFill>
            <a:srgbClr val="E6E7E8"/>
          </a:solidFill>
        </p:spPr>
        <p:txBody>
          <a:bodyPr wrap="square" lIns="0" tIns="0" rIns="0" bIns="0" rtlCol="0"/>
          <a:lstStyle/>
          <a:p>
            <a:endParaRPr/>
          </a:p>
        </p:txBody>
      </p:sp>
      <p:sp>
        <p:nvSpPr>
          <p:cNvPr id="30" name="object 30"/>
          <p:cNvSpPr/>
          <p:nvPr/>
        </p:nvSpPr>
        <p:spPr>
          <a:xfrm>
            <a:off x="6634353" y="3655671"/>
            <a:ext cx="1798320" cy="2002155"/>
          </a:xfrm>
          <a:custGeom>
            <a:avLst/>
            <a:gdLst/>
            <a:ahLst/>
            <a:cxnLst/>
            <a:rect l="l" t="t" r="r" b="b"/>
            <a:pathLst>
              <a:path w="1798320" h="2002154">
                <a:moveTo>
                  <a:pt x="1391746" y="0"/>
                </a:moveTo>
                <a:lnTo>
                  <a:pt x="0" y="0"/>
                </a:lnTo>
                <a:lnTo>
                  <a:pt x="0" y="1549656"/>
                </a:lnTo>
                <a:lnTo>
                  <a:pt x="2382" y="1598920"/>
                </a:lnTo>
                <a:lnTo>
                  <a:pt x="9365" y="1646646"/>
                </a:lnTo>
                <a:lnTo>
                  <a:pt x="20699" y="1692561"/>
                </a:lnTo>
                <a:lnTo>
                  <a:pt x="36139" y="1736387"/>
                </a:lnTo>
                <a:lnTo>
                  <a:pt x="55435" y="1777848"/>
                </a:lnTo>
                <a:lnTo>
                  <a:pt x="78340" y="1816670"/>
                </a:lnTo>
                <a:lnTo>
                  <a:pt x="104607" y="1852577"/>
                </a:lnTo>
                <a:lnTo>
                  <a:pt x="133988" y="1885292"/>
                </a:lnTo>
                <a:lnTo>
                  <a:pt x="166235" y="1914539"/>
                </a:lnTo>
                <a:lnTo>
                  <a:pt x="201101" y="1940044"/>
                </a:lnTo>
                <a:lnTo>
                  <a:pt x="238337" y="1961530"/>
                </a:lnTo>
                <a:lnTo>
                  <a:pt x="277696" y="1978721"/>
                </a:lnTo>
                <a:lnTo>
                  <a:pt x="318931" y="1991342"/>
                </a:lnTo>
                <a:lnTo>
                  <a:pt x="361794" y="1999117"/>
                </a:lnTo>
                <a:lnTo>
                  <a:pt x="406036" y="2001770"/>
                </a:lnTo>
                <a:lnTo>
                  <a:pt x="1797786" y="2001770"/>
                </a:lnTo>
                <a:lnTo>
                  <a:pt x="1797786" y="452095"/>
                </a:lnTo>
                <a:lnTo>
                  <a:pt x="1795404" y="402836"/>
                </a:lnTo>
                <a:lnTo>
                  <a:pt x="1788421" y="355112"/>
                </a:lnTo>
                <a:lnTo>
                  <a:pt x="1777086" y="309201"/>
                </a:lnTo>
                <a:lnTo>
                  <a:pt x="1761646" y="265377"/>
                </a:lnTo>
                <a:lnTo>
                  <a:pt x="1742350" y="223917"/>
                </a:lnTo>
                <a:lnTo>
                  <a:pt x="1719444" y="185097"/>
                </a:lnTo>
                <a:lnTo>
                  <a:pt x="1693177" y="149191"/>
                </a:lnTo>
                <a:lnTo>
                  <a:pt x="1663796" y="116477"/>
                </a:lnTo>
                <a:lnTo>
                  <a:pt x="1631548" y="87230"/>
                </a:lnTo>
                <a:lnTo>
                  <a:pt x="1596683" y="61725"/>
                </a:lnTo>
                <a:lnTo>
                  <a:pt x="1559446" y="40240"/>
                </a:lnTo>
                <a:lnTo>
                  <a:pt x="1520086" y="23048"/>
                </a:lnTo>
                <a:lnTo>
                  <a:pt x="1478851" y="10427"/>
                </a:lnTo>
                <a:lnTo>
                  <a:pt x="1435988" y="2652"/>
                </a:lnTo>
                <a:lnTo>
                  <a:pt x="1391746" y="0"/>
                </a:lnTo>
                <a:close/>
              </a:path>
            </a:pathLst>
          </a:custGeom>
          <a:solidFill>
            <a:srgbClr val="E6E7E8"/>
          </a:solidFill>
        </p:spPr>
        <p:txBody>
          <a:bodyPr wrap="square" lIns="0" tIns="0" rIns="0" bIns="0" rtlCol="0"/>
          <a:lstStyle/>
          <a:p>
            <a:endParaRPr/>
          </a:p>
        </p:txBody>
      </p:sp>
      <p:sp>
        <p:nvSpPr>
          <p:cNvPr id="31" name="object 31"/>
          <p:cNvSpPr/>
          <p:nvPr/>
        </p:nvSpPr>
        <p:spPr>
          <a:xfrm>
            <a:off x="3759856" y="3565639"/>
            <a:ext cx="1454785" cy="625475"/>
          </a:xfrm>
          <a:custGeom>
            <a:avLst/>
            <a:gdLst/>
            <a:ahLst/>
            <a:cxnLst/>
            <a:rect l="l" t="t" r="r" b="b"/>
            <a:pathLst>
              <a:path w="1454785" h="625475">
                <a:moveTo>
                  <a:pt x="1454313" y="0"/>
                </a:moveTo>
                <a:lnTo>
                  <a:pt x="0" y="5013"/>
                </a:lnTo>
                <a:lnTo>
                  <a:pt x="0" y="625100"/>
                </a:lnTo>
                <a:lnTo>
                  <a:pt x="1453554" y="625100"/>
                </a:lnTo>
                <a:lnTo>
                  <a:pt x="1454313" y="0"/>
                </a:lnTo>
                <a:close/>
              </a:path>
            </a:pathLst>
          </a:custGeom>
          <a:solidFill>
            <a:srgbClr val="FFCB04"/>
          </a:solidFill>
        </p:spPr>
        <p:txBody>
          <a:bodyPr wrap="square" lIns="0" tIns="0" rIns="0" bIns="0" rtlCol="0"/>
          <a:lstStyle/>
          <a:p>
            <a:endParaRPr/>
          </a:p>
        </p:txBody>
      </p:sp>
      <p:sp>
        <p:nvSpPr>
          <p:cNvPr id="32" name="object 32"/>
          <p:cNvSpPr/>
          <p:nvPr/>
        </p:nvSpPr>
        <p:spPr>
          <a:xfrm>
            <a:off x="6420953" y="3565639"/>
            <a:ext cx="1454785" cy="625475"/>
          </a:xfrm>
          <a:custGeom>
            <a:avLst/>
            <a:gdLst/>
            <a:ahLst/>
            <a:cxnLst/>
            <a:rect l="l" t="t" r="r" b="b"/>
            <a:pathLst>
              <a:path w="1454784" h="625475">
                <a:moveTo>
                  <a:pt x="1454317" y="0"/>
                </a:moveTo>
                <a:lnTo>
                  <a:pt x="0" y="5013"/>
                </a:lnTo>
                <a:lnTo>
                  <a:pt x="0" y="625100"/>
                </a:lnTo>
                <a:lnTo>
                  <a:pt x="1453558" y="625100"/>
                </a:lnTo>
                <a:lnTo>
                  <a:pt x="1454317" y="0"/>
                </a:lnTo>
                <a:close/>
              </a:path>
            </a:pathLst>
          </a:custGeom>
          <a:solidFill>
            <a:srgbClr val="00476D"/>
          </a:solidFill>
        </p:spPr>
        <p:txBody>
          <a:bodyPr wrap="square" lIns="0" tIns="0" rIns="0" bIns="0" rtlCol="0"/>
          <a:lstStyle/>
          <a:p>
            <a:endParaRPr/>
          </a:p>
        </p:txBody>
      </p:sp>
      <p:sp>
        <p:nvSpPr>
          <p:cNvPr id="33" name="object 33"/>
          <p:cNvSpPr txBox="1"/>
          <p:nvPr/>
        </p:nvSpPr>
        <p:spPr>
          <a:xfrm>
            <a:off x="4043027" y="4339377"/>
            <a:ext cx="1649731" cy="1243738"/>
          </a:xfrm>
          <a:prstGeom prst="rect">
            <a:avLst/>
          </a:prstGeom>
        </p:spPr>
        <p:txBody>
          <a:bodyPr vert="horz" wrap="square" lIns="0" tIns="11430" rIns="0" bIns="0" rtlCol="0">
            <a:spAutoFit/>
          </a:bodyPr>
          <a:lstStyle/>
          <a:p>
            <a:pPr marL="12700" marR="5080" algn="ctr">
              <a:lnSpc>
                <a:spcPct val="100600"/>
              </a:lnSpc>
              <a:spcBef>
                <a:spcPts val="90"/>
              </a:spcBef>
            </a:pPr>
            <a:r>
              <a:rPr lang="en-US" sz="1600" dirty="0" smtClean="0">
                <a:solidFill>
                  <a:srgbClr val="231F20"/>
                </a:solidFill>
                <a:latin typeface="GHEA Grapalat" pitchFamily="50" charset="0"/>
                <a:cs typeface="Arial"/>
              </a:rPr>
              <a:t>Organizations having small budgets are not trusted with big budget projects</a:t>
            </a:r>
            <a:endParaRPr sz="1600" dirty="0">
              <a:latin typeface="GHEA Grapalat" pitchFamily="50" charset="0"/>
              <a:cs typeface="Arial"/>
            </a:endParaRPr>
          </a:p>
        </p:txBody>
      </p:sp>
      <p:sp>
        <p:nvSpPr>
          <p:cNvPr id="34" name="object 34"/>
          <p:cNvSpPr txBox="1"/>
          <p:nvPr/>
        </p:nvSpPr>
        <p:spPr>
          <a:xfrm>
            <a:off x="6669721" y="4342043"/>
            <a:ext cx="1727835" cy="1118063"/>
          </a:xfrm>
          <a:prstGeom prst="rect">
            <a:avLst/>
          </a:prstGeom>
        </p:spPr>
        <p:txBody>
          <a:bodyPr vert="horz" wrap="square" lIns="0" tIns="11430" rIns="0" bIns="0" rtlCol="0">
            <a:spAutoFit/>
          </a:bodyPr>
          <a:lstStyle/>
          <a:p>
            <a:pPr marL="12065" marR="5080" algn="ctr">
              <a:lnSpc>
                <a:spcPct val="100600"/>
              </a:lnSpc>
              <a:spcBef>
                <a:spcPts val="90"/>
              </a:spcBef>
            </a:pPr>
            <a:r>
              <a:rPr lang="en-US" dirty="0" smtClean="0">
                <a:solidFill>
                  <a:srgbClr val="231F20"/>
                </a:solidFill>
                <a:latin typeface="GHEA Grapalat" pitchFamily="50" charset="0"/>
                <a:cs typeface="Arial"/>
              </a:rPr>
              <a:t>Failed projects due to discontinued funding</a:t>
            </a:r>
            <a:endParaRPr dirty="0">
              <a:latin typeface="GHEA Grapalat" pitchFamily="50" charset="0"/>
              <a:cs typeface="Arial"/>
            </a:endParaRPr>
          </a:p>
        </p:txBody>
      </p:sp>
    </p:spTree>
    <p:extLst>
      <p:ext uri="{BB962C8B-B14F-4D97-AF65-F5344CB8AC3E}">
        <p14:creationId xmlns:p14="http://schemas.microsoft.com/office/powerpoint/2010/main" val="3790310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357998"/>
            <a:ext cx="12192000" cy="4500245"/>
          </a:xfrm>
          <a:custGeom>
            <a:avLst/>
            <a:gdLst/>
            <a:ahLst/>
            <a:cxnLst/>
            <a:rect l="l" t="t" r="r" b="b"/>
            <a:pathLst>
              <a:path w="12192000" h="4500245">
                <a:moveTo>
                  <a:pt x="12191997" y="0"/>
                </a:moveTo>
                <a:lnTo>
                  <a:pt x="0" y="0"/>
                </a:lnTo>
                <a:lnTo>
                  <a:pt x="0" y="4499999"/>
                </a:lnTo>
                <a:lnTo>
                  <a:pt x="12191997" y="4499999"/>
                </a:lnTo>
                <a:lnTo>
                  <a:pt x="12191997" y="0"/>
                </a:lnTo>
                <a:close/>
              </a:path>
            </a:pathLst>
          </a:custGeom>
          <a:solidFill>
            <a:srgbClr val="00476D"/>
          </a:solidFill>
        </p:spPr>
        <p:txBody>
          <a:bodyPr wrap="square" lIns="0" tIns="0" rIns="0" bIns="0" rtlCol="0"/>
          <a:lstStyle/>
          <a:p>
            <a:endParaRPr/>
          </a:p>
        </p:txBody>
      </p:sp>
      <p:sp>
        <p:nvSpPr>
          <p:cNvPr id="3" name="object 3"/>
          <p:cNvSpPr txBox="1"/>
          <p:nvPr/>
        </p:nvSpPr>
        <p:spPr>
          <a:xfrm>
            <a:off x="689037" y="466929"/>
            <a:ext cx="5406963" cy="782265"/>
          </a:xfrm>
          <a:prstGeom prst="rect">
            <a:avLst/>
          </a:prstGeom>
        </p:spPr>
        <p:txBody>
          <a:bodyPr vert="horz" wrap="square" lIns="0" tIns="12700" rIns="0" bIns="0" rtlCol="0">
            <a:spAutoFit/>
          </a:bodyPr>
          <a:lstStyle/>
          <a:p>
            <a:pPr marL="45085">
              <a:lnSpc>
                <a:spcPts val="2075"/>
              </a:lnSpc>
              <a:spcBef>
                <a:spcPts val="100"/>
              </a:spcBef>
            </a:pPr>
            <a:endParaRPr sz="1800" dirty="0">
              <a:latin typeface="GHEA Grapalat" pitchFamily="50" charset="0"/>
              <a:cs typeface="Times New Roman"/>
            </a:endParaRPr>
          </a:p>
          <a:p>
            <a:pPr marL="12700">
              <a:lnSpc>
                <a:spcPts val="3875"/>
              </a:lnSpc>
            </a:pPr>
            <a:r>
              <a:rPr lang="en-US" sz="3300" b="1" dirty="0" smtClean="0">
                <a:solidFill>
                  <a:srgbClr val="00476D"/>
                </a:solidFill>
                <a:latin typeface="GHEA Grapalat" pitchFamily="50" charset="0"/>
                <a:cs typeface="Times New Roman"/>
              </a:rPr>
              <a:t>CHARACTERISTICS OF AN </a:t>
            </a:r>
            <a:endParaRPr sz="3300" dirty="0">
              <a:latin typeface="GHEA Grapalat" pitchFamily="50" charset="0"/>
              <a:cs typeface="Times New Roman"/>
            </a:endParaRPr>
          </a:p>
        </p:txBody>
      </p:sp>
      <p:sp>
        <p:nvSpPr>
          <p:cNvPr id="4" name="object 4"/>
          <p:cNvSpPr txBox="1"/>
          <p:nvPr/>
        </p:nvSpPr>
        <p:spPr>
          <a:xfrm>
            <a:off x="685800" y="1145502"/>
            <a:ext cx="4696037" cy="628377"/>
          </a:xfrm>
          <a:prstGeom prst="rect">
            <a:avLst/>
          </a:prstGeom>
        </p:spPr>
        <p:txBody>
          <a:bodyPr vert="horz" wrap="square" lIns="0" tIns="12700" rIns="0" bIns="0" rtlCol="0">
            <a:spAutoFit/>
          </a:bodyPr>
          <a:lstStyle/>
          <a:p>
            <a:pPr marL="12700">
              <a:lnSpc>
                <a:spcPct val="100000"/>
              </a:lnSpc>
              <a:spcBef>
                <a:spcPts val="100"/>
              </a:spcBef>
            </a:pPr>
            <a:r>
              <a:rPr lang="en-US" sz="4000" b="1" dirty="0" smtClean="0">
                <a:solidFill>
                  <a:srgbClr val="00476D"/>
                </a:solidFill>
                <a:latin typeface="GHEA Grapalat" pitchFamily="50" charset="0"/>
                <a:cs typeface="Times New Roman"/>
              </a:rPr>
              <a:t>IDEAL CSO DONOR</a:t>
            </a:r>
            <a:endParaRPr sz="4000" dirty="0">
              <a:latin typeface="GHEA Grapalat" pitchFamily="50" charset="0"/>
              <a:cs typeface="Times New Roman"/>
            </a:endParaRPr>
          </a:p>
        </p:txBody>
      </p:sp>
      <p:sp>
        <p:nvSpPr>
          <p:cNvPr id="5" name="object 5"/>
          <p:cNvSpPr txBox="1"/>
          <p:nvPr/>
        </p:nvSpPr>
        <p:spPr>
          <a:xfrm>
            <a:off x="533401" y="1722578"/>
            <a:ext cx="5943600" cy="289823"/>
          </a:xfrm>
          <a:prstGeom prst="rect">
            <a:avLst/>
          </a:prstGeom>
        </p:spPr>
        <p:txBody>
          <a:bodyPr vert="horz" wrap="square" lIns="0" tIns="12700" rIns="0" bIns="0" rtlCol="0">
            <a:spAutoFit/>
          </a:bodyPr>
          <a:lstStyle/>
          <a:p>
            <a:pPr marL="12700">
              <a:lnSpc>
                <a:spcPct val="100000"/>
              </a:lnSpc>
              <a:spcBef>
                <a:spcPts val="100"/>
              </a:spcBef>
            </a:pPr>
            <a:r>
              <a:rPr lang="en-US" sz="1800" b="1" dirty="0" smtClean="0">
                <a:solidFill>
                  <a:srgbClr val="56C5D0"/>
                </a:solidFill>
                <a:latin typeface="GHEA Grapalat" pitchFamily="50" charset="0"/>
                <a:cs typeface="Times New Roman"/>
              </a:rPr>
              <a:t>AS SEEN BY CSO REPRESENTATIVES</a:t>
            </a:r>
            <a:r>
              <a:rPr sz="1800" b="1" dirty="0" smtClean="0">
                <a:solidFill>
                  <a:srgbClr val="56C5D0"/>
                </a:solidFill>
                <a:latin typeface="GHEA Grapalat" pitchFamily="50" charset="0"/>
                <a:cs typeface="Times New Roman"/>
              </a:rPr>
              <a:t> </a:t>
            </a:r>
            <a:r>
              <a:rPr sz="1800" b="1" dirty="0">
                <a:solidFill>
                  <a:srgbClr val="56C5D0"/>
                </a:solidFill>
                <a:latin typeface="GHEA Grapalat" pitchFamily="50" charset="0"/>
                <a:cs typeface="Times New Roman"/>
              </a:rPr>
              <a:t>(63 </a:t>
            </a:r>
            <a:r>
              <a:rPr lang="en-US" sz="1800" b="1" dirty="0" smtClean="0">
                <a:solidFill>
                  <a:srgbClr val="56C5D0"/>
                </a:solidFill>
                <a:latin typeface="GHEA Grapalat" pitchFamily="50" charset="0"/>
                <a:cs typeface="Times New Roman"/>
              </a:rPr>
              <a:t>NOTES</a:t>
            </a:r>
            <a:r>
              <a:rPr sz="1800" b="1" dirty="0" smtClean="0">
                <a:solidFill>
                  <a:srgbClr val="56C5D0"/>
                </a:solidFill>
                <a:latin typeface="GHEA Grapalat" pitchFamily="50" charset="0"/>
                <a:cs typeface="Times New Roman"/>
              </a:rPr>
              <a:t>)</a:t>
            </a:r>
            <a:endParaRPr sz="1800" dirty="0">
              <a:latin typeface="GHEA Grapalat" pitchFamily="50" charset="0"/>
              <a:cs typeface="Times New Roman"/>
            </a:endParaRPr>
          </a:p>
        </p:txBody>
      </p:sp>
      <p:sp>
        <p:nvSpPr>
          <p:cNvPr id="6" name="object 6"/>
          <p:cNvSpPr txBox="1"/>
          <p:nvPr/>
        </p:nvSpPr>
        <p:spPr>
          <a:xfrm>
            <a:off x="1417444" y="4853096"/>
            <a:ext cx="3489325" cy="446917"/>
          </a:xfrm>
          <a:prstGeom prst="rect">
            <a:avLst/>
          </a:prstGeom>
        </p:spPr>
        <p:txBody>
          <a:bodyPr vert="horz" wrap="square" lIns="0" tIns="15875" rIns="0" bIns="0" rtlCol="0">
            <a:spAutoFit/>
          </a:bodyPr>
          <a:lstStyle/>
          <a:p>
            <a:pPr marL="12700">
              <a:lnSpc>
                <a:spcPct val="100000"/>
              </a:lnSpc>
              <a:spcBef>
                <a:spcPts val="125"/>
              </a:spcBef>
            </a:pPr>
            <a:r>
              <a:rPr lang="en-US" sz="2800" b="1" dirty="0" smtClean="0">
                <a:solidFill>
                  <a:srgbClr val="FFCB04"/>
                </a:solidFill>
                <a:latin typeface="GHEA Grapalat" pitchFamily="50" charset="0"/>
                <a:cs typeface="Verdana"/>
              </a:rPr>
              <a:t>COOPERATING</a:t>
            </a:r>
            <a:endParaRPr sz="2800" dirty="0">
              <a:latin typeface="GHEA Grapalat" pitchFamily="50" charset="0"/>
              <a:cs typeface="Verdana"/>
            </a:endParaRPr>
          </a:p>
        </p:txBody>
      </p:sp>
      <p:sp>
        <p:nvSpPr>
          <p:cNvPr id="7" name="object 7"/>
          <p:cNvSpPr txBox="1"/>
          <p:nvPr/>
        </p:nvSpPr>
        <p:spPr>
          <a:xfrm>
            <a:off x="4906769" y="3618152"/>
            <a:ext cx="5415977" cy="446917"/>
          </a:xfrm>
          <a:prstGeom prst="rect">
            <a:avLst/>
          </a:prstGeom>
        </p:spPr>
        <p:txBody>
          <a:bodyPr vert="horz" wrap="square" lIns="0" tIns="15875" rIns="0" bIns="0" rtlCol="0">
            <a:spAutoFit/>
          </a:bodyPr>
          <a:lstStyle/>
          <a:p>
            <a:pPr marL="12700">
              <a:lnSpc>
                <a:spcPct val="100000"/>
              </a:lnSpc>
              <a:spcBef>
                <a:spcPts val="125"/>
              </a:spcBef>
            </a:pPr>
            <a:r>
              <a:rPr lang="en-US" sz="2800" b="1" dirty="0" smtClean="0">
                <a:solidFill>
                  <a:srgbClr val="FFCB04"/>
                </a:solidFill>
                <a:latin typeface="GHEA Grapalat" pitchFamily="50" charset="0"/>
                <a:cs typeface="Verdana"/>
              </a:rPr>
              <a:t>COMMITTED TO AN IDEOLOGY </a:t>
            </a:r>
            <a:endParaRPr sz="2800" dirty="0">
              <a:latin typeface="GHEA Grapalat" pitchFamily="50" charset="0"/>
              <a:cs typeface="Verdana"/>
            </a:endParaRPr>
          </a:p>
        </p:txBody>
      </p:sp>
      <p:sp>
        <p:nvSpPr>
          <p:cNvPr id="8" name="object 8"/>
          <p:cNvSpPr txBox="1"/>
          <p:nvPr/>
        </p:nvSpPr>
        <p:spPr>
          <a:xfrm>
            <a:off x="7618917" y="4985533"/>
            <a:ext cx="3582483" cy="446917"/>
          </a:xfrm>
          <a:prstGeom prst="rect">
            <a:avLst/>
          </a:prstGeom>
        </p:spPr>
        <p:txBody>
          <a:bodyPr vert="horz" wrap="square" lIns="0" tIns="15875" rIns="0" bIns="0" rtlCol="0">
            <a:spAutoFit/>
          </a:bodyPr>
          <a:lstStyle/>
          <a:p>
            <a:pPr marL="12700">
              <a:lnSpc>
                <a:spcPct val="100000"/>
              </a:lnSpc>
              <a:spcBef>
                <a:spcPts val="125"/>
              </a:spcBef>
            </a:pPr>
            <a:r>
              <a:rPr lang="en-US" sz="2800" b="1" dirty="0" smtClean="0">
                <a:solidFill>
                  <a:srgbClr val="FFCB04"/>
                </a:solidFill>
                <a:latin typeface="GHEA Grapalat" pitchFamily="50" charset="0"/>
                <a:cs typeface="Verdana"/>
              </a:rPr>
              <a:t>NON-BUREAUCRATIC</a:t>
            </a:r>
            <a:endParaRPr sz="2800" dirty="0">
              <a:latin typeface="GHEA Grapalat" pitchFamily="50" charset="0"/>
              <a:cs typeface="Verdana"/>
            </a:endParaRPr>
          </a:p>
        </p:txBody>
      </p:sp>
      <p:sp>
        <p:nvSpPr>
          <p:cNvPr id="9" name="object 9"/>
          <p:cNvSpPr txBox="1"/>
          <p:nvPr/>
        </p:nvSpPr>
        <p:spPr>
          <a:xfrm>
            <a:off x="5610437" y="2814419"/>
            <a:ext cx="1551305" cy="375103"/>
          </a:xfrm>
          <a:prstGeom prst="rect">
            <a:avLst/>
          </a:prstGeom>
        </p:spPr>
        <p:txBody>
          <a:bodyPr vert="horz" wrap="square" lIns="0" tIns="13335" rIns="0" bIns="0" rtlCol="0">
            <a:spAutoFit/>
          </a:bodyPr>
          <a:lstStyle/>
          <a:p>
            <a:pPr marL="12700">
              <a:lnSpc>
                <a:spcPct val="100000"/>
              </a:lnSpc>
              <a:spcBef>
                <a:spcPts val="105"/>
              </a:spcBef>
            </a:pPr>
            <a:r>
              <a:rPr lang="en-US" sz="2350" b="1" dirty="0" smtClean="0">
                <a:solidFill>
                  <a:srgbClr val="FFFFFF"/>
                </a:solidFill>
                <a:latin typeface="GHEA Grapalat" pitchFamily="50" charset="0"/>
                <a:cs typeface="Verdana"/>
              </a:rPr>
              <a:t>CARING</a:t>
            </a:r>
            <a:endParaRPr sz="2350" dirty="0">
              <a:latin typeface="GHEA Grapalat" pitchFamily="50" charset="0"/>
              <a:cs typeface="Verdana"/>
            </a:endParaRPr>
          </a:p>
        </p:txBody>
      </p:sp>
      <p:sp>
        <p:nvSpPr>
          <p:cNvPr id="10" name="object 10"/>
          <p:cNvSpPr txBox="1"/>
          <p:nvPr/>
        </p:nvSpPr>
        <p:spPr>
          <a:xfrm>
            <a:off x="1928592" y="3639920"/>
            <a:ext cx="2081531" cy="375103"/>
          </a:xfrm>
          <a:prstGeom prst="rect">
            <a:avLst/>
          </a:prstGeom>
        </p:spPr>
        <p:txBody>
          <a:bodyPr vert="horz" wrap="square" lIns="0" tIns="13335" rIns="0" bIns="0" rtlCol="0">
            <a:spAutoFit/>
          </a:bodyPr>
          <a:lstStyle/>
          <a:p>
            <a:pPr marL="12700">
              <a:lnSpc>
                <a:spcPct val="100000"/>
              </a:lnSpc>
              <a:spcBef>
                <a:spcPts val="105"/>
              </a:spcBef>
            </a:pPr>
            <a:r>
              <a:rPr lang="en-US" sz="2350" b="1" dirty="0" smtClean="0">
                <a:solidFill>
                  <a:srgbClr val="FFFFFF"/>
                </a:solidFill>
                <a:latin typeface="GHEA Grapalat" pitchFamily="50" charset="0"/>
                <a:cs typeface="Verdana"/>
              </a:rPr>
              <a:t>GENEROUS</a:t>
            </a:r>
            <a:endParaRPr sz="2350" dirty="0">
              <a:latin typeface="GHEA Grapalat" pitchFamily="50" charset="0"/>
              <a:cs typeface="Verdana"/>
            </a:endParaRPr>
          </a:p>
        </p:txBody>
      </p:sp>
      <p:sp>
        <p:nvSpPr>
          <p:cNvPr id="11" name="object 11"/>
          <p:cNvSpPr txBox="1"/>
          <p:nvPr/>
        </p:nvSpPr>
        <p:spPr>
          <a:xfrm>
            <a:off x="8382865" y="5574855"/>
            <a:ext cx="1816735" cy="338554"/>
          </a:xfrm>
          <a:prstGeom prst="rect">
            <a:avLst/>
          </a:prstGeom>
        </p:spPr>
        <p:txBody>
          <a:bodyPr vert="horz" wrap="square" lIns="0" tIns="15240" rIns="0" bIns="0" rtlCol="0">
            <a:spAutoFit/>
          </a:bodyPr>
          <a:lstStyle/>
          <a:p>
            <a:pPr marL="12700">
              <a:lnSpc>
                <a:spcPct val="100000"/>
              </a:lnSpc>
              <a:spcBef>
                <a:spcPts val="120"/>
              </a:spcBef>
            </a:pPr>
            <a:r>
              <a:rPr lang="en-US" sz="2100" b="1" dirty="0" smtClean="0">
                <a:solidFill>
                  <a:srgbClr val="FFFFFF"/>
                </a:solidFill>
                <a:latin typeface="GHEA Grapalat" pitchFamily="50" charset="0"/>
                <a:cs typeface="Verdana"/>
              </a:rPr>
              <a:t>COMPETENT</a:t>
            </a:r>
            <a:endParaRPr sz="2100" dirty="0">
              <a:latin typeface="GHEA Grapalat" pitchFamily="50" charset="0"/>
              <a:cs typeface="Verdana"/>
            </a:endParaRPr>
          </a:p>
        </p:txBody>
      </p:sp>
      <p:sp>
        <p:nvSpPr>
          <p:cNvPr id="12" name="object 12"/>
          <p:cNvSpPr txBox="1"/>
          <p:nvPr/>
        </p:nvSpPr>
        <p:spPr>
          <a:xfrm>
            <a:off x="3014682" y="3995824"/>
            <a:ext cx="7388225" cy="882934"/>
          </a:xfrm>
          <a:prstGeom prst="rect">
            <a:avLst/>
          </a:prstGeom>
        </p:spPr>
        <p:txBody>
          <a:bodyPr vert="horz" wrap="square" lIns="0" tIns="13335" rIns="0" bIns="0" rtlCol="0">
            <a:spAutoFit/>
          </a:bodyPr>
          <a:lstStyle/>
          <a:p>
            <a:pPr marL="38100">
              <a:lnSpc>
                <a:spcPct val="100000"/>
              </a:lnSpc>
              <a:spcBef>
                <a:spcPts val="105"/>
              </a:spcBef>
            </a:pPr>
            <a:r>
              <a:rPr lang="en-US" sz="5650" b="1" dirty="0" smtClean="0">
                <a:solidFill>
                  <a:srgbClr val="FFCB04"/>
                </a:solidFill>
                <a:latin typeface="GHEA Grapalat" pitchFamily="50" charset="0"/>
                <a:cs typeface="Verdana"/>
              </a:rPr>
              <a:t>LIKE-MINDED</a:t>
            </a:r>
            <a:r>
              <a:rPr sz="5650" b="1" dirty="0" smtClean="0">
                <a:solidFill>
                  <a:srgbClr val="FFCB04"/>
                </a:solidFill>
                <a:latin typeface="GHEA Grapalat" pitchFamily="50" charset="0"/>
                <a:cs typeface="Verdana"/>
              </a:rPr>
              <a:t> </a:t>
            </a:r>
            <a:r>
              <a:rPr lang="en-US" sz="3150" b="1" baseline="15873" dirty="0" smtClean="0">
                <a:solidFill>
                  <a:srgbClr val="FFFFFF"/>
                </a:solidFill>
                <a:latin typeface="GHEA Grapalat" pitchFamily="50" charset="0"/>
                <a:cs typeface="Verdana"/>
              </a:rPr>
              <a:t>STABLE</a:t>
            </a:r>
            <a:endParaRPr sz="3150" baseline="15873" dirty="0">
              <a:latin typeface="GHEA Grapalat" pitchFamily="50" charset="0"/>
              <a:cs typeface="Verdana"/>
            </a:endParaRPr>
          </a:p>
        </p:txBody>
      </p:sp>
      <p:sp>
        <p:nvSpPr>
          <p:cNvPr id="13" name="object 13"/>
          <p:cNvSpPr txBox="1"/>
          <p:nvPr/>
        </p:nvSpPr>
        <p:spPr>
          <a:xfrm>
            <a:off x="3999079" y="3276154"/>
            <a:ext cx="5667375" cy="338554"/>
          </a:xfrm>
          <a:prstGeom prst="rect">
            <a:avLst/>
          </a:prstGeom>
        </p:spPr>
        <p:txBody>
          <a:bodyPr vert="horz" wrap="square" lIns="0" tIns="15240" rIns="0" bIns="0" rtlCol="0">
            <a:spAutoFit/>
          </a:bodyPr>
          <a:lstStyle/>
          <a:p>
            <a:pPr marL="12700">
              <a:lnSpc>
                <a:spcPct val="100000"/>
              </a:lnSpc>
              <a:spcBef>
                <a:spcPts val="120"/>
              </a:spcBef>
              <a:tabLst>
                <a:tab pos="5050155" algn="l"/>
              </a:tabLst>
            </a:pPr>
            <a:r>
              <a:rPr lang="en-US" sz="2100" b="1" dirty="0" smtClean="0">
                <a:solidFill>
                  <a:srgbClr val="FFFFFF"/>
                </a:solidFill>
                <a:latin typeface="GHEA Grapalat" pitchFamily="50" charset="0"/>
                <a:cs typeface="Verdana"/>
              </a:rPr>
              <a:t>IMPARTIAL</a:t>
            </a:r>
            <a:r>
              <a:rPr lang="en-US" sz="2100" b="1" dirty="0">
                <a:solidFill>
                  <a:srgbClr val="FFFFFF"/>
                </a:solidFill>
                <a:latin typeface="GHEA Grapalat" pitchFamily="50" charset="0"/>
                <a:cs typeface="Verdana"/>
              </a:rPr>
              <a:t> </a:t>
            </a:r>
            <a:r>
              <a:rPr lang="en-US" sz="2100" b="1" dirty="0" smtClean="0">
                <a:solidFill>
                  <a:srgbClr val="FFFFFF"/>
                </a:solidFill>
                <a:latin typeface="GHEA Grapalat" pitchFamily="50" charset="0"/>
                <a:cs typeface="Verdana"/>
              </a:rPr>
              <a:t>                                      </a:t>
            </a:r>
            <a:r>
              <a:rPr lang="en-US" sz="3150" b="1" baseline="2645" dirty="0" smtClean="0">
                <a:solidFill>
                  <a:srgbClr val="FFFFFF"/>
                </a:solidFill>
                <a:latin typeface="GHEA Grapalat" pitchFamily="50" charset="0"/>
                <a:cs typeface="Verdana"/>
              </a:rPr>
              <a:t>OPEN</a:t>
            </a:r>
            <a:endParaRPr sz="3150" baseline="2645" dirty="0">
              <a:latin typeface="GHEA Grapalat" pitchFamily="50" charset="0"/>
              <a:cs typeface="Verdana"/>
            </a:endParaRPr>
          </a:p>
        </p:txBody>
      </p:sp>
      <p:sp>
        <p:nvSpPr>
          <p:cNvPr id="14" name="object 14"/>
          <p:cNvSpPr txBox="1"/>
          <p:nvPr/>
        </p:nvSpPr>
        <p:spPr>
          <a:xfrm>
            <a:off x="2470177" y="5401588"/>
            <a:ext cx="1235075" cy="302006"/>
          </a:xfrm>
          <a:prstGeom prst="rect">
            <a:avLst/>
          </a:prstGeom>
        </p:spPr>
        <p:txBody>
          <a:bodyPr vert="horz" wrap="square" lIns="0" tIns="17145" rIns="0" bIns="0" rtlCol="0">
            <a:spAutoFit/>
          </a:bodyPr>
          <a:lstStyle/>
          <a:p>
            <a:pPr marL="12700">
              <a:lnSpc>
                <a:spcPct val="100000"/>
              </a:lnSpc>
              <a:spcBef>
                <a:spcPts val="135"/>
              </a:spcBef>
            </a:pPr>
            <a:r>
              <a:rPr lang="en-US" sz="1850" b="1" dirty="0" smtClean="0">
                <a:solidFill>
                  <a:srgbClr val="FFFFFF"/>
                </a:solidFill>
                <a:latin typeface="GHEA Grapalat" pitchFamily="50" charset="0"/>
                <a:cs typeface="Verdana"/>
              </a:rPr>
              <a:t>TRUSTING</a:t>
            </a:r>
            <a:endParaRPr sz="1850" dirty="0">
              <a:latin typeface="GHEA Grapalat" pitchFamily="50" charset="0"/>
              <a:cs typeface="Verdana"/>
            </a:endParaRPr>
          </a:p>
        </p:txBody>
      </p:sp>
      <p:sp>
        <p:nvSpPr>
          <p:cNvPr id="15" name="object 15"/>
          <p:cNvSpPr txBox="1"/>
          <p:nvPr/>
        </p:nvSpPr>
        <p:spPr>
          <a:xfrm>
            <a:off x="4201933" y="5381719"/>
            <a:ext cx="3582671" cy="755976"/>
          </a:xfrm>
          <a:prstGeom prst="rect">
            <a:avLst/>
          </a:prstGeom>
        </p:spPr>
        <p:txBody>
          <a:bodyPr vert="horz" wrap="square" lIns="0" tIns="57785" rIns="0" bIns="0" rtlCol="0">
            <a:spAutoFit/>
          </a:bodyPr>
          <a:lstStyle/>
          <a:p>
            <a:pPr marL="1344930">
              <a:lnSpc>
                <a:spcPct val="100000"/>
              </a:lnSpc>
              <a:spcBef>
                <a:spcPts val="455"/>
              </a:spcBef>
            </a:pPr>
            <a:r>
              <a:rPr lang="en-US" sz="1850" b="1" dirty="0">
                <a:solidFill>
                  <a:srgbClr val="FFFFFF"/>
                </a:solidFill>
                <a:latin typeface="GHEA Grapalat" pitchFamily="50" charset="0"/>
                <a:cs typeface="Verdana"/>
              </a:rPr>
              <a:t> </a:t>
            </a:r>
            <a:r>
              <a:rPr lang="en-US" sz="1850" b="1" dirty="0" smtClean="0">
                <a:solidFill>
                  <a:srgbClr val="FFFFFF"/>
                </a:solidFill>
                <a:latin typeface="GHEA Grapalat" pitchFamily="50" charset="0"/>
                <a:cs typeface="Verdana"/>
              </a:rPr>
              <a:t>        APOLITICAL</a:t>
            </a:r>
            <a:endParaRPr sz="1850" dirty="0">
              <a:latin typeface="GHEA Grapalat" pitchFamily="50" charset="0"/>
              <a:cs typeface="Verdana"/>
            </a:endParaRPr>
          </a:p>
          <a:p>
            <a:pPr marL="12700">
              <a:lnSpc>
                <a:spcPct val="100000"/>
              </a:lnSpc>
              <a:spcBef>
                <a:spcPts val="415"/>
              </a:spcBef>
            </a:pPr>
            <a:r>
              <a:rPr lang="en-US" sz="2350" b="1" dirty="0" smtClean="0">
                <a:solidFill>
                  <a:srgbClr val="FFFFFF"/>
                </a:solidFill>
                <a:latin typeface="GHEA Grapalat" pitchFamily="50" charset="0"/>
                <a:cs typeface="Verdana"/>
              </a:rPr>
              <a:t>PURPOSEFUL</a:t>
            </a:r>
            <a:endParaRPr sz="2350" dirty="0">
              <a:latin typeface="GHEA Grapalat" pitchFamily="50" charset="0"/>
              <a:cs typeface="Verdana"/>
            </a:endParaRPr>
          </a:p>
        </p:txBody>
      </p:sp>
      <p:sp>
        <p:nvSpPr>
          <p:cNvPr id="16" name="object 16"/>
          <p:cNvSpPr txBox="1"/>
          <p:nvPr/>
        </p:nvSpPr>
        <p:spPr>
          <a:xfrm>
            <a:off x="2856646" y="2925240"/>
            <a:ext cx="1445895" cy="302006"/>
          </a:xfrm>
          <a:prstGeom prst="rect">
            <a:avLst/>
          </a:prstGeom>
        </p:spPr>
        <p:txBody>
          <a:bodyPr vert="horz" wrap="square" lIns="0" tIns="17145" rIns="0" bIns="0" rtlCol="0">
            <a:spAutoFit/>
          </a:bodyPr>
          <a:lstStyle/>
          <a:p>
            <a:pPr marL="12700">
              <a:lnSpc>
                <a:spcPct val="100000"/>
              </a:lnSpc>
              <a:spcBef>
                <a:spcPts val="135"/>
              </a:spcBef>
            </a:pPr>
            <a:r>
              <a:rPr lang="en-US" sz="1850" b="1" dirty="0" smtClean="0">
                <a:solidFill>
                  <a:srgbClr val="FFFFFF"/>
                </a:solidFill>
                <a:latin typeface="GHEA Grapalat" pitchFamily="50" charset="0"/>
                <a:cs typeface="Verdana"/>
              </a:rPr>
              <a:t>HUMANE</a:t>
            </a:r>
            <a:endParaRPr sz="1850" dirty="0">
              <a:latin typeface="GHEA Grapalat" pitchFamily="50" charset="0"/>
              <a:cs typeface="Verdana"/>
            </a:endParaRPr>
          </a:p>
        </p:txBody>
      </p:sp>
      <p:sp>
        <p:nvSpPr>
          <p:cNvPr id="17" name="object 17"/>
          <p:cNvSpPr/>
          <p:nvPr/>
        </p:nvSpPr>
        <p:spPr>
          <a:xfrm>
            <a:off x="9165141" y="1667951"/>
            <a:ext cx="188371" cy="143362"/>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9165143" y="2048777"/>
            <a:ext cx="272415" cy="172720"/>
          </a:xfrm>
          <a:custGeom>
            <a:avLst/>
            <a:gdLst/>
            <a:ahLst/>
            <a:cxnLst/>
            <a:rect l="l" t="t" r="r" b="b"/>
            <a:pathLst>
              <a:path w="272415" h="172719">
                <a:moveTo>
                  <a:pt x="0" y="0"/>
                </a:moveTo>
                <a:lnTo>
                  <a:pt x="0" y="127066"/>
                </a:lnTo>
                <a:lnTo>
                  <a:pt x="14331" y="127245"/>
                </a:lnTo>
                <a:lnTo>
                  <a:pt x="35751" y="128184"/>
                </a:lnTo>
                <a:lnTo>
                  <a:pt x="78371" y="132462"/>
                </a:lnTo>
                <a:lnTo>
                  <a:pt x="120495" y="139907"/>
                </a:lnTo>
                <a:lnTo>
                  <a:pt x="161942" y="150475"/>
                </a:lnTo>
                <a:lnTo>
                  <a:pt x="202571" y="164152"/>
                </a:lnTo>
                <a:lnTo>
                  <a:pt x="222505" y="172130"/>
                </a:lnTo>
                <a:lnTo>
                  <a:pt x="271947" y="55079"/>
                </a:lnTo>
                <a:lnTo>
                  <a:pt x="231159" y="39333"/>
                </a:lnTo>
                <a:lnTo>
                  <a:pt x="181145" y="23878"/>
                </a:lnTo>
                <a:lnTo>
                  <a:pt x="130186" y="12232"/>
                </a:lnTo>
                <a:lnTo>
                  <a:pt x="78479" y="4417"/>
                </a:lnTo>
                <a:lnTo>
                  <a:pt x="26247" y="488"/>
                </a:lnTo>
                <a:lnTo>
                  <a:pt x="0" y="0"/>
                </a:lnTo>
                <a:close/>
              </a:path>
            </a:pathLst>
          </a:custGeom>
          <a:solidFill>
            <a:srgbClr val="939598"/>
          </a:solidFill>
        </p:spPr>
        <p:txBody>
          <a:bodyPr wrap="square" lIns="0" tIns="0" rIns="0" bIns="0" rtlCol="0"/>
          <a:lstStyle/>
          <a:p>
            <a:endParaRPr/>
          </a:p>
        </p:txBody>
      </p:sp>
      <p:sp>
        <p:nvSpPr>
          <p:cNvPr id="19" name="object 19"/>
          <p:cNvSpPr/>
          <p:nvPr/>
        </p:nvSpPr>
        <p:spPr>
          <a:xfrm>
            <a:off x="9165144" y="1795020"/>
            <a:ext cx="163249" cy="14085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9165142" y="1540882"/>
            <a:ext cx="316231" cy="168910"/>
          </a:xfrm>
          <a:custGeom>
            <a:avLst/>
            <a:gdLst/>
            <a:ahLst/>
            <a:cxnLst/>
            <a:rect l="l" t="t" r="r" b="b"/>
            <a:pathLst>
              <a:path w="316229" h="168910">
                <a:moveTo>
                  <a:pt x="0" y="0"/>
                </a:moveTo>
                <a:lnTo>
                  <a:pt x="0" y="127066"/>
                </a:lnTo>
                <a:lnTo>
                  <a:pt x="35387" y="127725"/>
                </a:lnTo>
                <a:lnTo>
                  <a:pt x="70678" y="129693"/>
                </a:lnTo>
                <a:lnTo>
                  <a:pt x="140856" y="137534"/>
                </a:lnTo>
                <a:lnTo>
                  <a:pt x="210268" y="150555"/>
                </a:lnTo>
                <a:lnTo>
                  <a:pt x="278632" y="168710"/>
                </a:lnTo>
                <a:lnTo>
                  <a:pt x="315784" y="47197"/>
                </a:lnTo>
                <a:lnTo>
                  <a:pt x="267519" y="33656"/>
                </a:lnTo>
                <a:lnTo>
                  <a:pt x="208936" y="20401"/>
                </a:lnTo>
                <a:lnTo>
                  <a:pt x="149741" y="10429"/>
                </a:lnTo>
                <a:lnTo>
                  <a:pt x="90072" y="3763"/>
                </a:lnTo>
                <a:lnTo>
                  <a:pt x="30081" y="417"/>
                </a:lnTo>
                <a:lnTo>
                  <a:pt x="0" y="0"/>
                </a:lnTo>
                <a:close/>
              </a:path>
            </a:pathLst>
          </a:custGeom>
          <a:solidFill>
            <a:srgbClr val="C9E9EB"/>
          </a:solidFill>
        </p:spPr>
        <p:txBody>
          <a:bodyPr wrap="square" lIns="0" tIns="0" rIns="0" bIns="0" rtlCol="0"/>
          <a:lstStyle/>
          <a:p>
            <a:endParaRPr/>
          </a:p>
        </p:txBody>
      </p:sp>
      <p:sp>
        <p:nvSpPr>
          <p:cNvPr id="21" name="object 21"/>
          <p:cNvSpPr/>
          <p:nvPr/>
        </p:nvSpPr>
        <p:spPr>
          <a:xfrm>
            <a:off x="9165143" y="1413815"/>
            <a:ext cx="353060" cy="174625"/>
          </a:xfrm>
          <a:custGeom>
            <a:avLst/>
            <a:gdLst/>
            <a:ahLst/>
            <a:cxnLst/>
            <a:rect l="l" t="t" r="r" b="b"/>
            <a:pathLst>
              <a:path w="353059" h="174625">
                <a:moveTo>
                  <a:pt x="0" y="0"/>
                </a:moveTo>
                <a:lnTo>
                  <a:pt x="0" y="127066"/>
                </a:lnTo>
                <a:lnTo>
                  <a:pt x="20062" y="127252"/>
                </a:lnTo>
                <a:lnTo>
                  <a:pt x="50111" y="128228"/>
                </a:lnTo>
                <a:lnTo>
                  <a:pt x="110004" y="132684"/>
                </a:lnTo>
                <a:lnTo>
                  <a:pt x="169531" y="140456"/>
                </a:lnTo>
                <a:lnTo>
                  <a:pt x="228542" y="151527"/>
                </a:lnTo>
                <a:lnTo>
                  <a:pt x="286894" y="165865"/>
                </a:lnTo>
                <a:lnTo>
                  <a:pt x="315788" y="174261"/>
                </a:lnTo>
                <a:lnTo>
                  <a:pt x="352932" y="52746"/>
                </a:lnTo>
                <a:lnTo>
                  <a:pt x="299001" y="37616"/>
                </a:lnTo>
                <a:lnTo>
                  <a:pt x="233521" y="22802"/>
                </a:lnTo>
                <a:lnTo>
                  <a:pt x="167360" y="11656"/>
                </a:lnTo>
                <a:lnTo>
                  <a:pt x="100677" y="4204"/>
                </a:lnTo>
                <a:lnTo>
                  <a:pt x="33616" y="464"/>
                </a:lnTo>
                <a:lnTo>
                  <a:pt x="0" y="0"/>
                </a:lnTo>
                <a:close/>
              </a:path>
            </a:pathLst>
          </a:custGeom>
          <a:solidFill>
            <a:srgbClr val="A7DDE4"/>
          </a:solidFill>
        </p:spPr>
        <p:txBody>
          <a:bodyPr wrap="square" lIns="0" tIns="0" rIns="0" bIns="0" rtlCol="0"/>
          <a:lstStyle/>
          <a:p>
            <a:endParaRPr/>
          </a:p>
        </p:txBody>
      </p:sp>
      <p:sp>
        <p:nvSpPr>
          <p:cNvPr id="22" name="object 22"/>
          <p:cNvSpPr/>
          <p:nvPr/>
        </p:nvSpPr>
        <p:spPr>
          <a:xfrm>
            <a:off x="9165143" y="1286743"/>
            <a:ext cx="390525" cy="180340"/>
          </a:xfrm>
          <a:custGeom>
            <a:avLst/>
            <a:gdLst/>
            <a:ahLst/>
            <a:cxnLst/>
            <a:rect l="l" t="t" r="r" b="b"/>
            <a:pathLst>
              <a:path w="390525" h="180340">
                <a:moveTo>
                  <a:pt x="0" y="0"/>
                </a:moveTo>
                <a:lnTo>
                  <a:pt x="0" y="127073"/>
                </a:lnTo>
                <a:lnTo>
                  <a:pt x="22412" y="127281"/>
                </a:lnTo>
                <a:lnTo>
                  <a:pt x="56001" y="128372"/>
                </a:lnTo>
                <a:lnTo>
                  <a:pt x="122943" y="133348"/>
                </a:lnTo>
                <a:lnTo>
                  <a:pt x="189485" y="142038"/>
                </a:lnTo>
                <a:lnTo>
                  <a:pt x="255433" y="154407"/>
                </a:lnTo>
                <a:lnTo>
                  <a:pt x="320640" y="170439"/>
                </a:lnTo>
                <a:lnTo>
                  <a:pt x="352936" y="179820"/>
                </a:lnTo>
                <a:lnTo>
                  <a:pt x="390088" y="58299"/>
                </a:lnTo>
                <a:lnTo>
                  <a:pt x="330476" y="41577"/>
                </a:lnTo>
                <a:lnTo>
                  <a:pt x="258108" y="25204"/>
                </a:lnTo>
                <a:lnTo>
                  <a:pt x="184981" y="12881"/>
                </a:lnTo>
                <a:lnTo>
                  <a:pt x="111268" y="4648"/>
                </a:lnTo>
                <a:lnTo>
                  <a:pt x="37151" y="519"/>
                </a:lnTo>
                <a:lnTo>
                  <a:pt x="0" y="0"/>
                </a:lnTo>
                <a:close/>
              </a:path>
            </a:pathLst>
          </a:custGeom>
          <a:solidFill>
            <a:srgbClr val="8DD4DD"/>
          </a:solidFill>
        </p:spPr>
        <p:txBody>
          <a:bodyPr wrap="square" lIns="0" tIns="0" rIns="0" bIns="0" rtlCol="0"/>
          <a:lstStyle/>
          <a:p>
            <a:endParaRPr/>
          </a:p>
        </p:txBody>
      </p:sp>
      <p:sp>
        <p:nvSpPr>
          <p:cNvPr id="23" name="object 23"/>
          <p:cNvSpPr/>
          <p:nvPr/>
        </p:nvSpPr>
        <p:spPr>
          <a:xfrm>
            <a:off x="9165143" y="1159678"/>
            <a:ext cx="427355" cy="185420"/>
          </a:xfrm>
          <a:custGeom>
            <a:avLst/>
            <a:gdLst/>
            <a:ahLst/>
            <a:cxnLst/>
            <a:rect l="l" t="t" r="r" b="b"/>
            <a:pathLst>
              <a:path w="427354" h="185419">
                <a:moveTo>
                  <a:pt x="0" y="0"/>
                </a:moveTo>
                <a:lnTo>
                  <a:pt x="0" y="127064"/>
                </a:lnTo>
                <a:lnTo>
                  <a:pt x="24775" y="127295"/>
                </a:lnTo>
                <a:lnTo>
                  <a:pt x="61902" y="128501"/>
                </a:lnTo>
                <a:lnTo>
                  <a:pt x="135892" y="134006"/>
                </a:lnTo>
                <a:lnTo>
                  <a:pt x="209426" y="143607"/>
                </a:lnTo>
                <a:lnTo>
                  <a:pt x="282326" y="157280"/>
                </a:lnTo>
                <a:lnTo>
                  <a:pt x="354404" y="174999"/>
                </a:lnTo>
                <a:lnTo>
                  <a:pt x="390088" y="185364"/>
                </a:lnTo>
                <a:lnTo>
                  <a:pt x="427240" y="63849"/>
                </a:lnTo>
                <a:lnTo>
                  <a:pt x="388151" y="52491"/>
                </a:lnTo>
                <a:lnTo>
                  <a:pt x="348804" y="42238"/>
                </a:lnTo>
                <a:lnTo>
                  <a:pt x="309196" y="33087"/>
                </a:lnTo>
                <a:lnTo>
                  <a:pt x="269384" y="25044"/>
                </a:lnTo>
                <a:lnTo>
                  <a:pt x="229369" y="18111"/>
                </a:lnTo>
                <a:lnTo>
                  <a:pt x="189186" y="12297"/>
                </a:lnTo>
                <a:lnTo>
                  <a:pt x="148837" y="7595"/>
                </a:lnTo>
                <a:lnTo>
                  <a:pt x="108370" y="4020"/>
                </a:lnTo>
                <a:lnTo>
                  <a:pt x="40698" y="565"/>
                </a:lnTo>
                <a:lnTo>
                  <a:pt x="0" y="0"/>
                </a:lnTo>
                <a:close/>
              </a:path>
            </a:pathLst>
          </a:custGeom>
          <a:solidFill>
            <a:srgbClr val="6FCBD6"/>
          </a:solidFill>
        </p:spPr>
        <p:txBody>
          <a:bodyPr wrap="square" lIns="0" tIns="0" rIns="0" bIns="0" rtlCol="0"/>
          <a:lstStyle/>
          <a:p>
            <a:endParaRPr/>
          </a:p>
        </p:txBody>
      </p:sp>
      <p:sp>
        <p:nvSpPr>
          <p:cNvPr id="24" name="object 24"/>
          <p:cNvSpPr/>
          <p:nvPr/>
        </p:nvSpPr>
        <p:spPr>
          <a:xfrm>
            <a:off x="9165141" y="1032608"/>
            <a:ext cx="618491" cy="242570"/>
          </a:xfrm>
          <a:custGeom>
            <a:avLst/>
            <a:gdLst/>
            <a:ahLst/>
            <a:cxnLst/>
            <a:rect l="l" t="t" r="r" b="b"/>
            <a:pathLst>
              <a:path w="618490" h="242569">
                <a:moveTo>
                  <a:pt x="0" y="0"/>
                </a:moveTo>
                <a:lnTo>
                  <a:pt x="0" y="127066"/>
                </a:lnTo>
                <a:lnTo>
                  <a:pt x="36593" y="127527"/>
                </a:lnTo>
                <a:lnTo>
                  <a:pt x="73134" y="128898"/>
                </a:lnTo>
                <a:lnTo>
                  <a:pt x="145943" y="134373"/>
                </a:lnTo>
                <a:lnTo>
                  <a:pt x="218310" y="143468"/>
                </a:lnTo>
                <a:lnTo>
                  <a:pt x="290080" y="156146"/>
                </a:lnTo>
                <a:lnTo>
                  <a:pt x="361137" y="172393"/>
                </a:lnTo>
                <a:lnTo>
                  <a:pt x="431326" y="192175"/>
                </a:lnTo>
                <a:lnTo>
                  <a:pt x="500533" y="215464"/>
                </a:lnTo>
                <a:lnTo>
                  <a:pt x="568623" y="242237"/>
                </a:lnTo>
                <a:lnTo>
                  <a:pt x="618065" y="125186"/>
                </a:lnTo>
                <a:lnTo>
                  <a:pt x="581226" y="110163"/>
                </a:lnTo>
                <a:lnTo>
                  <a:pt x="544064" y="96088"/>
                </a:lnTo>
                <a:lnTo>
                  <a:pt x="506591" y="82951"/>
                </a:lnTo>
                <a:lnTo>
                  <a:pt x="468838" y="70769"/>
                </a:lnTo>
                <a:lnTo>
                  <a:pt x="430811" y="59540"/>
                </a:lnTo>
                <a:lnTo>
                  <a:pt x="392536" y="49265"/>
                </a:lnTo>
                <a:lnTo>
                  <a:pt x="354031" y="39956"/>
                </a:lnTo>
                <a:lnTo>
                  <a:pt x="315309" y="31607"/>
                </a:lnTo>
                <a:lnTo>
                  <a:pt x="276390" y="24231"/>
                </a:lnTo>
                <a:lnTo>
                  <a:pt x="237290" y="17820"/>
                </a:lnTo>
                <a:lnTo>
                  <a:pt x="198039" y="12391"/>
                </a:lnTo>
                <a:lnTo>
                  <a:pt x="158644" y="7941"/>
                </a:lnTo>
                <a:lnTo>
                  <a:pt x="119113" y="4471"/>
                </a:lnTo>
                <a:lnTo>
                  <a:pt x="79491" y="1991"/>
                </a:lnTo>
                <a:lnTo>
                  <a:pt x="39784" y="496"/>
                </a:lnTo>
                <a:lnTo>
                  <a:pt x="0" y="0"/>
                </a:lnTo>
                <a:close/>
              </a:path>
            </a:pathLst>
          </a:custGeom>
          <a:solidFill>
            <a:srgbClr val="56C5D0"/>
          </a:solidFill>
        </p:spPr>
        <p:txBody>
          <a:bodyPr wrap="square" lIns="0" tIns="0" rIns="0" bIns="0" rtlCol="0"/>
          <a:lstStyle/>
          <a:p>
            <a:endParaRPr/>
          </a:p>
        </p:txBody>
      </p:sp>
      <p:sp>
        <p:nvSpPr>
          <p:cNvPr id="25" name="object 25"/>
          <p:cNvSpPr/>
          <p:nvPr/>
        </p:nvSpPr>
        <p:spPr>
          <a:xfrm>
            <a:off x="9165143" y="905542"/>
            <a:ext cx="668020" cy="252729"/>
          </a:xfrm>
          <a:custGeom>
            <a:avLst/>
            <a:gdLst/>
            <a:ahLst/>
            <a:cxnLst/>
            <a:rect l="l" t="t" r="r" b="b"/>
            <a:pathLst>
              <a:path w="668020" h="252730">
                <a:moveTo>
                  <a:pt x="0" y="0"/>
                </a:moveTo>
                <a:lnTo>
                  <a:pt x="0" y="127064"/>
                </a:lnTo>
                <a:lnTo>
                  <a:pt x="19897" y="127191"/>
                </a:lnTo>
                <a:lnTo>
                  <a:pt x="59644" y="128188"/>
                </a:lnTo>
                <a:lnTo>
                  <a:pt x="99320" y="130176"/>
                </a:lnTo>
                <a:lnTo>
                  <a:pt x="138894" y="133149"/>
                </a:lnTo>
                <a:lnTo>
                  <a:pt x="178358" y="137109"/>
                </a:lnTo>
                <a:lnTo>
                  <a:pt x="217677" y="142052"/>
                </a:lnTo>
                <a:lnTo>
                  <a:pt x="256867" y="147974"/>
                </a:lnTo>
                <a:lnTo>
                  <a:pt x="295869" y="154865"/>
                </a:lnTo>
                <a:lnTo>
                  <a:pt x="334699" y="162730"/>
                </a:lnTo>
                <a:lnTo>
                  <a:pt x="373312" y="171561"/>
                </a:lnTo>
                <a:lnTo>
                  <a:pt x="411703" y="181349"/>
                </a:lnTo>
                <a:lnTo>
                  <a:pt x="449859" y="192098"/>
                </a:lnTo>
                <a:lnTo>
                  <a:pt x="506595" y="210016"/>
                </a:lnTo>
                <a:lnTo>
                  <a:pt x="544060" y="223149"/>
                </a:lnTo>
                <a:lnTo>
                  <a:pt x="581230" y="237232"/>
                </a:lnTo>
                <a:lnTo>
                  <a:pt x="618069" y="252251"/>
                </a:lnTo>
                <a:lnTo>
                  <a:pt x="667511" y="135201"/>
                </a:lnTo>
                <a:lnTo>
                  <a:pt x="627721" y="118979"/>
                </a:lnTo>
                <a:lnTo>
                  <a:pt x="587592" y="103772"/>
                </a:lnTo>
                <a:lnTo>
                  <a:pt x="547123" y="89589"/>
                </a:lnTo>
                <a:lnTo>
                  <a:pt x="506343" y="76431"/>
                </a:lnTo>
                <a:lnTo>
                  <a:pt x="465278" y="64306"/>
                </a:lnTo>
                <a:lnTo>
                  <a:pt x="423936" y="53207"/>
                </a:lnTo>
                <a:lnTo>
                  <a:pt x="382352" y="43153"/>
                </a:lnTo>
                <a:lnTo>
                  <a:pt x="340535" y="34138"/>
                </a:lnTo>
                <a:lnTo>
                  <a:pt x="298496" y="26168"/>
                </a:lnTo>
                <a:lnTo>
                  <a:pt x="256273" y="19251"/>
                </a:lnTo>
                <a:lnTo>
                  <a:pt x="213883" y="13384"/>
                </a:lnTo>
                <a:lnTo>
                  <a:pt x="171326" y="8575"/>
                </a:lnTo>
                <a:lnTo>
                  <a:pt x="128649" y="4831"/>
                </a:lnTo>
                <a:lnTo>
                  <a:pt x="85853" y="2148"/>
                </a:lnTo>
                <a:lnTo>
                  <a:pt x="42962" y="535"/>
                </a:lnTo>
                <a:lnTo>
                  <a:pt x="21488" y="133"/>
                </a:lnTo>
                <a:lnTo>
                  <a:pt x="0" y="0"/>
                </a:lnTo>
                <a:close/>
              </a:path>
            </a:pathLst>
          </a:custGeom>
          <a:solidFill>
            <a:srgbClr val="79BDC5"/>
          </a:solidFill>
        </p:spPr>
        <p:txBody>
          <a:bodyPr wrap="square" lIns="0" tIns="0" rIns="0" bIns="0" rtlCol="0"/>
          <a:lstStyle/>
          <a:p>
            <a:endParaRPr/>
          </a:p>
        </p:txBody>
      </p:sp>
      <p:sp>
        <p:nvSpPr>
          <p:cNvPr id="26" name="object 26"/>
          <p:cNvSpPr/>
          <p:nvPr/>
        </p:nvSpPr>
        <p:spPr>
          <a:xfrm>
            <a:off x="9165142" y="778466"/>
            <a:ext cx="717551" cy="262890"/>
          </a:xfrm>
          <a:custGeom>
            <a:avLst/>
            <a:gdLst/>
            <a:ahLst/>
            <a:cxnLst/>
            <a:rect l="l" t="t" r="r" b="b"/>
            <a:pathLst>
              <a:path w="717550" h="262890">
                <a:moveTo>
                  <a:pt x="0" y="0"/>
                </a:moveTo>
                <a:lnTo>
                  <a:pt x="0" y="127073"/>
                </a:lnTo>
                <a:lnTo>
                  <a:pt x="21492" y="127209"/>
                </a:lnTo>
                <a:lnTo>
                  <a:pt x="42962" y="127613"/>
                </a:lnTo>
                <a:lnTo>
                  <a:pt x="85855" y="129222"/>
                </a:lnTo>
                <a:lnTo>
                  <a:pt x="128649" y="131904"/>
                </a:lnTo>
                <a:lnTo>
                  <a:pt x="171334" y="135652"/>
                </a:lnTo>
                <a:lnTo>
                  <a:pt x="213879" y="140458"/>
                </a:lnTo>
                <a:lnTo>
                  <a:pt x="256277" y="146325"/>
                </a:lnTo>
                <a:lnTo>
                  <a:pt x="298504" y="153245"/>
                </a:lnTo>
                <a:lnTo>
                  <a:pt x="340527" y="161216"/>
                </a:lnTo>
                <a:lnTo>
                  <a:pt x="382352" y="170230"/>
                </a:lnTo>
                <a:lnTo>
                  <a:pt x="423942" y="180289"/>
                </a:lnTo>
                <a:lnTo>
                  <a:pt x="465278" y="191376"/>
                </a:lnTo>
                <a:lnTo>
                  <a:pt x="506346" y="203508"/>
                </a:lnTo>
                <a:lnTo>
                  <a:pt x="547121" y="216663"/>
                </a:lnTo>
                <a:lnTo>
                  <a:pt x="587588" y="230850"/>
                </a:lnTo>
                <a:lnTo>
                  <a:pt x="627721" y="246053"/>
                </a:lnTo>
                <a:lnTo>
                  <a:pt x="667515" y="262275"/>
                </a:lnTo>
                <a:lnTo>
                  <a:pt x="716958" y="145216"/>
                </a:lnTo>
                <a:lnTo>
                  <a:pt x="674225" y="127793"/>
                </a:lnTo>
                <a:lnTo>
                  <a:pt x="631112" y="111460"/>
                </a:lnTo>
                <a:lnTo>
                  <a:pt x="587649" y="96229"/>
                </a:lnTo>
                <a:lnTo>
                  <a:pt x="543852" y="82095"/>
                </a:lnTo>
                <a:lnTo>
                  <a:pt x="499745" y="69070"/>
                </a:lnTo>
                <a:lnTo>
                  <a:pt x="455341" y="57153"/>
                </a:lnTo>
                <a:lnTo>
                  <a:pt x="410677" y="46353"/>
                </a:lnTo>
                <a:lnTo>
                  <a:pt x="365763" y="36669"/>
                </a:lnTo>
                <a:lnTo>
                  <a:pt x="320608" y="28108"/>
                </a:lnTo>
                <a:lnTo>
                  <a:pt x="275263" y="20679"/>
                </a:lnTo>
                <a:lnTo>
                  <a:pt x="229726" y="14378"/>
                </a:lnTo>
                <a:lnTo>
                  <a:pt x="184020" y="9212"/>
                </a:lnTo>
                <a:lnTo>
                  <a:pt x="138182" y="5191"/>
                </a:lnTo>
                <a:lnTo>
                  <a:pt x="92213" y="2307"/>
                </a:lnTo>
                <a:lnTo>
                  <a:pt x="46144" y="576"/>
                </a:lnTo>
                <a:lnTo>
                  <a:pt x="23083" y="144"/>
                </a:lnTo>
                <a:lnTo>
                  <a:pt x="0" y="0"/>
                </a:lnTo>
                <a:close/>
              </a:path>
            </a:pathLst>
          </a:custGeom>
          <a:solidFill>
            <a:srgbClr val="5FB0B9"/>
          </a:solidFill>
        </p:spPr>
        <p:txBody>
          <a:bodyPr wrap="square" lIns="0" tIns="0" rIns="0" bIns="0" rtlCol="0"/>
          <a:lstStyle/>
          <a:p>
            <a:endParaRPr/>
          </a:p>
        </p:txBody>
      </p:sp>
      <p:sp>
        <p:nvSpPr>
          <p:cNvPr id="27" name="object 27"/>
          <p:cNvSpPr/>
          <p:nvPr/>
        </p:nvSpPr>
        <p:spPr>
          <a:xfrm>
            <a:off x="9165143" y="651404"/>
            <a:ext cx="942975" cy="352425"/>
          </a:xfrm>
          <a:custGeom>
            <a:avLst/>
            <a:gdLst/>
            <a:ahLst/>
            <a:cxnLst/>
            <a:rect l="l" t="t" r="r" b="b"/>
            <a:pathLst>
              <a:path w="942975" h="352425">
                <a:moveTo>
                  <a:pt x="0" y="0"/>
                </a:moveTo>
                <a:lnTo>
                  <a:pt x="0" y="127064"/>
                </a:lnTo>
                <a:lnTo>
                  <a:pt x="28875" y="127292"/>
                </a:lnTo>
                <a:lnTo>
                  <a:pt x="57715" y="127972"/>
                </a:lnTo>
                <a:lnTo>
                  <a:pt x="115279" y="130676"/>
                </a:lnTo>
                <a:lnTo>
                  <a:pt x="172645" y="135172"/>
                </a:lnTo>
                <a:lnTo>
                  <a:pt x="229765" y="141451"/>
                </a:lnTo>
                <a:lnTo>
                  <a:pt x="286621" y="149496"/>
                </a:lnTo>
                <a:lnTo>
                  <a:pt x="343147" y="159303"/>
                </a:lnTo>
                <a:lnTo>
                  <a:pt x="399318" y="170859"/>
                </a:lnTo>
                <a:lnTo>
                  <a:pt x="455090" y="184153"/>
                </a:lnTo>
                <a:lnTo>
                  <a:pt x="510421" y="199180"/>
                </a:lnTo>
                <a:lnTo>
                  <a:pt x="565271" y="215920"/>
                </a:lnTo>
                <a:lnTo>
                  <a:pt x="619599" y="234374"/>
                </a:lnTo>
                <a:lnTo>
                  <a:pt x="673365" y="254519"/>
                </a:lnTo>
                <a:lnTo>
                  <a:pt x="726526" y="276357"/>
                </a:lnTo>
                <a:lnTo>
                  <a:pt x="779047" y="299868"/>
                </a:lnTo>
                <a:lnTo>
                  <a:pt x="830879" y="325051"/>
                </a:lnTo>
                <a:lnTo>
                  <a:pt x="881989" y="351885"/>
                </a:lnTo>
                <a:lnTo>
                  <a:pt x="942814" y="240320"/>
                </a:lnTo>
                <a:lnTo>
                  <a:pt x="888184" y="211636"/>
                </a:lnTo>
                <a:lnTo>
                  <a:pt x="832773" y="184718"/>
                </a:lnTo>
                <a:lnTo>
                  <a:pt x="776631" y="159588"/>
                </a:lnTo>
                <a:lnTo>
                  <a:pt x="719805" y="136245"/>
                </a:lnTo>
                <a:lnTo>
                  <a:pt x="662331" y="114702"/>
                </a:lnTo>
                <a:lnTo>
                  <a:pt x="604259" y="94982"/>
                </a:lnTo>
                <a:lnTo>
                  <a:pt x="545622" y="77082"/>
                </a:lnTo>
                <a:lnTo>
                  <a:pt x="486482" y="61027"/>
                </a:lnTo>
                <a:lnTo>
                  <a:pt x="426858" y="46810"/>
                </a:lnTo>
                <a:lnTo>
                  <a:pt x="366814" y="34455"/>
                </a:lnTo>
                <a:lnTo>
                  <a:pt x="306384" y="23972"/>
                </a:lnTo>
                <a:lnTo>
                  <a:pt x="245620" y="15372"/>
                </a:lnTo>
                <a:lnTo>
                  <a:pt x="184546" y="8661"/>
                </a:lnTo>
                <a:lnTo>
                  <a:pt x="123228" y="3855"/>
                </a:lnTo>
                <a:lnTo>
                  <a:pt x="61696" y="963"/>
                </a:lnTo>
                <a:lnTo>
                  <a:pt x="30869" y="241"/>
                </a:lnTo>
                <a:lnTo>
                  <a:pt x="0" y="0"/>
                </a:lnTo>
                <a:close/>
              </a:path>
            </a:pathLst>
          </a:custGeom>
          <a:solidFill>
            <a:srgbClr val="47A5AE"/>
          </a:solidFill>
        </p:spPr>
        <p:txBody>
          <a:bodyPr wrap="square" lIns="0" tIns="0" rIns="0" bIns="0" rtlCol="0"/>
          <a:lstStyle/>
          <a:p>
            <a:endParaRPr/>
          </a:p>
        </p:txBody>
      </p:sp>
      <p:sp>
        <p:nvSpPr>
          <p:cNvPr id="28" name="object 28"/>
          <p:cNvSpPr/>
          <p:nvPr/>
        </p:nvSpPr>
        <p:spPr>
          <a:xfrm>
            <a:off x="9165143" y="524337"/>
            <a:ext cx="1003935" cy="367665"/>
          </a:xfrm>
          <a:custGeom>
            <a:avLst/>
            <a:gdLst/>
            <a:ahLst/>
            <a:cxnLst/>
            <a:rect l="l" t="t" r="r" b="b"/>
            <a:pathLst>
              <a:path w="1003934" h="367665">
                <a:moveTo>
                  <a:pt x="0" y="0"/>
                </a:moveTo>
                <a:lnTo>
                  <a:pt x="0" y="127066"/>
                </a:lnTo>
                <a:lnTo>
                  <a:pt x="30869" y="127307"/>
                </a:lnTo>
                <a:lnTo>
                  <a:pt x="61696" y="128029"/>
                </a:lnTo>
                <a:lnTo>
                  <a:pt x="123228" y="130925"/>
                </a:lnTo>
                <a:lnTo>
                  <a:pt x="184550" y="135727"/>
                </a:lnTo>
                <a:lnTo>
                  <a:pt x="245612" y="142438"/>
                </a:lnTo>
                <a:lnTo>
                  <a:pt x="306381" y="151042"/>
                </a:lnTo>
                <a:lnTo>
                  <a:pt x="366817" y="161524"/>
                </a:lnTo>
                <a:lnTo>
                  <a:pt x="426858" y="173880"/>
                </a:lnTo>
                <a:lnTo>
                  <a:pt x="486478" y="188089"/>
                </a:lnTo>
                <a:lnTo>
                  <a:pt x="545630" y="204152"/>
                </a:lnTo>
                <a:lnTo>
                  <a:pt x="604259" y="222048"/>
                </a:lnTo>
                <a:lnTo>
                  <a:pt x="662331" y="241768"/>
                </a:lnTo>
                <a:lnTo>
                  <a:pt x="719805" y="263307"/>
                </a:lnTo>
                <a:lnTo>
                  <a:pt x="776635" y="286650"/>
                </a:lnTo>
                <a:lnTo>
                  <a:pt x="832773" y="311784"/>
                </a:lnTo>
                <a:lnTo>
                  <a:pt x="888180" y="338702"/>
                </a:lnTo>
                <a:lnTo>
                  <a:pt x="942814" y="367386"/>
                </a:lnTo>
                <a:lnTo>
                  <a:pt x="1003640" y="255823"/>
                </a:lnTo>
                <a:lnTo>
                  <a:pt x="945485" y="225287"/>
                </a:lnTo>
                <a:lnTo>
                  <a:pt x="886499" y="196635"/>
                </a:lnTo>
                <a:lnTo>
                  <a:pt x="826739" y="169880"/>
                </a:lnTo>
                <a:lnTo>
                  <a:pt x="766245" y="145033"/>
                </a:lnTo>
                <a:lnTo>
                  <a:pt x="705063" y="122105"/>
                </a:lnTo>
                <a:lnTo>
                  <a:pt x="643241" y="101109"/>
                </a:lnTo>
                <a:lnTo>
                  <a:pt x="580824" y="82054"/>
                </a:lnTo>
                <a:lnTo>
                  <a:pt x="517862" y="64961"/>
                </a:lnTo>
                <a:lnTo>
                  <a:pt x="454399" y="49830"/>
                </a:lnTo>
                <a:lnTo>
                  <a:pt x="390478" y="36683"/>
                </a:lnTo>
                <a:lnTo>
                  <a:pt x="326152" y="25524"/>
                </a:lnTo>
                <a:lnTo>
                  <a:pt x="261461" y="16365"/>
                </a:lnTo>
                <a:lnTo>
                  <a:pt x="196451" y="9224"/>
                </a:lnTo>
                <a:lnTo>
                  <a:pt x="131177" y="4104"/>
                </a:lnTo>
                <a:lnTo>
                  <a:pt x="65678" y="1029"/>
                </a:lnTo>
                <a:lnTo>
                  <a:pt x="32857" y="255"/>
                </a:lnTo>
                <a:lnTo>
                  <a:pt x="0" y="0"/>
                </a:lnTo>
                <a:close/>
              </a:path>
            </a:pathLst>
          </a:custGeom>
          <a:solidFill>
            <a:srgbClr val="398E97"/>
          </a:solidFill>
        </p:spPr>
        <p:txBody>
          <a:bodyPr wrap="square" lIns="0" tIns="0" rIns="0" bIns="0" rtlCol="0"/>
          <a:lstStyle/>
          <a:p>
            <a:endParaRPr/>
          </a:p>
        </p:txBody>
      </p:sp>
      <p:sp>
        <p:nvSpPr>
          <p:cNvPr id="29" name="object 29"/>
          <p:cNvSpPr/>
          <p:nvPr/>
        </p:nvSpPr>
        <p:spPr>
          <a:xfrm>
            <a:off x="9165143" y="397265"/>
            <a:ext cx="1064895" cy="382905"/>
          </a:xfrm>
          <a:custGeom>
            <a:avLst/>
            <a:gdLst/>
            <a:ahLst/>
            <a:cxnLst/>
            <a:rect l="l" t="t" r="r" b="b"/>
            <a:pathLst>
              <a:path w="1064895" h="382905">
                <a:moveTo>
                  <a:pt x="0" y="0"/>
                </a:moveTo>
                <a:lnTo>
                  <a:pt x="0" y="127072"/>
                </a:lnTo>
                <a:lnTo>
                  <a:pt x="32861" y="127331"/>
                </a:lnTo>
                <a:lnTo>
                  <a:pt x="65678" y="128098"/>
                </a:lnTo>
                <a:lnTo>
                  <a:pt x="131180" y="131179"/>
                </a:lnTo>
                <a:lnTo>
                  <a:pt x="196455" y="136296"/>
                </a:lnTo>
                <a:lnTo>
                  <a:pt x="261463" y="143437"/>
                </a:lnTo>
                <a:lnTo>
                  <a:pt x="326148" y="152596"/>
                </a:lnTo>
                <a:lnTo>
                  <a:pt x="390480" y="163752"/>
                </a:lnTo>
                <a:lnTo>
                  <a:pt x="454399" y="176907"/>
                </a:lnTo>
                <a:lnTo>
                  <a:pt x="517862" y="192034"/>
                </a:lnTo>
                <a:lnTo>
                  <a:pt x="580826" y="209130"/>
                </a:lnTo>
                <a:lnTo>
                  <a:pt x="643241" y="228182"/>
                </a:lnTo>
                <a:lnTo>
                  <a:pt x="705063" y="249177"/>
                </a:lnTo>
                <a:lnTo>
                  <a:pt x="766245" y="272106"/>
                </a:lnTo>
                <a:lnTo>
                  <a:pt x="826735" y="296952"/>
                </a:lnTo>
                <a:lnTo>
                  <a:pt x="886496" y="323707"/>
                </a:lnTo>
                <a:lnTo>
                  <a:pt x="945481" y="352364"/>
                </a:lnTo>
                <a:lnTo>
                  <a:pt x="1003636" y="382899"/>
                </a:lnTo>
                <a:lnTo>
                  <a:pt x="1064469" y="271327"/>
                </a:lnTo>
                <a:lnTo>
                  <a:pt x="1002786" y="238942"/>
                </a:lnTo>
                <a:lnTo>
                  <a:pt x="940229" y="208551"/>
                </a:lnTo>
                <a:lnTo>
                  <a:pt x="876848" y="180176"/>
                </a:lnTo>
                <a:lnTo>
                  <a:pt x="812685" y="153823"/>
                </a:lnTo>
                <a:lnTo>
                  <a:pt x="747795" y="129505"/>
                </a:lnTo>
                <a:lnTo>
                  <a:pt x="682228" y="107236"/>
                </a:lnTo>
                <a:lnTo>
                  <a:pt x="616028" y="87033"/>
                </a:lnTo>
                <a:lnTo>
                  <a:pt x="549248" y="68900"/>
                </a:lnTo>
                <a:lnTo>
                  <a:pt x="481939" y="52851"/>
                </a:lnTo>
                <a:lnTo>
                  <a:pt x="414147" y="38905"/>
                </a:lnTo>
                <a:lnTo>
                  <a:pt x="345920" y="27071"/>
                </a:lnTo>
                <a:lnTo>
                  <a:pt x="277304" y="17358"/>
                </a:lnTo>
                <a:lnTo>
                  <a:pt x="208363" y="9784"/>
                </a:lnTo>
                <a:lnTo>
                  <a:pt x="139128" y="4352"/>
                </a:lnTo>
                <a:lnTo>
                  <a:pt x="69659" y="1090"/>
                </a:lnTo>
                <a:lnTo>
                  <a:pt x="34847" y="273"/>
                </a:lnTo>
                <a:lnTo>
                  <a:pt x="0" y="0"/>
                </a:lnTo>
                <a:close/>
              </a:path>
            </a:pathLst>
          </a:custGeom>
          <a:solidFill>
            <a:srgbClr val="28767F"/>
          </a:solidFill>
        </p:spPr>
        <p:txBody>
          <a:bodyPr wrap="square" lIns="0" tIns="0" rIns="0" bIns="0" rtlCol="0"/>
          <a:lstStyle/>
          <a:p>
            <a:endParaRPr/>
          </a:p>
        </p:txBody>
      </p:sp>
      <p:sp>
        <p:nvSpPr>
          <p:cNvPr id="30" name="object 30"/>
          <p:cNvSpPr/>
          <p:nvPr/>
        </p:nvSpPr>
        <p:spPr>
          <a:xfrm>
            <a:off x="9165141" y="270199"/>
            <a:ext cx="2315211" cy="1964689"/>
          </a:xfrm>
          <a:custGeom>
            <a:avLst/>
            <a:gdLst/>
            <a:ahLst/>
            <a:cxnLst/>
            <a:rect l="l" t="t" r="r" b="b"/>
            <a:pathLst>
              <a:path w="2315209" h="1964689">
                <a:moveTo>
                  <a:pt x="0" y="0"/>
                </a:moveTo>
                <a:lnTo>
                  <a:pt x="0" y="127066"/>
                </a:lnTo>
                <a:lnTo>
                  <a:pt x="100735" y="129322"/>
                </a:lnTo>
                <a:lnTo>
                  <a:pt x="200422" y="136029"/>
                </a:lnTo>
                <a:lnTo>
                  <a:pt x="298975" y="147096"/>
                </a:lnTo>
                <a:lnTo>
                  <a:pt x="396288" y="162435"/>
                </a:lnTo>
                <a:lnTo>
                  <a:pt x="492257" y="181957"/>
                </a:lnTo>
                <a:lnTo>
                  <a:pt x="586781" y="205571"/>
                </a:lnTo>
                <a:lnTo>
                  <a:pt x="679756" y="233189"/>
                </a:lnTo>
                <a:lnTo>
                  <a:pt x="771076" y="264726"/>
                </a:lnTo>
                <a:lnTo>
                  <a:pt x="860637" y="300085"/>
                </a:lnTo>
                <a:lnTo>
                  <a:pt x="948329" y="339189"/>
                </a:lnTo>
                <a:lnTo>
                  <a:pt x="1034053" y="381938"/>
                </a:lnTo>
                <a:lnTo>
                  <a:pt x="1117702" y="428249"/>
                </a:lnTo>
                <a:lnTo>
                  <a:pt x="1199159" y="478029"/>
                </a:lnTo>
                <a:lnTo>
                  <a:pt x="1278327" y="531194"/>
                </a:lnTo>
                <a:lnTo>
                  <a:pt x="1355097" y="587653"/>
                </a:lnTo>
                <a:lnTo>
                  <a:pt x="1429362" y="647316"/>
                </a:lnTo>
                <a:lnTo>
                  <a:pt x="1501012" y="710090"/>
                </a:lnTo>
                <a:lnTo>
                  <a:pt x="1569946" y="775893"/>
                </a:lnTo>
                <a:lnTo>
                  <a:pt x="1636052" y="844624"/>
                </a:lnTo>
                <a:lnTo>
                  <a:pt x="1699221" y="916199"/>
                </a:lnTo>
                <a:lnTo>
                  <a:pt x="1759352" y="990532"/>
                </a:lnTo>
                <a:lnTo>
                  <a:pt x="1816336" y="1067532"/>
                </a:lnTo>
                <a:lnTo>
                  <a:pt x="1870073" y="1147107"/>
                </a:lnTo>
                <a:lnTo>
                  <a:pt x="1920452" y="1229165"/>
                </a:lnTo>
                <a:lnTo>
                  <a:pt x="1967363" y="1313621"/>
                </a:lnTo>
                <a:lnTo>
                  <a:pt x="2010708" y="1400389"/>
                </a:lnTo>
                <a:lnTo>
                  <a:pt x="2050379" y="1489377"/>
                </a:lnTo>
                <a:lnTo>
                  <a:pt x="2086268" y="1580501"/>
                </a:lnTo>
                <a:lnTo>
                  <a:pt x="2118272" y="1673669"/>
                </a:lnTo>
                <a:lnTo>
                  <a:pt x="2146283" y="1768802"/>
                </a:lnTo>
                <a:lnTo>
                  <a:pt x="2170202" y="1865815"/>
                </a:lnTo>
                <a:lnTo>
                  <a:pt x="2189915" y="1964627"/>
                </a:lnTo>
                <a:lnTo>
                  <a:pt x="2315051" y="1942560"/>
                </a:lnTo>
                <a:lnTo>
                  <a:pt x="2294229" y="1838181"/>
                </a:lnTo>
                <a:lnTo>
                  <a:pt x="2268950" y="1735654"/>
                </a:lnTo>
                <a:lnTo>
                  <a:pt x="2239340" y="1635084"/>
                </a:lnTo>
                <a:lnTo>
                  <a:pt x="2205499" y="1536574"/>
                </a:lnTo>
                <a:lnTo>
                  <a:pt x="2167552" y="1440223"/>
                </a:lnTo>
                <a:lnTo>
                  <a:pt x="2125605" y="1346122"/>
                </a:lnTo>
                <a:lnTo>
                  <a:pt x="2079769" y="1254366"/>
                </a:lnTo>
                <a:lnTo>
                  <a:pt x="2030166" y="1165064"/>
                </a:lnTo>
                <a:lnTo>
                  <a:pt x="1976899" y="1078297"/>
                </a:lnTo>
                <a:lnTo>
                  <a:pt x="1920088" y="994164"/>
                </a:lnTo>
                <a:lnTo>
                  <a:pt x="1859842" y="912765"/>
                </a:lnTo>
                <a:lnTo>
                  <a:pt x="1796277" y="834185"/>
                </a:lnTo>
                <a:lnTo>
                  <a:pt x="1729501" y="758520"/>
                </a:lnTo>
                <a:lnTo>
                  <a:pt x="1659628" y="685872"/>
                </a:lnTo>
                <a:lnTo>
                  <a:pt x="1586772" y="616323"/>
                </a:lnTo>
                <a:lnTo>
                  <a:pt x="1511038" y="549972"/>
                </a:lnTo>
                <a:lnTo>
                  <a:pt x="1432547" y="486917"/>
                </a:lnTo>
                <a:lnTo>
                  <a:pt x="1351406" y="427240"/>
                </a:lnTo>
                <a:lnTo>
                  <a:pt x="1267725" y="371044"/>
                </a:lnTo>
                <a:lnTo>
                  <a:pt x="1181616" y="318427"/>
                </a:lnTo>
                <a:lnTo>
                  <a:pt x="1093194" y="269467"/>
                </a:lnTo>
                <a:lnTo>
                  <a:pt x="1002567" y="224276"/>
                </a:lnTo>
                <a:lnTo>
                  <a:pt x="909849" y="182934"/>
                </a:lnTo>
                <a:lnTo>
                  <a:pt x="815154" y="145544"/>
                </a:lnTo>
                <a:lnTo>
                  <a:pt x="718592" y="112201"/>
                </a:lnTo>
                <a:lnTo>
                  <a:pt x="620275" y="82998"/>
                </a:lnTo>
                <a:lnTo>
                  <a:pt x="520322" y="58025"/>
                </a:lnTo>
                <a:lnTo>
                  <a:pt x="418838" y="37386"/>
                </a:lnTo>
                <a:lnTo>
                  <a:pt x="315954" y="21168"/>
                </a:lnTo>
                <a:lnTo>
                  <a:pt x="211769" y="9467"/>
                </a:lnTo>
                <a:lnTo>
                  <a:pt x="106408" y="2379"/>
                </a:lnTo>
                <a:lnTo>
                  <a:pt x="0" y="0"/>
                </a:lnTo>
                <a:close/>
              </a:path>
            </a:pathLst>
          </a:custGeom>
          <a:solidFill>
            <a:srgbClr val="155E65"/>
          </a:solidFill>
        </p:spPr>
        <p:txBody>
          <a:bodyPr wrap="square" lIns="0" tIns="0" rIns="0" bIns="0" rtlCol="0"/>
          <a:lstStyle/>
          <a:p>
            <a:endParaRPr/>
          </a:p>
        </p:txBody>
      </p:sp>
      <p:sp>
        <p:nvSpPr>
          <p:cNvPr id="31" name="object 31"/>
          <p:cNvSpPr/>
          <p:nvPr/>
        </p:nvSpPr>
        <p:spPr>
          <a:xfrm>
            <a:off x="9165143" y="1921872"/>
            <a:ext cx="139244" cy="137083"/>
          </a:xfrm>
          <a:prstGeom prst="rect">
            <a:avLst/>
          </a:prstGeom>
          <a:blipFill>
            <a:blip r:embed="rId5" cstate="print"/>
            <a:stretch>
              <a:fillRect/>
            </a:stretch>
          </a:blipFill>
        </p:spPr>
        <p:txBody>
          <a:bodyPr wrap="square" lIns="0" tIns="0" rIns="0" bIns="0" rtlCol="0"/>
          <a:lstStyle/>
          <a:p>
            <a:endParaRPr/>
          </a:p>
        </p:txBody>
      </p:sp>
      <p:sp>
        <p:nvSpPr>
          <p:cNvPr id="32" name="object 32"/>
          <p:cNvSpPr txBox="1"/>
          <p:nvPr/>
        </p:nvSpPr>
        <p:spPr>
          <a:xfrm>
            <a:off x="7010400" y="229751"/>
            <a:ext cx="2150339" cy="1996700"/>
          </a:xfrm>
          <a:prstGeom prst="rect">
            <a:avLst/>
          </a:prstGeom>
        </p:spPr>
        <p:txBody>
          <a:bodyPr vert="horz" wrap="square" lIns="0" tIns="24130" rIns="0" bIns="0" rtlCol="0">
            <a:spAutoFit/>
          </a:bodyPr>
          <a:lstStyle/>
          <a:p>
            <a:pPr marR="31750" algn="r">
              <a:lnSpc>
                <a:spcPct val="100000"/>
              </a:lnSpc>
              <a:spcBef>
                <a:spcPts val="190"/>
              </a:spcBef>
            </a:pPr>
            <a:r>
              <a:rPr lang="en-US" sz="1275" baseline="3267" dirty="0" smtClean="0">
                <a:solidFill>
                  <a:srgbClr val="231F20"/>
                </a:solidFill>
                <a:latin typeface="GHEA Grapalat" pitchFamily="50" charset="0"/>
                <a:cs typeface="Arial"/>
              </a:rPr>
              <a:t>           Like-minded (ideologically)</a:t>
            </a:r>
            <a:r>
              <a:rPr sz="1275" baseline="3267" dirty="0" smtClean="0">
                <a:solidFill>
                  <a:srgbClr val="231F20"/>
                </a:solidFill>
                <a:latin typeface="GHEA Grapalat" pitchFamily="50" charset="0"/>
                <a:cs typeface="Arial"/>
              </a:rPr>
              <a:t>   </a:t>
            </a:r>
            <a:r>
              <a:rPr sz="850" b="1" dirty="0">
                <a:solidFill>
                  <a:srgbClr val="231F20"/>
                </a:solidFill>
                <a:latin typeface="GHEA Grapalat" pitchFamily="50" charset="0"/>
                <a:cs typeface="Times New Roman"/>
              </a:rPr>
              <a:t>14</a:t>
            </a:r>
            <a:endParaRPr sz="850" dirty="0">
              <a:latin typeface="GHEA Grapalat" pitchFamily="50" charset="0"/>
              <a:cs typeface="Times New Roman"/>
            </a:endParaRPr>
          </a:p>
          <a:p>
            <a:pPr marR="31750" algn="r">
              <a:lnSpc>
                <a:spcPct val="100000"/>
              </a:lnSpc>
              <a:spcBef>
                <a:spcPts val="95"/>
              </a:spcBef>
              <a:tabLst>
                <a:tab pos="889000" algn="l"/>
              </a:tabLst>
            </a:pPr>
            <a:r>
              <a:rPr lang="en-US" sz="1275" baseline="3267" dirty="0" smtClean="0">
                <a:solidFill>
                  <a:srgbClr val="231F20"/>
                </a:solidFill>
                <a:latin typeface="GHEA Grapalat" pitchFamily="50" charset="0"/>
                <a:cs typeface="Arial"/>
              </a:rPr>
              <a:t>Non-bureaucratic</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5</a:t>
            </a:r>
            <a:endParaRPr sz="850" dirty="0">
              <a:latin typeface="GHEA Grapalat" pitchFamily="50" charset="0"/>
              <a:cs typeface="Times New Roman"/>
            </a:endParaRPr>
          </a:p>
          <a:p>
            <a:pPr marR="31750" algn="r">
              <a:lnSpc>
                <a:spcPts val="1005"/>
              </a:lnSpc>
              <a:spcBef>
                <a:spcPts val="45"/>
              </a:spcBef>
              <a:tabLst>
                <a:tab pos="975360" algn="l"/>
              </a:tabLst>
            </a:pPr>
            <a:r>
              <a:rPr lang="en-US" sz="1275" baseline="3267" dirty="0" smtClean="0">
                <a:solidFill>
                  <a:srgbClr val="231F20"/>
                </a:solidFill>
                <a:latin typeface="GHEA Grapalat" pitchFamily="50" charset="0"/>
                <a:cs typeface="Arial"/>
              </a:rPr>
              <a:t>                 Committed to an ideology</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5</a:t>
            </a:r>
            <a:endParaRPr sz="850" dirty="0">
              <a:latin typeface="GHEA Grapalat" pitchFamily="50" charset="0"/>
              <a:cs typeface="Times New Roman"/>
            </a:endParaRPr>
          </a:p>
          <a:p>
            <a:pPr marR="31750" algn="r">
              <a:lnSpc>
                <a:spcPts val="980"/>
              </a:lnSpc>
              <a:tabLst>
                <a:tab pos="1038860" algn="l"/>
              </a:tabLst>
            </a:pPr>
            <a:r>
              <a:rPr lang="en-US" sz="1275" baseline="3267" dirty="0" smtClean="0">
                <a:solidFill>
                  <a:srgbClr val="231F20"/>
                </a:solidFill>
                <a:latin typeface="GHEA Grapalat" pitchFamily="50" charset="0"/>
                <a:cs typeface="Arial"/>
              </a:rPr>
              <a:t>           Cooperating</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5</a:t>
            </a:r>
            <a:endParaRPr sz="850" dirty="0">
              <a:latin typeface="GHEA Grapalat" pitchFamily="50" charset="0"/>
              <a:cs typeface="Times New Roman"/>
            </a:endParaRPr>
          </a:p>
          <a:p>
            <a:pPr marR="31750" algn="r">
              <a:lnSpc>
                <a:spcPts val="960"/>
              </a:lnSpc>
              <a:tabLst>
                <a:tab pos="791210" algn="l"/>
              </a:tabLst>
            </a:pPr>
            <a:r>
              <a:rPr lang="en-US" sz="1275" baseline="3267" dirty="0" smtClean="0">
                <a:solidFill>
                  <a:srgbClr val="231F20"/>
                </a:solidFill>
                <a:latin typeface="GHEA Grapalat" pitchFamily="50" charset="0"/>
                <a:cs typeface="Arial"/>
              </a:rPr>
              <a:t>       Generous</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4</a:t>
            </a:r>
            <a:endParaRPr sz="850" dirty="0">
              <a:latin typeface="GHEA Grapalat" pitchFamily="50" charset="0"/>
              <a:cs typeface="Times New Roman"/>
            </a:endParaRPr>
          </a:p>
          <a:p>
            <a:pPr marR="31750" algn="r">
              <a:lnSpc>
                <a:spcPts val="985"/>
              </a:lnSpc>
              <a:tabLst>
                <a:tab pos="946150" algn="l"/>
              </a:tabLst>
            </a:pPr>
            <a:r>
              <a:rPr lang="en-US" sz="1275" baseline="3267" dirty="0" smtClean="0">
                <a:solidFill>
                  <a:srgbClr val="231F20"/>
                </a:solidFill>
                <a:latin typeface="GHEA Grapalat" pitchFamily="50" charset="0"/>
                <a:cs typeface="Arial"/>
              </a:rPr>
              <a:t>          Purposeful</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4</a:t>
            </a:r>
            <a:endParaRPr sz="850" dirty="0">
              <a:latin typeface="GHEA Grapalat" pitchFamily="50" charset="0"/>
              <a:cs typeface="Times New Roman"/>
            </a:endParaRPr>
          </a:p>
          <a:p>
            <a:pPr marR="31750" algn="r">
              <a:lnSpc>
                <a:spcPct val="100000"/>
              </a:lnSpc>
              <a:spcBef>
                <a:spcPts val="20"/>
              </a:spcBef>
              <a:tabLst>
                <a:tab pos="673100" algn="l"/>
              </a:tabLst>
            </a:pPr>
            <a:r>
              <a:rPr lang="en-US" sz="1275" baseline="3267" dirty="0" smtClean="0">
                <a:solidFill>
                  <a:srgbClr val="231F20"/>
                </a:solidFill>
                <a:latin typeface="GHEA Grapalat" pitchFamily="50" charset="0"/>
                <a:cs typeface="Arial"/>
              </a:rPr>
              <a:t>        Caring</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4</a:t>
            </a:r>
            <a:endParaRPr sz="850" dirty="0">
              <a:latin typeface="GHEA Grapalat" pitchFamily="50" charset="0"/>
              <a:cs typeface="Times New Roman"/>
            </a:endParaRPr>
          </a:p>
          <a:p>
            <a:pPr marR="31750" algn="r">
              <a:lnSpc>
                <a:spcPts val="1015"/>
              </a:lnSpc>
              <a:spcBef>
                <a:spcPts val="50"/>
              </a:spcBef>
              <a:tabLst>
                <a:tab pos="864235" algn="l"/>
              </a:tabLst>
            </a:pPr>
            <a:r>
              <a:rPr lang="en-US" sz="1275" baseline="3267" dirty="0" smtClean="0">
                <a:solidFill>
                  <a:srgbClr val="231F20"/>
                </a:solidFill>
                <a:latin typeface="GHEA Grapalat" pitchFamily="50" charset="0"/>
                <a:cs typeface="Arial"/>
              </a:rPr>
              <a:t>           Impartial</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3</a:t>
            </a:r>
            <a:endParaRPr sz="850" dirty="0">
              <a:latin typeface="GHEA Grapalat" pitchFamily="50" charset="0"/>
              <a:cs typeface="Times New Roman"/>
            </a:endParaRPr>
          </a:p>
          <a:p>
            <a:pPr marR="31750" algn="r">
              <a:lnSpc>
                <a:spcPts val="1015"/>
              </a:lnSpc>
              <a:tabLst>
                <a:tab pos="490855" algn="l"/>
              </a:tabLst>
            </a:pPr>
            <a:r>
              <a:rPr lang="en-US" sz="1275" baseline="3267" dirty="0" smtClean="0">
                <a:solidFill>
                  <a:srgbClr val="231F20"/>
                </a:solidFill>
                <a:latin typeface="GHEA Grapalat" pitchFamily="50" charset="0"/>
                <a:cs typeface="Arial"/>
              </a:rPr>
              <a:t>   Stable</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3</a:t>
            </a:r>
            <a:endParaRPr sz="850" dirty="0">
              <a:latin typeface="GHEA Grapalat" pitchFamily="50" charset="0"/>
              <a:cs typeface="Times New Roman"/>
            </a:endParaRPr>
          </a:p>
          <a:p>
            <a:pPr marR="31750" algn="r">
              <a:lnSpc>
                <a:spcPts val="985"/>
              </a:lnSpc>
              <a:spcBef>
                <a:spcPts val="10"/>
              </a:spcBef>
              <a:tabLst>
                <a:tab pos="788670" algn="l"/>
              </a:tabLst>
            </a:pPr>
            <a:r>
              <a:rPr lang="en-US" sz="1275" baseline="3267" dirty="0" smtClean="0">
                <a:solidFill>
                  <a:srgbClr val="231F20"/>
                </a:solidFill>
                <a:latin typeface="GHEA Grapalat" pitchFamily="50" charset="0"/>
                <a:cs typeface="Arial"/>
              </a:rPr>
              <a:t>     Competent</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3</a:t>
            </a:r>
            <a:endParaRPr sz="850" dirty="0">
              <a:latin typeface="GHEA Grapalat" pitchFamily="50" charset="0"/>
              <a:cs typeface="Times New Roman"/>
            </a:endParaRPr>
          </a:p>
          <a:p>
            <a:pPr marR="31750" algn="r">
              <a:lnSpc>
                <a:spcPts val="985"/>
              </a:lnSpc>
              <a:tabLst>
                <a:tab pos="371475" algn="l"/>
              </a:tabLst>
            </a:pPr>
            <a:r>
              <a:rPr lang="en-US" sz="1275" baseline="3267" dirty="0" smtClean="0">
                <a:solidFill>
                  <a:srgbClr val="231F20"/>
                </a:solidFill>
                <a:latin typeface="GHEA Grapalat" pitchFamily="50" charset="0"/>
                <a:cs typeface="Arial"/>
              </a:rPr>
              <a:t>Open</a:t>
            </a:r>
            <a:r>
              <a:rPr sz="1275" baseline="3267"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3</a:t>
            </a:r>
            <a:endParaRPr sz="850" dirty="0">
              <a:latin typeface="GHEA Grapalat" pitchFamily="50" charset="0"/>
              <a:cs typeface="Times New Roman"/>
            </a:endParaRPr>
          </a:p>
          <a:p>
            <a:pPr marR="30480" algn="r">
              <a:lnSpc>
                <a:spcPts val="985"/>
              </a:lnSpc>
              <a:spcBef>
                <a:spcPts val="20"/>
              </a:spcBef>
              <a:tabLst>
                <a:tab pos="709295" algn="l"/>
              </a:tabLst>
            </a:pPr>
            <a:r>
              <a:rPr lang="en-US" sz="1275" baseline="6535" dirty="0" smtClean="0">
                <a:solidFill>
                  <a:srgbClr val="231F20"/>
                </a:solidFill>
                <a:latin typeface="GHEA Grapalat" pitchFamily="50" charset="0"/>
                <a:cs typeface="Arial"/>
              </a:rPr>
              <a:t>      Humane</a:t>
            </a:r>
            <a:r>
              <a:rPr sz="1275" baseline="6535"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2</a:t>
            </a:r>
            <a:endParaRPr sz="850" dirty="0">
              <a:latin typeface="GHEA Grapalat" pitchFamily="50" charset="0"/>
              <a:cs typeface="Times New Roman"/>
            </a:endParaRPr>
          </a:p>
          <a:p>
            <a:pPr marR="30480" algn="r">
              <a:lnSpc>
                <a:spcPts val="969"/>
              </a:lnSpc>
              <a:tabLst>
                <a:tab pos="1070610" algn="l"/>
              </a:tabLst>
            </a:pPr>
            <a:r>
              <a:rPr lang="en-US" sz="1275" baseline="6535" dirty="0" smtClean="0">
                <a:solidFill>
                  <a:srgbClr val="231F20"/>
                </a:solidFill>
                <a:latin typeface="GHEA Grapalat" pitchFamily="50" charset="0"/>
                <a:cs typeface="Arial"/>
              </a:rPr>
              <a:t>                 Apolitical</a:t>
            </a:r>
            <a:r>
              <a:rPr sz="1275" baseline="6535" dirty="0">
                <a:solidFill>
                  <a:srgbClr val="231F20"/>
                </a:solidFill>
                <a:latin typeface="GHEA Grapalat" pitchFamily="50" charset="0"/>
                <a:cs typeface="Arial"/>
              </a:rPr>
              <a:t>	</a:t>
            </a:r>
            <a:r>
              <a:rPr sz="850" b="1" dirty="0">
                <a:solidFill>
                  <a:srgbClr val="231F20"/>
                </a:solidFill>
                <a:latin typeface="GHEA Grapalat" pitchFamily="50" charset="0"/>
                <a:cs typeface="Times New Roman"/>
              </a:rPr>
              <a:t>2</a:t>
            </a:r>
            <a:endParaRPr sz="850" dirty="0">
              <a:latin typeface="GHEA Grapalat" pitchFamily="50" charset="0"/>
              <a:cs typeface="Times New Roman"/>
            </a:endParaRPr>
          </a:p>
          <a:p>
            <a:pPr marR="30480" algn="r">
              <a:lnSpc>
                <a:spcPts val="1000"/>
              </a:lnSpc>
              <a:tabLst>
                <a:tab pos="668655" algn="l"/>
              </a:tabLst>
            </a:pPr>
            <a:r>
              <a:rPr lang="en-US" sz="1275" baseline="6535" dirty="0" smtClean="0">
                <a:solidFill>
                  <a:srgbClr val="231F20"/>
                </a:solidFill>
                <a:latin typeface="GHEA Grapalat" pitchFamily="50" charset="0"/>
                <a:cs typeface="Arial"/>
              </a:rPr>
              <a:t>      Trusting</a:t>
            </a:r>
            <a:r>
              <a:rPr sz="1275" baseline="6535" dirty="0">
                <a:solidFill>
                  <a:srgbClr val="231F20"/>
                </a:solidFill>
                <a:latin typeface="GHEA Grapalat" pitchFamily="50" charset="0"/>
                <a:cs typeface="Arial"/>
              </a:rPr>
              <a:t>	</a:t>
            </a:r>
            <a:r>
              <a:rPr sz="850" b="1" dirty="0" smtClean="0">
                <a:solidFill>
                  <a:srgbClr val="231F20"/>
                </a:solidFill>
                <a:latin typeface="GHEA Grapalat" pitchFamily="50" charset="0"/>
                <a:cs typeface="Times New Roman"/>
              </a:rPr>
              <a:t>2</a:t>
            </a:r>
            <a:endParaRPr sz="850" dirty="0" smtClean="0">
              <a:latin typeface="GHEA Grapalat" pitchFamily="50" charset="0"/>
              <a:cs typeface="Times New Roman"/>
            </a:endParaRPr>
          </a:p>
          <a:p>
            <a:pPr marR="30480" algn="r">
              <a:lnSpc>
                <a:spcPct val="100000"/>
              </a:lnSpc>
              <a:spcBef>
                <a:spcPts val="75"/>
              </a:spcBef>
              <a:tabLst>
                <a:tab pos="294640" algn="l"/>
              </a:tabLst>
            </a:pPr>
            <a:r>
              <a:rPr lang="en-US" sz="1275" baseline="6535" dirty="0" smtClean="0">
                <a:solidFill>
                  <a:srgbClr val="231F20"/>
                </a:solidFill>
                <a:latin typeface="GHEA Grapalat" pitchFamily="50" charset="0"/>
                <a:cs typeface="Arial"/>
              </a:rPr>
              <a:t>Other</a:t>
            </a:r>
            <a:r>
              <a:rPr sz="1275" baseline="6535" dirty="0" smtClean="0">
                <a:solidFill>
                  <a:srgbClr val="231F20"/>
                </a:solidFill>
                <a:latin typeface="GHEA Grapalat" pitchFamily="50" charset="0"/>
                <a:cs typeface="Arial"/>
              </a:rPr>
              <a:t>	</a:t>
            </a:r>
            <a:r>
              <a:rPr sz="850" b="1" dirty="0" smtClean="0">
                <a:solidFill>
                  <a:srgbClr val="231F20"/>
                </a:solidFill>
                <a:latin typeface="GHEA Grapalat" pitchFamily="50" charset="0"/>
                <a:cs typeface="Times New Roman"/>
              </a:rPr>
              <a:t>4</a:t>
            </a:r>
            <a:endParaRPr sz="850" dirty="0">
              <a:latin typeface="GHEA Grapalat" pitchFamily="50" charset="0"/>
              <a:cs typeface="Times New Roman"/>
            </a:endParaRPr>
          </a:p>
        </p:txBody>
      </p:sp>
    </p:spTree>
    <p:extLst>
      <p:ext uri="{BB962C8B-B14F-4D97-AF65-F5344CB8AC3E}">
        <p14:creationId xmlns:p14="http://schemas.microsoft.com/office/powerpoint/2010/main" val="2070735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357998"/>
            <a:ext cx="12192000" cy="4500245"/>
          </a:xfrm>
          <a:custGeom>
            <a:avLst/>
            <a:gdLst/>
            <a:ahLst/>
            <a:cxnLst/>
            <a:rect l="l" t="t" r="r" b="b"/>
            <a:pathLst>
              <a:path w="12192000" h="4500245">
                <a:moveTo>
                  <a:pt x="12191997" y="0"/>
                </a:moveTo>
                <a:lnTo>
                  <a:pt x="0" y="0"/>
                </a:lnTo>
                <a:lnTo>
                  <a:pt x="0" y="4499999"/>
                </a:lnTo>
                <a:lnTo>
                  <a:pt x="12191997" y="4499999"/>
                </a:lnTo>
                <a:lnTo>
                  <a:pt x="12191997" y="0"/>
                </a:lnTo>
                <a:close/>
              </a:path>
            </a:pathLst>
          </a:custGeom>
          <a:solidFill>
            <a:srgbClr val="56C5D0"/>
          </a:solidFill>
        </p:spPr>
        <p:txBody>
          <a:bodyPr wrap="square" lIns="0" tIns="0" rIns="0" bIns="0" rtlCol="0"/>
          <a:lstStyle/>
          <a:p>
            <a:endParaRPr/>
          </a:p>
        </p:txBody>
      </p:sp>
      <p:sp>
        <p:nvSpPr>
          <p:cNvPr id="4" name="object 4"/>
          <p:cNvSpPr txBox="1"/>
          <p:nvPr/>
        </p:nvSpPr>
        <p:spPr>
          <a:xfrm>
            <a:off x="4404586" y="2667000"/>
            <a:ext cx="7330215" cy="659155"/>
          </a:xfrm>
          <a:prstGeom prst="rect">
            <a:avLst/>
          </a:prstGeom>
        </p:spPr>
        <p:txBody>
          <a:bodyPr vert="horz" wrap="square" lIns="0" tIns="12700" rIns="0" bIns="0" rtlCol="0">
            <a:spAutoFit/>
          </a:bodyPr>
          <a:lstStyle/>
          <a:p>
            <a:pPr marL="12700">
              <a:lnSpc>
                <a:spcPct val="100000"/>
              </a:lnSpc>
              <a:spcBef>
                <a:spcPts val="100"/>
              </a:spcBef>
            </a:pPr>
            <a:r>
              <a:rPr lang="en-US" sz="4200" b="1" dirty="0" smtClean="0">
                <a:solidFill>
                  <a:srgbClr val="00476D"/>
                </a:solidFill>
                <a:latin typeface="GHEA Grapalat" pitchFamily="50" charset="0"/>
                <a:cs typeface="Arial"/>
              </a:rPr>
              <a:t>SELF-FINANCING</a:t>
            </a:r>
            <a:endParaRPr sz="4200" dirty="0">
              <a:latin typeface="GHEA Grapalat" pitchFamily="50" charset="0"/>
              <a:cs typeface="Arial"/>
            </a:endParaRPr>
          </a:p>
        </p:txBody>
      </p:sp>
      <p:sp>
        <p:nvSpPr>
          <p:cNvPr id="5" name="object 5"/>
          <p:cNvSpPr txBox="1"/>
          <p:nvPr/>
        </p:nvSpPr>
        <p:spPr>
          <a:xfrm>
            <a:off x="689038" y="5372313"/>
            <a:ext cx="6092762" cy="1028487"/>
          </a:xfrm>
          <a:prstGeom prst="rect">
            <a:avLst/>
          </a:prstGeom>
        </p:spPr>
        <p:txBody>
          <a:bodyPr vert="horz" wrap="square" lIns="0" tIns="40640" rIns="0" bIns="0" rtlCol="0">
            <a:spAutoFit/>
          </a:bodyPr>
          <a:lstStyle/>
          <a:p>
            <a:pPr marL="12700" marR="5080" indent="1566545">
              <a:lnSpc>
                <a:spcPts val="3720"/>
              </a:lnSpc>
              <a:spcBef>
                <a:spcPts val="320"/>
              </a:spcBef>
            </a:pPr>
            <a:r>
              <a:rPr lang="en-US" sz="3200" b="1" dirty="0" smtClean="0">
                <a:solidFill>
                  <a:srgbClr val="FFFFFF"/>
                </a:solidFill>
                <a:latin typeface="GHEA Grapalat" pitchFamily="50" charset="0"/>
                <a:cs typeface="Arial"/>
              </a:rPr>
              <a:t>REPUBLIC OF</a:t>
            </a:r>
          </a:p>
          <a:p>
            <a:pPr marL="12700" marR="5080" indent="1566545">
              <a:lnSpc>
                <a:spcPts val="3720"/>
              </a:lnSpc>
              <a:spcBef>
                <a:spcPts val="320"/>
              </a:spcBef>
            </a:pPr>
            <a:r>
              <a:rPr lang="en-US" sz="3200" b="1" dirty="0" smtClean="0">
                <a:solidFill>
                  <a:srgbClr val="FFFFFF"/>
                </a:solidFill>
                <a:latin typeface="GHEA Grapalat" pitchFamily="50" charset="0"/>
                <a:cs typeface="Arial"/>
              </a:rPr>
              <a:t>    ARMENIA</a:t>
            </a:r>
            <a:endParaRPr sz="3200" dirty="0">
              <a:latin typeface="GHEA Grapalat" pitchFamily="50" charset="0"/>
              <a:cs typeface="Arial"/>
            </a:endParaRPr>
          </a:p>
        </p:txBody>
      </p:sp>
      <p:sp>
        <p:nvSpPr>
          <p:cNvPr id="6" name="object 6"/>
          <p:cNvSpPr txBox="1"/>
          <p:nvPr/>
        </p:nvSpPr>
        <p:spPr>
          <a:xfrm>
            <a:off x="1219201" y="2535008"/>
            <a:ext cx="3048000" cy="505267"/>
          </a:xfrm>
          <a:prstGeom prst="rect">
            <a:avLst/>
          </a:prstGeom>
        </p:spPr>
        <p:txBody>
          <a:bodyPr vert="horz" wrap="square" lIns="0" tIns="12700" rIns="0" bIns="0" rtlCol="0">
            <a:spAutoFit/>
          </a:bodyPr>
          <a:lstStyle/>
          <a:p>
            <a:pPr marL="12700">
              <a:lnSpc>
                <a:spcPct val="100000"/>
              </a:lnSpc>
              <a:spcBef>
                <a:spcPts val="100"/>
              </a:spcBef>
            </a:pPr>
            <a:r>
              <a:rPr lang="en-US" sz="3200" b="1" dirty="0" smtClean="0">
                <a:solidFill>
                  <a:srgbClr val="FFFFFF"/>
                </a:solidFill>
                <a:latin typeface="GHEA Grapalat" pitchFamily="50" charset="0"/>
                <a:cs typeface="Arial"/>
              </a:rPr>
              <a:t>INDIVIDUAL </a:t>
            </a:r>
            <a:endParaRPr sz="3200" dirty="0">
              <a:latin typeface="GHEA Grapalat" pitchFamily="50" charset="0"/>
              <a:cs typeface="Arial"/>
            </a:endParaRPr>
          </a:p>
        </p:txBody>
      </p:sp>
      <p:sp>
        <p:nvSpPr>
          <p:cNvPr id="7" name="object 7"/>
          <p:cNvSpPr txBox="1"/>
          <p:nvPr/>
        </p:nvSpPr>
        <p:spPr>
          <a:xfrm>
            <a:off x="1219201" y="2985151"/>
            <a:ext cx="2428505" cy="505267"/>
          </a:xfrm>
          <a:prstGeom prst="rect">
            <a:avLst/>
          </a:prstGeom>
        </p:spPr>
        <p:txBody>
          <a:bodyPr vert="horz" wrap="square" lIns="0" tIns="12700" rIns="0" bIns="0" rtlCol="0">
            <a:spAutoFit/>
          </a:bodyPr>
          <a:lstStyle/>
          <a:p>
            <a:pPr marL="12700">
              <a:lnSpc>
                <a:spcPct val="100000"/>
              </a:lnSpc>
              <a:spcBef>
                <a:spcPts val="100"/>
              </a:spcBef>
            </a:pPr>
            <a:r>
              <a:rPr lang="en-US" sz="3200" b="1" dirty="0" smtClean="0">
                <a:solidFill>
                  <a:srgbClr val="FFFFFF"/>
                </a:solidFill>
                <a:latin typeface="GHEA Grapalat" pitchFamily="50" charset="0"/>
                <a:cs typeface="Arial"/>
              </a:rPr>
              <a:t>COUNTRIES</a:t>
            </a:r>
            <a:endParaRPr sz="3200" dirty="0">
              <a:latin typeface="GHEA Grapalat" pitchFamily="50" charset="0"/>
              <a:cs typeface="Arial"/>
            </a:endParaRPr>
          </a:p>
        </p:txBody>
      </p:sp>
      <p:sp>
        <p:nvSpPr>
          <p:cNvPr id="8" name="object 8"/>
          <p:cNvSpPr txBox="1"/>
          <p:nvPr/>
        </p:nvSpPr>
        <p:spPr>
          <a:xfrm>
            <a:off x="7004682" y="5623624"/>
            <a:ext cx="4501519" cy="393056"/>
          </a:xfrm>
          <a:prstGeom prst="rect">
            <a:avLst/>
          </a:prstGeom>
        </p:spPr>
        <p:txBody>
          <a:bodyPr vert="horz" wrap="square" lIns="0" tIns="33655" rIns="0" bIns="0" rtlCol="0">
            <a:spAutoFit/>
          </a:bodyPr>
          <a:lstStyle/>
          <a:p>
            <a:pPr marL="421640" marR="5080" indent="-409575">
              <a:lnSpc>
                <a:spcPts val="2790"/>
              </a:lnSpc>
              <a:spcBef>
                <a:spcPts val="265"/>
              </a:spcBef>
            </a:pPr>
            <a:r>
              <a:rPr sz="2400" b="1" dirty="0" smtClean="0">
                <a:solidFill>
                  <a:srgbClr val="FFFFFF"/>
                </a:solidFill>
                <a:latin typeface="GHEA Grapalat" pitchFamily="50" charset="0"/>
                <a:cs typeface="Arial"/>
              </a:rPr>
              <a:t>CROWDFUNDING</a:t>
            </a:r>
            <a:endParaRPr sz="2400" dirty="0">
              <a:latin typeface="GHEA Grapalat" pitchFamily="50" charset="0"/>
              <a:cs typeface="Arial"/>
            </a:endParaRPr>
          </a:p>
        </p:txBody>
      </p:sp>
      <p:sp>
        <p:nvSpPr>
          <p:cNvPr id="9" name="object 9"/>
          <p:cNvSpPr txBox="1"/>
          <p:nvPr/>
        </p:nvSpPr>
        <p:spPr>
          <a:xfrm>
            <a:off x="7372121" y="3352738"/>
            <a:ext cx="4362681" cy="382156"/>
          </a:xfrm>
          <a:prstGeom prst="rect">
            <a:avLst/>
          </a:prstGeom>
        </p:spPr>
        <p:txBody>
          <a:bodyPr vert="horz" wrap="square" lIns="0" tIns="12700" rIns="0" bIns="0" rtlCol="0">
            <a:spAutoFit/>
          </a:bodyPr>
          <a:lstStyle/>
          <a:p>
            <a:pPr marL="12700">
              <a:lnSpc>
                <a:spcPct val="100000"/>
              </a:lnSpc>
              <a:spcBef>
                <a:spcPts val="100"/>
              </a:spcBef>
            </a:pPr>
            <a:r>
              <a:rPr lang="en-US" sz="2400" b="1" dirty="0" smtClean="0">
                <a:solidFill>
                  <a:srgbClr val="FFFFFF"/>
                </a:solidFill>
                <a:latin typeface="GHEA Grapalat" pitchFamily="50" charset="0"/>
                <a:cs typeface="Arial"/>
              </a:rPr>
              <a:t>INDIVIDUAL</a:t>
            </a:r>
            <a:r>
              <a:rPr sz="2400" b="1" dirty="0" smtClean="0">
                <a:solidFill>
                  <a:srgbClr val="FFFFFF"/>
                </a:solidFill>
                <a:latin typeface="GHEA Grapalat" pitchFamily="50" charset="0"/>
                <a:cs typeface="Arial"/>
              </a:rPr>
              <a:t> </a:t>
            </a:r>
            <a:r>
              <a:rPr lang="en-US" sz="2400" b="1" dirty="0" smtClean="0">
                <a:solidFill>
                  <a:srgbClr val="FFFFFF"/>
                </a:solidFill>
                <a:latin typeface="GHEA Grapalat" pitchFamily="50" charset="0"/>
                <a:cs typeface="Arial"/>
              </a:rPr>
              <a:t>BENEFACTORS</a:t>
            </a:r>
            <a:endParaRPr sz="2400" dirty="0">
              <a:latin typeface="GHEA Grapalat" pitchFamily="50" charset="0"/>
              <a:cs typeface="Arial"/>
            </a:endParaRPr>
          </a:p>
        </p:txBody>
      </p:sp>
      <p:sp>
        <p:nvSpPr>
          <p:cNvPr id="10" name="object 10"/>
          <p:cNvSpPr txBox="1"/>
          <p:nvPr/>
        </p:nvSpPr>
        <p:spPr>
          <a:xfrm>
            <a:off x="2524485" y="3861132"/>
            <a:ext cx="6771916" cy="751488"/>
          </a:xfrm>
          <a:prstGeom prst="rect">
            <a:avLst/>
          </a:prstGeom>
        </p:spPr>
        <p:txBody>
          <a:bodyPr vert="horz" wrap="square" lIns="0" tIns="12700" rIns="0" bIns="0" rtlCol="0">
            <a:spAutoFit/>
          </a:bodyPr>
          <a:lstStyle/>
          <a:p>
            <a:pPr marL="38100">
              <a:lnSpc>
                <a:spcPct val="100000"/>
              </a:lnSpc>
              <a:spcBef>
                <a:spcPts val="100"/>
              </a:spcBef>
            </a:pPr>
            <a:r>
              <a:rPr lang="en-US" sz="4800" b="1" dirty="0" smtClean="0">
                <a:solidFill>
                  <a:srgbClr val="00476D"/>
                </a:solidFill>
                <a:latin typeface="GHEA Grapalat" pitchFamily="50" charset="0"/>
                <a:cs typeface="Arial"/>
              </a:rPr>
              <a:t>INTERNATIONAL</a:t>
            </a:r>
            <a:r>
              <a:rPr sz="4800" b="1" dirty="0" smtClean="0">
                <a:solidFill>
                  <a:srgbClr val="00476D"/>
                </a:solidFill>
                <a:latin typeface="GHEA Grapalat" pitchFamily="50" charset="0"/>
                <a:cs typeface="Arial"/>
              </a:rPr>
              <a:t> </a:t>
            </a:r>
            <a:r>
              <a:rPr lang="en-US" sz="3600" b="1" baseline="67129" dirty="0" smtClean="0">
                <a:solidFill>
                  <a:srgbClr val="FFFFFF"/>
                </a:solidFill>
                <a:latin typeface="GHEA Grapalat" pitchFamily="50" charset="0"/>
                <a:cs typeface="Arial"/>
              </a:rPr>
              <a:t>BUSINESS</a:t>
            </a:r>
            <a:endParaRPr sz="3600" baseline="67129" dirty="0">
              <a:latin typeface="GHEA Grapalat" pitchFamily="50" charset="0"/>
              <a:cs typeface="Arial"/>
            </a:endParaRPr>
          </a:p>
        </p:txBody>
      </p:sp>
      <p:sp>
        <p:nvSpPr>
          <p:cNvPr id="11" name="object 11"/>
          <p:cNvSpPr txBox="1"/>
          <p:nvPr/>
        </p:nvSpPr>
        <p:spPr>
          <a:xfrm>
            <a:off x="4426504" y="3627574"/>
            <a:ext cx="1364697" cy="289823"/>
          </a:xfrm>
          <a:prstGeom prst="rect">
            <a:avLst/>
          </a:prstGeom>
        </p:spPr>
        <p:txBody>
          <a:bodyPr vert="horz" wrap="square" lIns="0" tIns="12700" rIns="0" bIns="0" rtlCol="0">
            <a:spAutoFit/>
          </a:bodyPr>
          <a:lstStyle/>
          <a:p>
            <a:pPr marL="12700">
              <a:lnSpc>
                <a:spcPct val="100000"/>
              </a:lnSpc>
              <a:spcBef>
                <a:spcPts val="100"/>
              </a:spcBef>
            </a:pPr>
            <a:r>
              <a:rPr lang="en-US" sz="1800" b="1" dirty="0" smtClean="0">
                <a:solidFill>
                  <a:srgbClr val="FFFFFF"/>
                </a:solidFill>
                <a:latin typeface="GHEA Grapalat" pitchFamily="50" charset="0"/>
                <a:cs typeface="Arial"/>
              </a:rPr>
              <a:t>DIASPORA</a:t>
            </a:r>
            <a:endParaRPr sz="1800" dirty="0">
              <a:latin typeface="GHEA Grapalat" pitchFamily="50" charset="0"/>
              <a:cs typeface="Arial"/>
            </a:endParaRPr>
          </a:p>
        </p:txBody>
      </p:sp>
      <p:sp>
        <p:nvSpPr>
          <p:cNvPr id="12" name="object 12"/>
          <p:cNvSpPr txBox="1"/>
          <p:nvPr/>
        </p:nvSpPr>
        <p:spPr>
          <a:xfrm>
            <a:off x="8441090" y="4388659"/>
            <a:ext cx="2531711" cy="259045"/>
          </a:xfrm>
          <a:prstGeom prst="rect">
            <a:avLst/>
          </a:prstGeom>
        </p:spPr>
        <p:txBody>
          <a:bodyPr vert="horz" wrap="square" lIns="0" tIns="12700" rIns="0" bIns="0" rtlCol="0">
            <a:spAutoFit/>
          </a:bodyPr>
          <a:lstStyle/>
          <a:p>
            <a:pPr marL="12700">
              <a:lnSpc>
                <a:spcPct val="100000"/>
              </a:lnSpc>
              <a:spcBef>
                <a:spcPts val="100"/>
              </a:spcBef>
            </a:pPr>
            <a:r>
              <a:rPr lang="en-US" sz="1600" b="1" dirty="0" smtClean="0">
                <a:solidFill>
                  <a:srgbClr val="FFFFFF"/>
                </a:solidFill>
                <a:latin typeface="GHEA Grapalat" pitchFamily="50" charset="0"/>
                <a:cs typeface="Arial"/>
              </a:rPr>
              <a:t>EUROPEAN UNION</a:t>
            </a:r>
            <a:endParaRPr sz="1600" dirty="0">
              <a:latin typeface="GHEA Grapalat" pitchFamily="50" charset="0"/>
              <a:cs typeface="Arial"/>
            </a:endParaRPr>
          </a:p>
        </p:txBody>
      </p:sp>
      <p:sp>
        <p:nvSpPr>
          <p:cNvPr id="13" name="object 13"/>
          <p:cNvSpPr txBox="1"/>
          <p:nvPr/>
        </p:nvSpPr>
        <p:spPr>
          <a:xfrm>
            <a:off x="3124200" y="4572000"/>
            <a:ext cx="8261943" cy="751488"/>
          </a:xfrm>
          <a:prstGeom prst="rect">
            <a:avLst/>
          </a:prstGeom>
        </p:spPr>
        <p:txBody>
          <a:bodyPr vert="horz" wrap="square" lIns="0" tIns="12700" rIns="0" bIns="0" rtlCol="0">
            <a:spAutoFit/>
          </a:bodyPr>
          <a:lstStyle/>
          <a:p>
            <a:pPr marL="38100">
              <a:lnSpc>
                <a:spcPct val="100000"/>
              </a:lnSpc>
              <a:spcBef>
                <a:spcPts val="100"/>
              </a:spcBef>
            </a:pPr>
            <a:r>
              <a:rPr lang="en-US" sz="4800" b="1" dirty="0" smtClean="0">
                <a:solidFill>
                  <a:srgbClr val="00476D"/>
                </a:solidFill>
                <a:latin typeface="GHEA Grapalat" pitchFamily="50" charset="0"/>
                <a:cs typeface="Arial"/>
              </a:rPr>
              <a:t>ORGANIZATIONS</a:t>
            </a:r>
            <a:r>
              <a:rPr lang="hy-AM" b="1" baseline="-67129" dirty="0" smtClean="0">
                <a:solidFill>
                  <a:srgbClr val="00476D"/>
                </a:solidFill>
                <a:latin typeface="GHEA Grapalat" pitchFamily="50" charset="0"/>
                <a:cs typeface="Arial"/>
              </a:rPr>
              <a:t>(</a:t>
            </a:r>
            <a:r>
              <a:rPr lang="en-US" b="1" baseline="-67129" dirty="0" smtClean="0">
                <a:solidFill>
                  <a:srgbClr val="00476D"/>
                </a:solidFill>
                <a:latin typeface="GHEA Grapalat" pitchFamily="50" charset="0"/>
                <a:cs typeface="Arial"/>
              </a:rPr>
              <a:t>e.g.</a:t>
            </a:r>
            <a:r>
              <a:rPr lang="hy-AM" b="1" baseline="-67129" dirty="0" smtClean="0">
                <a:solidFill>
                  <a:srgbClr val="00476D"/>
                </a:solidFill>
                <a:latin typeface="GHEA Grapalat" pitchFamily="50" charset="0"/>
                <a:cs typeface="Arial"/>
              </a:rPr>
              <a:t> </a:t>
            </a:r>
            <a:r>
              <a:rPr lang="en-US" b="1" baseline="-67129" dirty="0" smtClean="0">
                <a:solidFill>
                  <a:srgbClr val="00476D"/>
                </a:solidFill>
                <a:latin typeface="GHEA Grapalat" pitchFamily="50" charset="0"/>
                <a:cs typeface="Arial"/>
              </a:rPr>
              <a:t>UN and</a:t>
            </a:r>
            <a:r>
              <a:rPr lang="en-US" b="1" dirty="0" smtClean="0">
                <a:solidFill>
                  <a:srgbClr val="00476D"/>
                </a:solidFill>
                <a:latin typeface="GHEA Grapalat" pitchFamily="50" charset="0"/>
                <a:cs typeface="Arial"/>
              </a:rPr>
              <a:t> </a:t>
            </a:r>
            <a:r>
              <a:rPr lang="en-US" b="1" baseline="-67129" dirty="0" smtClean="0">
                <a:solidFill>
                  <a:srgbClr val="00476D"/>
                </a:solidFill>
                <a:latin typeface="GHEA Grapalat" pitchFamily="50" charset="0"/>
                <a:cs typeface="Arial"/>
              </a:rPr>
              <a:t>W</a:t>
            </a:r>
            <a:r>
              <a:rPr sz="1800" b="1" baseline="-67129" dirty="0" smtClean="0">
                <a:solidFill>
                  <a:srgbClr val="00476D"/>
                </a:solidFill>
                <a:latin typeface="GHEA Grapalat" pitchFamily="50" charset="0"/>
                <a:cs typeface="Arial"/>
              </a:rPr>
              <a:t>B</a:t>
            </a:r>
            <a:r>
              <a:rPr sz="1800" b="1" baseline="-67129" dirty="0">
                <a:solidFill>
                  <a:srgbClr val="00476D"/>
                </a:solidFill>
                <a:latin typeface="GHEA Grapalat" pitchFamily="50" charset="0"/>
                <a:cs typeface="Arial"/>
              </a:rPr>
              <a:t>)</a:t>
            </a:r>
            <a:endParaRPr sz="1800" baseline="-67129" dirty="0">
              <a:latin typeface="GHEA Grapalat" pitchFamily="50" charset="0"/>
              <a:cs typeface="Arial"/>
            </a:endParaRPr>
          </a:p>
        </p:txBody>
      </p:sp>
      <p:sp>
        <p:nvSpPr>
          <p:cNvPr id="14" name="object 14"/>
          <p:cNvSpPr txBox="1"/>
          <p:nvPr/>
        </p:nvSpPr>
        <p:spPr>
          <a:xfrm>
            <a:off x="1457368" y="3490418"/>
            <a:ext cx="1786889" cy="197490"/>
          </a:xfrm>
          <a:prstGeom prst="rect">
            <a:avLst/>
          </a:prstGeom>
        </p:spPr>
        <p:txBody>
          <a:bodyPr vert="horz" wrap="square" lIns="0" tIns="12700" rIns="0" bIns="0" rtlCol="0">
            <a:spAutoFit/>
          </a:bodyPr>
          <a:lstStyle/>
          <a:p>
            <a:pPr marL="12700">
              <a:lnSpc>
                <a:spcPct val="100000"/>
              </a:lnSpc>
              <a:spcBef>
                <a:spcPts val="100"/>
              </a:spcBef>
            </a:pPr>
            <a:r>
              <a:rPr sz="1200" b="1" dirty="0" smtClean="0">
                <a:solidFill>
                  <a:srgbClr val="FFFFFF"/>
                </a:solidFill>
                <a:latin typeface="GHEA Grapalat" pitchFamily="50" charset="0"/>
                <a:cs typeface="Arial"/>
              </a:rPr>
              <a:t>(</a:t>
            </a:r>
            <a:r>
              <a:rPr lang="en-US" sz="1200" b="1" dirty="0" smtClean="0">
                <a:solidFill>
                  <a:srgbClr val="FFFFFF"/>
                </a:solidFill>
                <a:latin typeface="GHEA Grapalat" pitchFamily="50" charset="0"/>
                <a:cs typeface="Arial"/>
              </a:rPr>
              <a:t>e.g.</a:t>
            </a:r>
            <a:r>
              <a:rPr sz="1200" b="1" dirty="0" smtClean="0">
                <a:solidFill>
                  <a:srgbClr val="FFFFFF"/>
                </a:solidFill>
                <a:latin typeface="GHEA Grapalat" pitchFamily="50" charset="0"/>
                <a:cs typeface="Arial"/>
              </a:rPr>
              <a:t> </a:t>
            </a:r>
            <a:r>
              <a:rPr sz="1200" b="1" dirty="0">
                <a:solidFill>
                  <a:srgbClr val="FFFFFF"/>
                </a:solidFill>
                <a:latin typeface="GHEA Grapalat" pitchFamily="50" charset="0"/>
                <a:cs typeface="Arial"/>
              </a:rPr>
              <a:t>USAID </a:t>
            </a:r>
            <a:r>
              <a:rPr lang="en-US" sz="1200" b="1" dirty="0" smtClean="0">
                <a:solidFill>
                  <a:srgbClr val="FFFFFF"/>
                </a:solidFill>
                <a:latin typeface="GHEA Grapalat" pitchFamily="50" charset="0"/>
                <a:cs typeface="Arial"/>
              </a:rPr>
              <a:t>and</a:t>
            </a:r>
            <a:r>
              <a:rPr sz="1200" b="1" dirty="0" smtClean="0">
                <a:solidFill>
                  <a:srgbClr val="FFFFFF"/>
                </a:solidFill>
                <a:latin typeface="GHEA Grapalat" pitchFamily="50" charset="0"/>
                <a:cs typeface="Arial"/>
              </a:rPr>
              <a:t> </a:t>
            </a:r>
            <a:r>
              <a:rPr sz="1200" b="1" dirty="0">
                <a:solidFill>
                  <a:srgbClr val="FFFFFF"/>
                </a:solidFill>
                <a:latin typeface="GHEA Grapalat" pitchFamily="50" charset="0"/>
                <a:cs typeface="Arial"/>
              </a:rPr>
              <a:t>GIZ)</a:t>
            </a:r>
            <a:endParaRPr sz="1200" dirty="0">
              <a:latin typeface="GHEA Grapalat" pitchFamily="50" charset="0"/>
              <a:cs typeface="Arial"/>
            </a:endParaRPr>
          </a:p>
        </p:txBody>
      </p:sp>
      <p:sp>
        <p:nvSpPr>
          <p:cNvPr id="15" name="object 15"/>
          <p:cNvSpPr/>
          <p:nvPr/>
        </p:nvSpPr>
        <p:spPr>
          <a:xfrm>
            <a:off x="8955672" y="1591171"/>
            <a:ext cx="557531" cy="250190"/>
          </a:xfrm>
          <a:custGeom>
            <a:avLst/>
            <a:gdLst/>
            <a:ahLst/>
            <a:cxnLst/>
            <a:rect l="l" t="t" r="r" b="b"/>
            <a:pathLst>
              <a:path w="557529" h="250189">
                <a:moveTo>
                  <a:pt x="0" y="0"/>
                </a:moveTo>
                <a:lnTo>
                  <a:pt x="0" y="141500"/>
                </a:lnTo>
                <a:lnTo>
                  <a:pt x="32241" y="141932"/>
                </a:lnTo>
                <a:lnTo>
                  <a:pt x="64418" y="143229"/>
                </a:lnTo>
                <a:lnTo>
                  <a:pt x="128512" y="148388"/>
                </a:lnTo>
                <a:lnTo>
                  <a:pt x="192153" y="156949"/>
                </a:lnTo>
                <a:lnTo>
                  <a:pt x="255207" y="168885"/>
                </a:lnTo>
                <a:lnTo>
                  <a:pt x="317527" y="184167"/>
                </a:lnTo>
                <a:lnTo>
                  <a:pt x="378979" y="202769"/>
                </a:lnTo>
                <a:lnTo>
                  <a:pt x="439445" y="224654"/>
                </a:lnTo>
                <a:lnTo>
                  <a:pt x="498783" y="249796"/>
                </a:lnTo>
                <a:lnTo>
                  <a:pt x="557463" y="121038"/>
                </a:lnTo>
                <a:lnTo>
                  <a:pt x="491155" y="92937"/>
                </a:lnTo>
                <a:lnTo>
                  <a:pt x="423576" y="68474"/>
                </a:lnTo>
                <a:lnTo>
                  <a:pt x="354881" y="47684"/>
                </a:lnTo>
                <a:lnTo>
                  <a:pt x="285224" y="30603"/>
                </a:lnTo>
                <a:lnTo>
                  <a:pt x="214762" y="17261"/>
                </a:lnTo>
                <a:lnTo>
                  <a:pt x="143640" y="7692"/>
                </a:lnTo>
                <a:lnTo>
                  <a:pt x="72000" y="1929"/>
                </a:lnTo>
                <a:lnTo>
                  <a:pt x="36036" y="481"/>
                </a:lnTo>
                <a:lnTo>
                  <a:pt x="0" y="0"/>
                </a:lnTo>
                <a:close/>
              </a:path>
            </a:pathLst>
          </a:custGeom>
          <a:solidFill>
            <a:srgbClr val="939598"/>
          </a:solidFill>
        </p:spPr>
        <p:txBody>
          <a:bodyPr wrap="square" lIns="0" tIns="0" rIns="0" bIns="0" rtlCol="0"/>
          <a:lstStyle/>
          <a:p>
            <a:endParaRPr/>
          </a:p>
        </p:txBody>
      </p:sp>
      <p:sp>
        <p:nvSpPr>
          <p:cNvPr id="16" name="object 16"/>
          <p:cNvSpPr/>
          <p:nvPr/>
        </p:nvSpPr>
        <p:spPr>
          <a:xfrm>
            <a:off x="8955672" y="1449667"/>
            <a:ext cx="211917" cy="15525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8955672" y="1308169"/>
            <a:ext cx="457200" cy="201295"/>
          </a:xfrm>
          <a:custGeom>
            <a:avLst/>
            <a:gdLst/>
            <a:ahLst/>
            <a:cxnLst/>
            <a:rect l="l" t="t" r="r" b="b"/>
            <a:pathLst>
              <a:path w="457200" h="201294">
                <a:moveTo>
                  <a:pt x="0" y="0"/>
                </a:moveTo>
                <a:lnTo>
                  <a:pt x="0" y="141502"/>
                </a:lnTo>
                <a:lnTo>
                  <a:pt x="26452" y="141739"/>
                </a:lnTo>
                <a:lnTo>
                  <a:pt x="66089" y="142974"/>
                </a:lnTo>
                <a:lnTo>
                  <a:pt x="105646" y="145260"/>
                </a:lnTo>
                <a:lnTo>
                  <a:pt x="145120" y="148605"/>
                </a:lnTo>
                <a:lnTo>
                  <a:pt x="184467" y="152996"/>
                </a:lnTo>
                <a:lnTo>
                  <a:pt x="223686" y="158436"/>
                </a:lnTo>
                <a:lnTo>
                  <a:pt x="262752" y="164919"/>
                </a:lnTo>
                <a:lnTo>
                  <a:pt x="301636" y="172440"/>
                </a:lnTo>
                <a:lnTo>
                  <a:pt x="340319" y="181001"/>
                </a:lnTo>
                <a:lnTo>
                  <a:pt x="378781" y="190595"/>
                </a:lnTo>
                <a:lnTo>
                  <a:pt x="417009" y="201222"/>
                </a:lnTo>
                <a:lnTo>
                  <a:pt x="456725" y="65408"/>
                </a:lnTo>
                <a:lnTo>
                  <a:pt x="400846" y="50140"/>
                </a:lnTo>
                <a:lnTo>
                  <a:pt x="330357" y="33883"/>
                </a:lnTo>
                <a:lnTo>
                  <a:pt x="273531" y="23152"/>
                </a:lnTo>
                <a:lnTo>
                  <a:pt x="230691" y="16431"/>
                </a:lnTo>
                <a:lnTo>
                  <a:pt x="173318" y="9255"/>
                </a:lnTo>
                <a:lnTo>
                  <a:pt x="115718" y="4118"/>
                </a:lnTo>
                <a:lnTo>
                  <a:pt x="57920" y="1029"/>
                </a:lnTo>
                <a:lnTo>
                  <a:pt x="28972" y="259"/>
                </a:lnTo>
                <a:lnTo>
                  <a:pt x="0" y="0"/>
                </a:lnTo>
                <a:close/>
              </a:path>
            </a:pathLst>
          </a:custGeom>
          <a:solidFill>
            <a:srgbClr val="8DD4DD"/>
          </a:solidFill>
        </p:spPr>
        <p:txBody>
          <a:bodyPr wrap="square" lIns="0" tIns="0" rIns="0" bIns="0" rtlCol="0"/>
          <a:lstStyle/>
          <a:p>
            <a:endParaRPr/>
          </a:p>
        </p:txBody>
      </p:sp>
      <p:sp>
        <p:nvSpPr>
          <p:cNvPr id="18" name="object 18"/>
          <p:cNvSpPr/>
          <p:nvPr/>
        </p:nvSpPr>
        <p:spPr>
          <a:xfrm>
            <a:off x="8955673" y="1166662"/>
            <a:ext cx="734060" cy="288290"/>
          </a:xfrm>
          <a:custGeom>
            <a:avLst/>
            <a:gdLst/>
            <a:ahLst/>
            <a:cxnLst/>
            <a:rect l="l" t="t" r="r" b="b"/>
            <a:pathLst>
              <a:path w="734059" h="288290">
                <a:moveTo>
                  <a:pt x="0" y="0"/>
                </a:moveTo>
                <a:lnTo>
                  <a:pt x="0" y="141502"/>
                </a:lnTo>
                <a:lnTo>
                  <a:pt x="21823" y="141645"/>
                </a:lnTo>
                <a:lnTo>
                  <a:pt x="43621" y="142085"/>
                </a:lnTo>
                <a:lnTo>
                  <a:pt x="87156" y="143837"/>
                </a:lnTo>
                <a:lnTo>
                  <a:pt x="130582" y="146749"/>
                </a:lnTo>
                <a:lnTo>
                  <a:pt x="173876" y="150818"/>
                </a:lnTo>
                <a:lnTo>
                  <a:pt x="217015" y="156038"/>
                </a:lnTo>
                <a:lnTo>
                  <a:pt x="259977" y="162402"/>
                </a:lnTo>
                <a:lnTo>
                  <a:pt x="302738" y="169909"/>
                </a:lnTo>
                <a:lnTo>
                  <a:pt x="345279" y="178553"/>
                </a:lnTo>
                <a:lnTo>
                  <a:pt x="387568" y="188327"/>
                </a:lnTo>
                <a:lnTo>
                  <a:pt x="429591" y="199231"/>
                </a:lnTo>
                <a:lnTo>
                  <a:pt x="471326" y="211255"/>
                </a:lnTo>
                <a:lnTo>
                  <a:pt x="512752" y="224391"/>
                </a:lnTo>
                <a:lnTo>
                  <a:pt x="553824" y="238644"/>
                </a:lnTo>
                <a:lnTo>
                  <a:pt x="594547" y="254001"/>
                </a:lnTo>
                <a:lnTo>
                  <a:pt x="634889" y="270460"/>
                </a:lnTo>
                <a:lnTo>
                  <a:pt x="674823" y="288022"/>
                </a:lnTo>
                <a:lnTo>
                  <a:pt x="733503" y="159256"/>
                </a:lnTo>
                <a:lnTo>
                  <a:pt x="690098" y="140176"/>
                </a:lnTo>
                <a:lnTo>
                  <a:pt x="646250" y="122284"/>
                </a:lnTo>
                <a:lnTo>
                  <a:pt x="601985" y="105587"/>
                </a:lnTo>
                <a:lnTo>
                  <a:pt x="557326" y="90097"/>
                </a:lnTo>
                <a:lnTo>
                  <a:pt x="512309" y="75816"/>
                </a:lnTo>
                <a:lnTo>
                  <a:pt x="466952" y="62748"/>
                </a:lnTo>
                <a:lnTo>
                  <a:pt x="421271" y="50900"/>
                </a:lnTo>
                <a:lnTo>
                  <a:pt x="375296" y="40269"/>
                </a:lnTo>
                <a:lnTo>
                  <a:pt x="329062" y="30877"/>
                </a:lnTo>
                <a:lnTo>
                  <a:pt x="282586" y="22716"/>
                </a:lnTo>
                <a:lnTo>
                  <a:pt x="235887" y="15796"/>
                </a:lnTo>
                <a:lnTo>
                  <a:pt x="188996" y="10123"/>
                </a:lnTo>
                <a:lnTo>
                  <a:pt x="141937" y="5702"/>
                </a:lnTo>
                <a:lnTo>
                  <a:pt x="94738" y="2537"/>
                </a:lnTo>
                <a:lnTo>
                  <a:pt x="47415" y="633"/>
                </a:lnTo>
                <a:lnTo>
                  <a:pt x="23717" y="158"/>
                </a:lnTo>
                <a:lnTo>
                  <a:pt x="0" y="0"/>
                </a:lnTo>
                <a:close/>
              </a:path>
            </a:pathLst>
          </a:custGeom>
          <a:solidFill>
            <a:srgbClr val="56C5D0"/>
          </a:solidFill>
        </p:spPr>
        <p:txBody>
          <a:bodyPr wrap="square" lIns="0" tIns="0" rIns="0" bIns="0" rtlCol="0"/>
          <a:lstStyle/>
          <a:p>
            <a:endParaRPr/>
          </a:p>
        </p:txBody>
      </p:sp>
      <p:sp>
        <p:nvSpPr>
          <p:cNvPr id="19" name="object 19"/>
          <p:cNvSpPr/>
          <p:nvPr/>
        </p:nvSpPr>
        <p:spPr>
          <a:xfrm>
            <a:off x="8955672" y="1025160"/>
            <a:ext cx="792480" cy="300990"/>
          </a:xfrm>
          <a:custGeom>
            <a:avLst/>
            <a:gdLst/>
            <a:ahLst/>
            <a:cxnLst/>
            <a:rect l="l" t="t" r="r" b="b"/>
            <a:pathLst>
              <a:path w="792479" h="300990">
                <a:moveTo>
                  <a:pt x="0" y="0"/>
                </a:moveTo>
                <a:lnTo>
                  <a:pt x="0" y="141502"/>
                </a:lnTo>
                <a:lnTo>
                  <a:pt x="23717" y="141660"/>
                </a:lnTo>
                <a:lnTo>
                  <a:pt x="47411" y="142139"/>
                </a:lnTo>
                <a:lnTo>
                  <a:pt x="94738" y="144039"/>
                </a:lnTo>
                <a:lnTo>
                  <a:pt x="141937" y="147208"/>
                </a:lnTo>
                <a:lnTo>
                  <a:pt x="188989" y="151629"/>
                </a:lnTo>
                <a:lnTo>
                  <a:pt x="235883" y="157302"/>
                </a:lnTo>
                <a:lnTo>
                  <a:pt x="282586" y="164221"/>
                </a:lnTo>
                <a:lnTo>
                  <a:pt x="329062" y="172379"/>
                </a:lnTo>
                <a:lnTo>
                  <a:pt x="375300" y="181775"/>
                </a:lnTo>
                <a:lnTo>
                  <a:pt x="421271" y="192402"/>
                </a:lnTo>
                <a:lnTo>
                  <a:pt x="466945" y="204250"/>
                </a:lnTo>
                <a:lnTo>
                  <a:pt x="512309" y="217318"/>
                </a:lnTo>
                <a:lnTo>
                  <a:pt x="557330" y="231599"/>
                </a:lnTo>
                <a:lnTo>
                  <a:pt x="601981" y="247093"/>
                </a:lnTo>
                <a:lnTo>
                  <a:pt x="646250" y="263786"/>
                </a:lnTo>
                <a:lnTo>
                  <a:pt x="690095" y="281678"/>
                </a:lnTo>
                <a:lnTo>
                  <a:pt x="733503" y="300762"/>
                </a:lnTo>
                <a:lnTo>
                  <a:pt x="792184" y="171997"/>
                </a:lnTo>
                <a:lnTo>
                  <a:pt x="745304" y="151387"/>
                </a:lnTo>
                <a:lnTo>
                  <a:pt x="697946" y="132063"/>
                </a:lnTo>
                <a:lnTo>
                  <a:pt x="650149" y="114037"/>
                </a:lnTo>
                <a:lnTo>
                  <a:pt x="601912" y="97304"/>
                </a:lnTo>
                <a:lnTo>
                  <a:pt x="553292" y="81879"/>
                </a:lnTo>
                <a:lnTo>
                  <a:pt x="504306" y="67767"/>
                </a:lnTo>
                <a:lnTo>
                  <a:pt x="454968" y="54969"/>
                </a:lnTo>
                <a:lnTo>
                  <a:pt x="405324" y="43492"/>
                </a:lnTo>
                <a:lnTo>
                  <a:pt x="355385" y="33347"/>
                </a:lnTo>
                <a:lnTo>
                  <a:pt x="305186" y="24533"/>
                </a:lnTo>
                <a:lnTo>
                  <a:pt x="254754" y="17061"/>
                </a:lnTo>
                <a:lnTo>
                  <a:pt x="204116" y="10933"/>
                </a:lnTo>
                <a:lnTo>
                  <a:pt x="153291" y="6159"/>
                </a:lnTo>
                <a:lnTo>
                  <a:pt x="102312" y="2740"/>
                </a:lnTo>
                <a:lnTo>
                  <a:pt x="51206" y="688"/>
                </a:lnTo>
                <a:lnTo>
                  <a:pt x="25618" y="172"/>
                </a:lnTo>
                <a:lnTo>
                  <a:pt x="0" y="0"/>
                </a:lnTo>
                <a:close/>
              </a:path>
            </a:pathLst>
          </a:custGeom>
          <a:solidFill>
            <a:srgbClr val="79BDC5"/>
          </a:solidFill>
        </p:spPr>
        <p:txBody>
          <a:bodyPr wrap="square" lIns="0" tIns="0" rIns="0" bIns="0" rtlCol="0"/>
          <a:lstStyle/>
          <a:p>
            <a:endParaRPr/>
          </a:p>
        </p:txBody>
      </p:sp>
      <p:sp>
        <p:nvSpPr>
          <p:cNvPr id="20" name="object 20"/>
          <p:cNvSpPr/>
          <p:nvPr/>
        </p:nvSpPr>
        <p:spPr>
          <a:xfrm>
            <a:off x="8955673" y="883655"/>
            <a:ext cx="850900" cy="313690"/>
          </a:xfrm>
          <a:custGeom>
            <a:avLst/>
            <a:gdLst/>
            <a:ahLst/>
            <a:cxnLst/>
            <a:rect l="l" t="t" r="r" b="b"/>
            <a:pathLst>
              <a:path w="850900" h="313690">
                <a:moveTo>
                  <a:pt x="0" y="0"/>
                </a:moveTo>
                <a:lnTo>
                  <a:pt x="0" y="141508"/>
                </a:lnTo>
                <a:lnTo>
                  <a:pt x="25614" y="141677"/>
                </a:lnTo>
                <a:lnTo>
                  <a:pt x="51202" y="142193"/>
                </a:lnTo>
                <a:lnTo>
                  <a:pt x="102316" y="144247"/>
                </a:lnTo>
                <a:lnTo>
                  <a:pt x="153295" y="147664"/>
                </a:lnTo>
                <a:lnTo>
                  <a:pt x="204109" y="152441"/>
                </a:lnTo>
                <a:lnTo>
                  <a:pt x="254754" y="158569"/>
                </a:lnTo>
                <a:lnTo>
                  <a:pt x="305186" y="166042"/>
                </a:lnTo>
                <a:lnTo>
                  <a:pt x="355389" y="174852"/>
                </a:lnTo>
                <a:lnTo>
                  <a:pt x="405324" y="185000"/>
                </a:lnTo>
                <a:lnTo>
                  <a:pt x="454974" y="196474"/>
                </a:lnTo>
                <a:lnTo>
                  <a:pt x="504306" y="209271"/>
                </a:lnTo>
                <a:lnTo>
                  <a:pt x="553292" y="223384"/>
                </a:lnTo>
                <a:lnTo>
                  <a:pt x="601916" y="238809"/>
                </a:lnTo>
                <a:lnTo>
                  <a:pt x="650146" y="255539"/>
                </a:lnTo>
                <a:lnTo>
                  <a:pt x="697946" y="273570"/>
                </a:lnTo>
                <a:lnTo>
                  <a:pt x="745300" y="292892"/>
                </a:lnTo>
                <a:lnTo>
                  <a:pt x="792184" y="313502"/>
                </a:lnTo>
                <a:lnTo>
                  <a:pt x="850864" y="184738"/>
                </a:lnTo>
                <a:lnTo>
                  <a:pt x="800510" y="162600"/>
                </a:lnTo>
                <a:lnTo>
                  <a:pt x="749649" y="141847"/>
                </a:lnTo>
                <a:lnTo>
                  <a:pt x="698299" y="122482"/>
                </a:lnTo>
                <a:lnTo>
                  <a:pt x="646506" y="104514"/>
                </a:lnTo>
                <a:lnTo>
                  <a:pt x="594281" y="87944"/>
                </a:lnTo>
                <a:lnTo>
                  <a:pt x="541660" y="72788"/>
                </a:lnTo>
                <a:lnTo>
                  <a:pt x="488671" y="59039"/>
                </a:lnTo>
                <a:lnTo>
                  <a:pt x="435348" y="46716"/>
                </a:lnTo>
                <a:lnTo>
                  <a:pt x="381711" y="35820"/>
                </a:lnTo>
                <a:lnTo>
                  <a:pt x="327794" y="26355"/>
                </a:lnTo>
                <a:lnTo>
                  <a:pt x="273625" y="18327"/>
                </a:lnTo>
                <a:lnTo>
                  <a:pt x="219236" y="11746"/>
                </a:lnTo>
                <a:lnTo>
                  <a:pt x="164642" y="6616"/>
                </a:lnTo>
                <a:lnTo>
                  <a:pt x="109890" y="2948"/>
                </a:lnTo>
                <a:lnTo>
                  <a:pt x="55004" y="741"/>
                </a:lnTo>
                <a:lnTo>
                  <a:pt x="27514" y="184"/>
                </a:lnTo>
                <a:lnTo>
                  <a:pt x="0" y="0"/>
                </a:lnTo>
                <a:close/>
              </a:path>
            </a:pathLst>
          </a:custGeom>
          <a:solidFill>
            <a:srgbClr val="5FB0B9"/>
          </a:solidFill>
        </p:spPr>
        <p:txBody>
          <a:bodyPr wrap="square" lIns="0" tIns="0" rIns="0" bIns="0" rtlCol="0"/>
          <a:lstStyle/>
          <a:p>
            <a:endParaRPr/>
          </a:p>
        </p:txBody>
      </p:sp>
      <p:sp>
        <p:nvSpPr>
          <p:cNvPr id="21" name="object 21"/>
          <p:cNvSpPr/>
          <p:nvPr/>
        </p:nvSpPr>
        <p:spPr>
          <a:xfrm>
            <a:off x="8955672" y="742155"/>
            <a:ext cx="1655445" cy="847725"/>
          </a:xfrm>
          <a:custGeom>
            <a:avLst/>
            <a:gdLst/>
            <a:ahLst/>
            <a:cxnLst/>
            <a:rect l="l" t="t" r="r" b="b"/>
            <a:pathLst>
              <a:path w="1655445" h="847725">
                <a:moveTo>
                  <a:pt x="0" y="0"/>
                </a:moveTo>
                <a:lnTo>
                  <a:pt x="0" y="141502"/>
                </a:lnTo>
                <a:lnTo>
                  <a:pt x="55601" y="142253"/>
                </a:lnTo>
                <a:lnTo>
                  <a:pt x="110999" y="144500"/>
                </a:lnTo>
                <a:lnTo>
                  <a:pt x="166175" y="148238"/>
                </a:lnTo>
                <a:lnTo>
                  <a:pt x="221101" y="153440"/>
                </a:lnTo>
                <a:lnTo>
                  <a:pt x="275742" y="160103"/>
                </a:lnTo>
                <a:lnTo>
                  <a:pt x="330088" y="168210"/>
                </a:lnTo>
                <a:lnTo>
                  <a:pt x="384091" y="177758"/>
                </a:lnTo>
                <a:lnTo>
                  <a:pt x="437742" y="188727"/>
                </a:lnTo>
                <a:lnTo>
                  <a:pt x="491007" y="201107"/>
                </a:lnTo>
                <a:lnTo>
                  <a:pt x="543866" y="214884"/>
                </a:lnTo>
                <a:lnTo>
                  <a:pt x="596282" y="230051"/>
                </a:lnTo>
                <a:lnTo>
                  <a:pt x="648237" y="246585"/>
                </a:lnTo>
                <a:lnTo>
                  <a:pt x="699696" y="264488"/>
                </a:lnTo>
                <a:lnTo>
                  <a:pt x="750643" y="283742"/>
                </a:lnTo>
                <a:lnTo>
                  <a:pt x="801039" y="304326"/>
                </a:lnTo>
                <a:lnTo>
                  <a:pt x="850866" y="326246"/>
                </a:lnTo>
                <a:lnTo>
                  <a:pt x="900097" y="349470"/>
                </a:lnTo>
                <a:lnTo>
                  <a:pt x="948697" y="374001"/>
                </a:lnTo>
                <a:lnTo>
                  <a:pt x="996649" y="399816"/>
                </a:lnTo>
                <a:lnTo>
                  <a:pt x="1043920" y="426914"/>
                </a:lnTo>
                <a:lnTo>
                  <a:pt x="1090486" y="455270"/>
                </a:lnTo>
                <a:lnTo>
                  <a:pt x="1136318" y="484880"/>
                </a:lnTo>
                <a:lnTo>
                  <a:pt x="1181394" y="515736"/>
                </a:lnTo>
                <a:lnTo>
                  <a:pt x="1225684" y="547811"/>
                </a:lnTo>
                <a:lnTo>
                  <a:pt x="1269159" y="581108"/>
                </a:lnTo>
                <a:lnTo>
                  <a:pt x="1311793" y="615604"/>
                </a:lnTo>
                <a:lnTo>
                  <a:pt x="1353564" y="651294"/>
                </a:lnTo>
                <a:lnTo>
                  <a:pt x="1394442" y="688166"/>
                </a:lnTo>
                <a:lnTo>
                  <a:pt x="1434402" y="726199"/>
                </a:lnTo>
                <a:lnTo>
                  <a:pt x="1473415" y="765393"/>
                </a:lnTo>
                <a:lnTo>
                  <a:pt x="1511456" y="805727"/>
                </a:lnTo>
                <a:lnTo>
                  <a:pt x="1548500" y="847199"/>
                </a:lnTo>
                <a:lnTo>
                  <a:pt x="1655297" y="754362"/>
                </a:lnTo>
                <a:lnTo>
                  <a:pt x="1615705" y="710046"/>
                </a:lnTo>
                <a:lnTo>
                  <a:pt x="1575043" y="666925"/>
                </a:lnTo>
                <a:lnTo>
                  <a:pt x="1533337" y="625033"/>
                </a:lnTo>
                <a:lnTo>
                  <a:pt x="1490619" y="584370"/>
                </a:lnTo>
                <a:lnTo>
                  <a:pt x="1446919" y="544958"/>
                </a:lnTo>
                <a:lnTo>
                  <a:pt x="1402269" y="506804"/>
                </a:lnTo>
                <a:lnTo>
                  <a:pt x="1356688" y="469926"/>
                </a:lnTo>
                <a:lnTo>
                  <a:pt x="1310213" y="434333"/>
                </a:lnTo>
                <a:lnTo>
                  <a:pt x="1262868" y="400039"/>
                </a:lnTo>
                <a:lnTo>
                  <a:pt x="1214683" y="367060"/>
                </a:lnTo>
                <a:lnTo>
                  <a:pt x="1165691" y="335405"/>
                </a:lnTo>
                <a:lnTo>
                  <a:pt x="1115913" y="305089"/>
                </a:lnTo>
                <a:lnTo>
                  <a:pt x="1065380" y="276127"/>
                </a:lnTo>
                <a:lnTo>
                  <a:pt x="1014124" y="248533"/>
                </a:lnTo>
                <a:lnTo>
                  <a:pt x="962168" y="222310"/>
                </a:lnTo>
                <a:lnTo>
                  <a:pt x="909547" y="197482"/>
                </a:lnTo>
                <a:lnTo>
                  <a:pt x="856284" y="174057"/>
                </a:lnTo>
                <a:lnTo>
                  <a:pt x="802411" y="152046"/>
                </a:lnTo>
                <a:lnTo>
                  <a:pt x="747957" y="131469"/>
                </a:lnTo>
                <a:lnTo>
                  <a:pt x="692942" y="112335"/>
                </a:lnTo>
                <a:lnTo>
                  <a:pt x="637409" y="94655"/>
                </a:lnTo>
                <a:lnTo>
                  <a:pt x="581378" y="78444"/>
                </a:lnTo>
                <a:lnTo>
                  <a:pt x="524877" y="63717"/>
                </a:lnTo>
                <a:lnTo>
                  <a:pt x="467931" y="50479"/>
                </a:lnTo>
                <a:lnTo>
                  <a:pt x="410580" y="38754"/>
                </a:lnTo>
                <a:lnTo>
                  <a:pt x="352840" y="28552"/>
                </a:lnTo>
                <a:lnTo>
                  <a:pt x="294750" y="19883"/>
                </a:lnTo>
                <a:lnTo>
                  <a:pt x="236336" y="12758"/>
                </a:lnTo>
                <a:lnTo>
                  <a:pt x="177624" y="7197"/>
                </a:lnTo>
                <a:lnTo>
                  <a:pt x="118645" y="3208"/>
                </a:lnTo>
                <a:lnTo>
                  <a:pt x="59425" y="803"/>
                </a:lnTo>
                <a:lnTo>
                  <a:pt x="0" y="0"/>
                </a:lnTo>
                <a:close/>
              </a:path>
            </a:pathLst>
          </a:custGeom>
          <a:solidFill>
            <a:srgbClr val="47A5AE"/>
          </a:solidFill>
        </p:spPr>
        <p:txBody>
          <a:bodyPr wrap="square" lIns="0" tIns="0" rIns="0" bIns="0" rtlCol="0"/>
          <a:lstStyle/>
          <a:p>
            <a:endParaRPr/>
          </a:p>
        </p:txBody>
      </p:sp>
      <p:sp>
        <p:nvSpPr>
          <p:cNvPr id="22" name="object 22"/>
          <p:cNvSpPr/>
          <p:nvPr/>
        </p:nvSpPr>
        <p:spPr>
          <a:xfrm>
            <a:off x="8955672" y="600654"/>
            <a:ext cx="1762125" cy="895985"/>
          </a:xfrm>
          <a:custGeom>
            <a:avLst/>
            <a:gdLst/>
            <a:ahLst/>
            <a:cxnLst/>
            <a:rect l="l" t="t" r="r" b="b"/>
            <a:pathLst>
              <a:path w="1762125" h="895985">
                <a:moveTo>
                  <a:pt x="0" y="0"/>
                </a:moveTo>
                <a:lnTo>
                  <a:pt x="0" y="141500"/>
                </a:lnTo>
                <a:lnTo>
                  <a:pt x="59435" y="142307"/>
                </a:lnTo>
                <a:lnTo>
                  <a:pt x="118656" y="144708"/>
                </a:lnTo>
                <a:lnTo>
                  <a:pt x="177634" y="148701"/>
                </a:lnTo>
                <a:lnTo>
                  <a:pt x="236347" y="154263"/>
                </a:lnTo>
                <a:lnTo>
                  <a:pt x="294756" y="161383"/>
                </a:lnTo>
                <a:lnTo>
                  <a:pt x="352846" y="170052"/>
                </a:lnTo>
                <a:lnTo>
                  <a:pt x="410580" y="180258"/>
                </a:lnTo>
                <a:lnTo>
                  <a:pt x="467931" y="191984"/>
                </a:lnTo>
                <a:lnTo>
                  <a:pt x="524869" y="205218"/>
                </a:lnTo>
                <a:lnTo>
                  <a:pt x="581371" y="219944"/>
                </a:lnTo>
                <a:lnTo>
                  <a:pt x="637405" y="236156"/>
                </a:lnTo>
                <a:lnTo>
                  <a:pt x="692938" y="253832"/>
                </a:lnTo>
                <a:lnTo>
                  <a:pt x="747951" y="272969"/>
                </a:lnTo>
                <a:lnTo>
                  <a:pt x="802403" y="293547"/>
                </a:lnTo>
                <a:lnTo>
                  <a:pt x="856282" y="315558"/>
                </a:lnTo>
                <a:lnTo>
                  <a:pt x="909543" y="338987"/>
                </a:lnTo>
                <a:lnTo>
                  <a:pt x="962168" y="363811"/>
                </a:lnTo>
                <a:lnTo>
                  <a:pt x="1014124" y="390030"/>
                </a:lnTo>
                <a:lnTo>
                  <a:pt x="1065380" y="417631"/>
                </a:lnTo>
                <a:lnTo>
                  <a:pt x="1115913" y="446598"/>
                </a:lnTo>
                <a:lnTo>
                  <a:pt x="1165694" y="476909"/>
                </a:lnTo>
                <a:lnTo>
                  <a:pt x="1214683" y="508561"/>
                </a:lnTo>
                <a:lnTo>
                  <a:pt x="1262866" y="541544"/>
                </a:lnTo>
                <a:lnTo>
                  <a:pt x="1310213" y="575834"/>
                </a:lnTo>
                <a:lnTo>
                  <a:pt x="1356685" y="611423"/>
                </a:lnTo>
                <a:lnTo>
                  <a:pt x="1402265" y="648301"/>
                </a:lnTo>
                <a:lnTo>
                  <a:pt x="1446916" y="686451"/>
                </a:lnTo>
                <a:lnTo>
                  <a:pt x="1490612" y="725864"/>
                </a:lnTo>
                <a:lnTo>
                  <a:pt x="1533326" y="766522"/>
                </a:lnTo>
                <a:lnTo>
                  <a:pt x="1575028" y="808419"/>
                </a:lnTo>
                <a:lnTo>
                  <a:pt x="1615694" y="851536"/>
                </a:lnTo>
                <a:lnTo>
                  <a:pt x="1655297" y="895866"/>
                </a:lnTo>
                <a:lnTo>
                  <a:pt x="1762088" y="803029"/>
                </a:lnTo>
                <a:lnTo>
                  <a:pt x="1719943" y="755848"/>
                </a:lnTo>
                <a:lnTo>
                  <a:pt x="1676656" y="709951"/>
                </a:lnTo>
                <a:lnTo>
                  <a:pt x="1632262" y="665355"/>
                </a:lnTo>
                <a:lnTo>
                  <a:pt x="1586790" y="622068"/>
                </a:lnTo>
                <a:lnTo>
                  <a:pt x="1540271" y="580114"/>
                </a:lnTo>
                <a:lnTo>
                  <a:pt x="1492732" y="539502"/>
                </a:lnTo>
                <a:lnTo>
                  <a:pt x="1444216" y="500241"/>
                </a:lnTo>
                <a:lnTo>
                  <a:pt x="1394740" y="462354"/>
                </a:lnTo>
                <a:lnTo>
                  <a:pt x="1344340" y="425847"/>
                </a:lnTo>
                <a:lnTo>
                  <a:pt x="1293047" y="390739"/>
                </a:lnTo>
                <a:lnTo>
                  <a:pt x="1240891" y="357043"/>
                </a:lnTo>
                <a:lnTo>
                  <a:pt x="1187899" y="324773"/>
                </a:lnTo>
                <a:lnTo>
                  <a:pt x="1134111" y="293942"/>
                </a:lnTo>
                <a:lnTo>
                  <a:pt x="1079550" y="264563"/>
                </a:lnTo>
                <a:lnTo>
                  <a:pt x="1024239" y="236653"/>
                </a:lnTo>
                <a:lnTo>
                  <a:pt x="968223" y="210221"/>
                </a:lnTo>
                <a:lnTo>
                  <a:pt x="911527" y="185287"/>
                </a:lnTo>
                <a:lnTo>
                  <a:pt x="854179" y="161858"/>
                </a:lnTo>
                <a:lnTo>
                  <a:pt x="796212" y="139950"/>
                </a:lnTo>
                <a:lnTo>
                  <a:pt x="737651" y="119580"/>
                </a:lnTo>
                <a:lnTo>
                  <a:pt x="678531" y="100760"/>
                </a:lnTo>
                <a:lnTo>
                  <a:pt x="618883" y="83505"/>
                </a:lnTo>
                <a:lnTo>
                  <a:pt x="558737" y="67826"/>
                </a:lnTo>
                <a:lnTo>
                  <a:pt x="498121" y="53737"/>
                </a:lnTo>
                <a:lnTo>
                  <a:pt x="437069" y="41255"/>
                </a:lnTo>
                <a:lnTo>
                  <a:pt x="375606" y="30394"/>
                </a:lnTo>
                <a:lnTo>
                  <a:pt x="313764" y="21164"/>
                </a:lnTo>
                <a:lnTo>
                  <a:pt x="251583" y="13582"/>
                </a:lnTo>
                <a:lnTo>
                  <a:pt x="189082" y="7660"/>
                </a:lnTo>
                <a:lnTo>
                  <a:pt x="126295" y="3416"/>
                </a:lnTo>
                <a:lnTo>
                  <a:pt x="63259" y="855"/>
                </a:lnTo>
                <a:lnTo>
                  <a:pt x="0" y="0"/>
                </a:lnTo>
                <a:close/>
              </a:path>
            </a:pathLst>
          </a:custGeom>
          <a:solidFill>
            <a:srgbClr val="398E97"/>
          </a:solidFill>
        </p:spPr>
        <p:txBody>
          <a:bodyPr wrap="square" lIns="0" tIns="0" rIns="0" bIns="0" rtlCol="0"/>
          <a:lstStyle/>
          <a:p>
            <a:endParaRPr/>
          </a:p>
        </p:txBody>
      </p:sp>
      <p:sp>
        <p:nvSpPr>
          <p:cNvPr id="23" name="object 23"/>
          <p:cNvSpPr/>
          <p:nvPr/>
        </p:nvSpPr>
        <p:spPr>
          <a:xfrm>
            <a:off x="8955674" y="459148"/>
            <a:ext cx="2253615" cy="1508125"/>
          </a:xfrm>
          <a:custGeom>
            <a:avLst/>
            <a:gdLst/>
            <a:ahLst/>
            <a:cxnLst/>
            <a:rect l="l" t="t" r="r" b="b"/>
            <a:pathLst>
              <a:path w="2253615" h="1508125">
                <a:moveTo>
                  <a:pt x="0" y="0"/>
                </a:moveTo>
                <a:lnTo>
                  <a:pt x="0" y="141509"/>
                </a:lnTo>
                <a:lnTo>
                  <a:pt x="85517" y="143068"/>
                </a:lnTo>
                <a:lnTo>
                  <a:pt x="170463" y="147712"/>
                </a:lnTo>
                <a:lnTo>
                  <a:pt x="254772" y="155398"/>
                </a:lnTo>
                <a:lnTo>
                  <a:pt x="338382" y="166086"/>
                </a:lnTo>
                <a:lnTo>
                  <a:pt x="421228" y="179734"/>
                </a:lnTo>
                <a:lnTo>
                  <a:pt x="503247" y="196289"/>
                </a:lnTo>
                <a:lnTo>
                  <a:pt x="584370" y="215719"/>
                </a:lnTo>
                <a:lnTo>
                  <a:pt x="664527" y="237975"/>
                </a:lnTo>
                <a:lnTo>
                  <a:pt x="743656" y="263017"/>
                </a:lnTo>
                <a:lnTo>
                  <a:pt x="821686" y="290798"/>
                </a:lnTo>
                <a:lnTo>
                  <a:pt x="898549" y="321282"/>
                </a:lnTo>
                <a:lnTo>
                  <a:pt x="974185" y="354416"/>
                </a:lnTo>
                <a:lnTo>
                  <a:pt x="1048518" y="390164"/>
                </a:lnTo>
                <a:lnTo>
                  <a:pt x="1121493" y="428482"/>
                </a:lnTo>
                <a:lnTo>
                  <a:pt x="1193025" y="469322"/>
                </a:lnTo>
                <a:lnTo>
                  <a:pt x="1263063" y="512648"/>
                </a:lnTo>
                <a:lnTo>
                  <a:pt x="1331528" y="558413"/>
                </a:lnTo>
                <a:lnTo>
                  <a:pt x="1398362" y="606571"/>
                </a:lnTo>
                <a:lnTo>
                  <a:pt x="1463490" y="657080"/>
                </a:lnTo>
                <a:lnTo>
                  <a:pt x="1526843" y="709898"/>
                </a:lnTo>
                <a:lnTo>
                  <a:pt x="1588359" y="764981"/>
                </a:lnTo>
                <a:lnTo>
                  <a:pt x="1647976" y="822290"/>
                </a:lnTo>
                <a:lnTo>
                  <a:pt x="1705615" y="881769"/>
                </a:lnTo>
                <a:lnTo>
                  <a:pt x="1761214" y="943391"/>
                </a:lnTo>
                <a:lnTo>
                  <a:pt x="1814709" y="1007103"/>
                </a:lnTo>
                <a:lnTo>
                  <a:pt x="1866031" y="1072857"/>
                </a:lnTo>
                <a:lnTo>
                  <a:pt x="1915106" y="1140625"/>
                </a:lnTo>
                <a:lnTo>
                  <a:pt x="1961882" y="1210353"/>
                </a:lnTo>
                <a:lnTo>
                  <a:pt x="2006279" y="1282004"/>
                </a:lnTo>
                <a:lnTo>
                  <a:pt x="2048242" y="1355537"/>
                </a:lnTo>
                <a:lnTo>
                  <a:pt x="2087690" y="1430906"/>
                </a:lnTo>
                <a:lnTo>
                  <a:pt x="2124572" y="1508076"/>
                </a:lnTo>
                <a:lnTo>
                  <a:pt x="2253336" y="1449396"/>
                </a:lnTo>
                <a:lnTo>
                  <a:pt x="2214237" y="1367582"/>
                </a:lnTo>
                <a:lnTo>
                  <a:pt x="2172398" y="1287655"/>
                </a:lnTo>
                <a:lnTo>
                  <a:pt x="2127895" y="1209664"/>
                </a:lnTo>
                <a:lnTo>
                  <a:pt x="2080803" y="1133665"/>
                </a:lnTo>
                <a:lnTo>
                  <a:pt x="2031192" y="1059703"/>
                </a:lnTo>
                <a:lnTo>
                  <a:pt x="1979128" y="987818"/>
                </a:lnTo>
                <a:lnTo>
                  <a:pt x="1924690" y="918061"/>
                </a:lnTo>
                <a:lnTo>
                  <a:pt x="1867946" y="850482"/>
                </a:lnTo>
                <a:lnTo>
                  <a:pt x="1808971" y="785124"/>
                </a:lnTo>
                <a:lnTo>
                  <a:pt x="1747840" y="722030"/>
                </a:lnTo>
                <a:lnTo>
                  <a:pt x="1684609" y="661252"/>
                </a:lnTo>
                <a:lnTo>
                  <a:pt x="1619363" y="602827"/>
                </a:lnTo>
                <a:lnTo>
                  <a:pt x="1552172" y="546811"/>
                </a:lnTo>
                <a:lnTo>
                  <a:pt x="1483099" y="493243"/>
                </a:lnTo>
                <a:lnTo>
                  <a:pt x="1412226" y="442170"/>
                </a:lnTo>
                <a:lnTo>
                  <a:pt x="1339613" y="393639"/>
                </a:lnTo>
                <a:lnTo>
                  <a:pt x="1265342" y="347691"/>
                </a:lnTo>
                <a:lnTo>
                  <a:pt x="1189475" y="304377"/>
                </a:lnTo>
                <a:lnTo>
                  <a:pt x="1112086" y="263739"/>
                </a:lnTo>
                <a:lnTo>
                  <a:pt x="1033246" y="225825"/>
                </a:lnTo>
                <a:lnTo>
                  <a:pt x="953032" y="190681"/>
                </a:lnTo>
                <a:lnTo>
                  <a:pt x="871503" y="158353"/>
                </a:lnTo>
                <a:lnTo>
                  <a:pt x="788734" y="128887"/>
                </a:lnTo>
                <a:lnTo>
                  <a:pt x="704804" y="102326"/>
                </a:lnTo>
                <a:lnTo>
                  <a:pt x="619780" y="78718"/>
                </a:lnTo>
                <a:lnTo>
                  <a:pt x="533732" y="58107"/>
                </a:lnTo>
                <a:lnTo>
                  <a:pt x="446731" y="40543"/>
                </a:lnTo>
                <a:lnTo>
                  <a:pt x="358851" y="26068"/>
                </a:lnTo>
                <a:lnTo>
                  <a:pt x="270165" y="14732"/>
                </a:lnTo>
                <a:lnTo>
                  <a:pt x="180745" y="6577"/>
                </a:lnTo>
                <a:lnTo>
                  <a:pt x="90666" y="1652"/>
                </a:lnTo>
                <a:lnTo>
                  <a:pt x="0" y="0"/>
                </a:lnTo>
                <a:close/>
              </a:path>
            </a:pathLst>
          </a:custGeom>
          <a:solidFill>
            <a:srgbClr val="28767F"/>
          </a:solidFill>
        </p:spPr>
        <p:txBody>
          <a:bodyPr wrap="square" lIns="0" tIns="0" rIns="0" bIns="0" rtlCol="0"/>
          <a:lstStyle/>
          <a:p>
            <a:endParaRPr/>
          </a:p>
        </p:txBody>
      </p:sp>
      <p:sp>
        <p:nvSpPr>
          <p:cNvPr id="24" name="object 24"/>
          <p:cNvSpPr/>
          <p:nvPr/>
        </p:nvSpPr>
        <p:spPr>
          <a:xfrm>
            <a:off x="8955673" y="317649"/>
            <a:ext cx="2511425" cy="1918970"/>
          </a:xfrm>
          <a:custGeom>
            <a:avLst/>
            <a:gdLst/>
            <a:ahLst/>
            <a:cxnLst/>
            <a:rect l="l" t="t" r="r" b="b"/>
            <a:pathLst>
              <a:path w="2511425" h="1918970">
                <a:moveTo>
                  <a:pt x="0" y="0"/>
                </a:moveTo>
                <a:lnTo>
                  <a:pt x="0" y="141500"/>
                </a:lnTo>
                <a:lnTo>
                  <a:pt x="102596" y="143610"/>
                </a:lnTo>
                <a:lnTo>
                  <a:pt x="204307" y="149885"/>
                </a:lnTo>
                <a:lnTo>
                  <a:pt x="305053" y="160257"/>
                </a:lnTo>
                <a:lnTo>
                  <a:pt x="404733" y="174646"/>
                </a:lnTo>
                <a:lnTo>
                  <a:pt x="503255" y="192987"/>
                </a:lnTo>
                <a:lnTo>
                  <a:pt x="600523" y="215211"/>
                </a:lnTo>
                <a:lnTo>
                  <a:pt x="696445" y="241239"/>
                </a:lnTo>
                <a:lnTo>
                  <a:pt x="790930" y="271000"/>
                </a:lnTo>
                <a:lnTo>
                  <a:pt x="883871" y="304426"/>
                </a:lnTo>
                <a:lnTo>
                  <a:pt x="975186" y="341444"/>
                </a:lnTo>
                <a:lnTo>
                  <a:pt x="1064765" y="381981"/>
                </a:lnTo>
                <a:lnTo>
                  <a:pt x="1152522" y="425969"/>
                </a:lnTo>
                <a:lnTo>
                  <a:pt x="1238360" y="473331"/>
                </a:lnTo>
                <a:lnTo>
                  <a:pt x="1322171" y="523994"/>
                </a:lnTo>
                <a:lnTo>
                  <a:pt x="1403878" y="577896"/>
                </a:lnTo>
                <a:lnTo>
                  <a:pt x="1483362" y="634949"/>
                </a:lnTo>
                <a:lnTo>
                  <a:pt x="1560539" y="695095"/>
                </a:lnTo>
                <a:lnTo>
                  <a:pt x="1635310" y="758253"/>
                </a:lnTo>
                <a:lnTo>
                  <a:pt x="1707581" y="824353"/>
                </a:lnTo>
                <a:lnTo>
                  <a:pt x="1777251" y="893321"/>
                </a:lnTo>
                <a:lnTo>
                  <a:pt x="1844222" y="965090"/>
                </a:lnTo>
                <a:lnTo>
                  <a:pt x="1908403" y="1039582"/>
                </a:lnTo>
                <a:lnTo>
                  <a:pt x="1969697" y="1116730"/>
                </a:lnTo>
                <a:lnTo>
                  <a:pt x="2028005" y="1196451"/>
                </a:lnTo>
                <a:lnTo>
                  <a:pt x="2083234" y="1278686"/>
                </a:lnTo>
                <a:lnTo>
                  <a:pt x="2135286" y="1363358"/>
                </a:lnTo>
                <a:lnTo>
                  <a:pt x="2184065" y="1450395"/>
                </a:lnTo>
                <a:lnTo>
                  <a:pt x="2229479" y="1539730"/>
                </a:lnTo>
                <a:lnTo>
                  <a:pt x="2271428" y="1631292"/>
                </a:lnTo>
                <a:lnTo>
                  <a:pt x="2309821" y="1725004"/>
                </a:lnTo>
                <a:lnTo>
                  <a:pt x="2344558" y="1820807"/>
                </a:lnTo>
                <a:lnTo>
                  <a:pt x="2375546" y="1918637"/>
                </a:lnTo>
                <a:lnTo>
                  <a:pt x="2511295" y="1878684"/>
                </a:lnTo>
                <a:lnTo>
                  <a:pt x="2478549" y="1775325"/>
                </a:lnTo>
                <a:lnTo>
                  <a:pt x="2441832" y="1674064"/>
                </a:lnTo>
                <a:lnTo>
                  <a:pt x="2401251" y="1574995"/>
                </a:lnTo>
                <a:lnTo>
                  <a:pt x="2356899" y="1478192"/>
                </a:lnTo>
                <a:lnTo>
                  <a:pt x="2308885" y="1383738"/>
                </a:lnTo>
                <a:lnTo>
                  <a:pt x="2257304" y="1291704"/>
                </a:lnTo>
                <a:lnTo>
                  <a:pt x="2202271" y="1202179"/>
                </a:lnTo>
                <a:lnTo>
                  <a:pt x="2143875" y="1115228"/>
                </a:lnTo>
                <a:lnTo>
                  <a:pt x="2082225" y="1030935"/>
                </a:lnTo>
                <a:lnTo>
                  <a:pt x="2017425" y="949373"/>
                </a:lnTo>
                <a:lnTo>
                  <a:pt x="1949573" y="870620"/>
                </a:lnTo>
                <a:lnTo>
                  <a:pt x="1878771" y="794753"/>
                </a:lnTo>
                <a:lnTo>
                  <a:pt x="1805127" y="721846"/>
                </a:lnTo>
                <a:lnTo>
                  <a:pt x="1728737" y="651973"/>
                </a:lnTo>
                <a:lnTo>
                  <a:pt x="1649703" y="585215"/>
                </a:lnTo>
                <a:lnTo>
                  <a:pt x="1568127" y="521643"/>
                </a:lnTo>
                <a:lnTo>
                  <a:pt x="1484108" y="461336"/>
                </a:lnTo>
                <a:lnTo>
                  <a:pt x="1397750" y="404365"/>
                </a:lnTo>
                <a:lnTo>
                  <a:pt x="1309151" y="350808"/>
                </a:lnTo>
                <a:lnTo>
                  <a:pt x="1218416" y="300747"/>
                </a:lnTo>
                <a:lnTo>
                  <a:pt x="1125647" y="254246"/>
                </a:lnTo>
                <a:lnTo>
                  <a:pt x="1030942" y="211391"/>
                </a:lnTo>
                <a:lnTo>
                  <a:pt x="934401" y="172256"/>
                </a:lnTo>
                <a:lnTo>
                  <a:pt x="836132" y="136914"/>
                </a:lnTo>
                <a:lnTo>
                  <a:pt x="736232" y="105446"/>
                </a:lnTo>
                <a:lnTo>
                  <a:pt x="634809" y="77928"/>
                </a:lnTo>
                <a:lnTo>
                  <a:pt x="531961" y="54430"/>
                </a:lnTo>
                <a:lnTo>
                  <a:pt x="427788" y="35038"/>
                </a:lnTo>
                <a:lnTo>
                  <a:pt x="322406" y="19820"/>
                </a:lnTo>
                <a:lnTo>
                  <a:pt x="215906" y="8859"/>
                </a:lnTo>
                <a:lnTo>
                  <a:pt x="108399" y="2223"/>
                </a:lnTo>
                <a:lnTo>
                  <a:pt x="0" y="0"/>
                </a:lnTo>
                <a:close/>
              </a:path>
            </a:pathLst>
          </a:custGeom>
          <a:solidFill>
            <a:srgbClr val="155E65"/>
          </a:solidFill>
        </p:spPr>
        <p:txBody>
          <a:bodyPr wrap="square" lIns="0" tIns="0" rIns="0" bIns="0" rtlCol="0"/>
          <a:lstStyle/>
          <a:p>
            <a:endParaRPr/>
          </a:p>
        </p:txBody>
      </p:sp>
      <p:sp>
        <p:nvSpPr>
          <p:cNvPr id="25" name="object 25"/>
          <p:cNvSpPr txBox="1"/>
          <p:nvPr/>
        </p:nvSpPr>
        <p:spPr>
          <a:xfrm>
            <a:off x="6658651" y="274052"/>
            <a:ext cx="2260600" cy="1568378"/>
          </a:xfrm>
          <a:prstGeom prst="rect">
            <a:avLst/>
          </a:prstGeom>
        </p:spPr>
        <p:txBody>
          <a:bodyPr vert="horz" wrap="square" lIns="0" tIns="25400" rIns="0" bIns="0" rtlCol="0">
            <a:spAutoFit/>
          </a:bodyPr>
          <a:lstStyle/>
          <a:p>
            <a:pPr marR="5080" algn="r">
              <a:lnSpc>
                <a:spcPct val="100000"/>
              </a:lnSpc>
              <a:spcBef>
                <a:spcPts val="200"/>
              </a:spcBef>
            </a:pPr>
            <a:r>
              <a:rPr lang="en-US" sz="1425" baseline="5847" dirty="0" smtClean="0">
                <a:solidFill>
                  <a:srgbClr val="231F20"/>
                </a:solidFill>
                <a:latin typeface="GHEA Grapalat" pitchFamily="50" charset="0"/>
                <a:cs typeface="Arial"/>
              </a:rPr>
              <a:t>International organizations</a:t>
            </a:r>
            <a:r>
              <a:rPr lang="en-US" sz="1425" dirty="0" smtClean="0">
                <a:solidFill>
                  <a:srgbClr val="231F20"/>
                </a:solidFill>
                <a:latin typeface="GHEA Grapalat" pitchFamily="50" charset="0"/>
                <a:cs typeface="Arial"/>
              </a:rPr>
              <a:t> </a:t>
            </a:r>
            <a:r>
              <a:rPr sz="1425" baseline="5847" dirty="0" smtClean="0">
                <a:solidFill>
                  <a:srgbClr val="231F20"/>
                </a:solidFill>
                <a:latin typeface="GHEA Grapalat" pitchFamily="50" charset="0"/>
                <a:cs typeface="Arial"/>
              </a:rPr>
              <a:t>  </a:t>
            </a:r>
            <a:r>
              <a:rPr sz="950" b="1" dirty="0">
                <a:solidFill>
                  <a:srgbClr val="231F20"/>
                </a:solidFill>
                <a:latin typeface="GHEA Grapalat" pitchFamily="50" charset="0"/>
                <a:cs typeface="Times New Roman"/>
              </a:rPr>
              <a:t>9</a:t>
            </a:r>
            <a:endParaRPr sz="950" dirty="0">
              <a:latin typeface="GHEA Grapalat" pitchFamily="50" charset="0"/>
              <a:cs typeface="Times New Roman"/>
            </a:endParaRPr>
          </a:p>
          <a:p>
            <a:pPr marR="5080" algn="r">
              <a:lnSpc>
                <a:spcPct val="100000"/>
              </a:lnSpc>
              <a:spcBef>
                <a:spcPts val="95"/>
              </a:spcBef>
            </a:pPr>
            <a:r>
              <a:rPr lang="en-US" sz="1425" baseline="5847" dirty="0" smtClean="0">
                <a:solidFill>
                  <a:srgbClr val="231F20"/>
                </a:solidFill>
                <a:latin typeface="GHEA Grapalat" pitchFamily="50" charset="0"/>
                <a:cs typeface="Arial"/>
              </a:rPr>
              <a:t>Self-financing</a:t>
            </a:r>
            <a:r>
              <a:rPr sz="1425" baseline="5847" dirty="0" smtClean="0">
                <a:solidFill>
                  <a:srgbClr val="231F20"/>
                </a:solidFill>
                <a:latin typeface="GHEA Grapalat" pitchFamily="50" charset="0"/>
                <a:cs typeface="Arial"/>
              </a:rPr>
              <a:t>  </a:t>
            </a:r>
            <a:r>
              <a:rPr sz="950" b="1" dirty="0">
                <a:solidFill>
                  <a:srgbClr val="231F20"/>
                </a:solidFill>
                <a:latin typeface="GHEA Grapalat" pitchFamily="50" charset="0"/>
                <a:cs typeface="Times New Roman"/>
              </a:rPr>
              <a:t>8</a:t>
            </a:r>
            <a:endParaRPr sz="950" dirty="0">
              <a:latin typeface="GHEA Grapalat" pitchFamily="50" charset="0"/>
              <a:cs typeface="Times New Roman"/>
            </a:endParaRPr>
          </a:p>
          <a:p>
            <a:pPr marR="5080" algn="r">
              <a:lnSpc>
                <a:spcPts val="1120"/>
              </a:lnSpc>
              <a:spcBef>
                <a:spcPts val="50"/>
              </a:spcBef>
            </a:pPr>
            <a:r>
              <a:rPr lang="en-US" sz="1425" baseline="5847" dirty="0" smtClean="0">
                <a:solidFill>
                  <a:srgbClr val="231F20"/>
                </a:solidFill>
                <a:latin typeface="GHEA Grapalat" pitchFamily="50" charset="0"/>
                <a:cs typeface="Arial"/>
              </a:rPr>
              <a:t> Republic of Armenia</a:t>
            </a:r>
            <a:r>
              <a:rPr sz="1425" baseline="5847" dirty="0" smtClean="0">
                <a:solidFill>
                  <a:srgbClr val="231F20"/>
                </a:solidFill>
                <a:latin typeface="GHEA Grapalat" pitchFamily="50" charset="0"/>
                <a:cs typeface="Arial"/>
              </a:rPr>
              <a:t>  </a:t>
            </a:r>
            <a:r>
              <a:rPr sz="950" b="1" dirty="0">
                <a:solidFill>
                  <a:srgbClr val="231F20"/>
                </a:solidFill>
                <a:latin typeface="GHEA Grapalat" pitchFamily="50" charset="0"/>
                <a:cs typeface="Times New Roman"/>
              </a:rPr>
              <a:t>6</a:t>
            </a:r>
            <a:endParaRPr sz="950" dirty="0">
              <a:latin typeface="GHEA Grapalat" pitchFamily="50" charset="0"/>
              <a:cs typeface="Times New Roman"/>
            </a:endParaRPr>
          </a:p>
          <a:p>
            <a:pPr marR="5080" algn="r">
              <a:lnSpc>
                <a:spcPts val="1090"/>
              </a:lnSpc>
              <a:tabLst>
                <a:tab pos="1155065" algn="l"/>
              </a:tabLst>
            </a:pPr>
            <a:r>
              <a:rPr lang="en-US" sz="1425" baseline="5847" dirty="0" smtClean="0">
                <a:solidFill>
                  <a:srgbClr val="231F20"/>
                </a:solidFill>
                <a:latin typeface="GHEA Grapalat" pitchFamily="50" charset="0"/>
                <a:cs typeface="Arial"/>
              </a:rPr>
              <a:t> Individual countries</a:t>
            </a:r>
            <a:r>
              <a:rPr sz="1425" baseline="5847" dirty="0">
                <a:solidFill>
                  <a:srgbClr val="231F20"/>
                </a:solidFill>
                <a:latin typeface="GHEA Grapalat" pitchFamily="50" charset="0"/>
                <a:cs typeface="Arial"/>
              </a:rPr>
              <a:t>	</a:t>
            </a:r>
            <a:r>
              <a:rPr sz="950" b="1" dirty="0" smtClean="0">
                <a:solidFill>
                  <a:srgbClr val="231F20"/>
                </a:solidFill>
                <a:latin typeface="GHEA Grapalat" pitchFamily="50" charset="0"/>
                <a:cs typeface="Times New Roman"/>
              </a:rPr>
              <a:t>6</a:t>
            </a:r>
            <a:endParaRPr sz="950" dirty="0" smtClean="0">
              <a:latin typeface="GHEA Grapalat" pitchFamily="50" charset="0"/>
              <a:cs typeface="Times New Roman"/>
            </a:endParaRPr>
          </a:p>
          <a:p>
            <a:pPr marR="5080" algn="r">
              <a:lnSpc>
                <a:spcPts val="1070"/>
              </a:lnSpc>
            </a:pPr>
            <a:r>
              <a:rPr lang="en-US" sz="1425" baseline="5847" dirty="0" smtClean="0">
                <a:solidFill>
                  <a:srgbClr val="231F20"/>
                </a:solidFill>
                <a:latin typeface="GHEA Grapalat" pitchFamily="50" charset="0"/>
                <a:cs typeface="Arial"/>
              </a:rPr>
              <a:t>Business</a:t>
            </a:r>
            <a:r>
              <a:rPr sz="1425" baseline="5847" dirty="0" smtClean="0">
                <a:solidFill>
                  <a:srgbClr val="231F20"/>
                </a:solidFill>
                <a:latin typeface="GHEA Grapalat" pitchFamily="50" charset="0"/>
                <a:cs typeface="Arial"/>
              </a:rPr>
              <a:t>   </a:t>
            </a:r>
            <a:r>
              <a:rPr sz="950" b="1" dirty="0" smtClean="0">
                <a:solidFill>
                  <a:srgbClr val="231F20"/>
                </a:solidFill>
                <a:latin typeface="GHEA Grapalat" pitchFamily="50" charset="0"/>
                <a:cs typeface="Times New Roman"/>
              </a:rPr>
              <a:t>3</a:t>
            </a:r>
            <a:endParaRPr sz="950" dirty="0" smtClean="0">
              <a:latin typeface="GHEA Grapalat" pitchFamily="50" charset="0"/>
              <a:cs typeface="Times New Roman"/>
            </a:endParaRPr>
          </a:p>
          <a:p>
            <a:pPr marR="5080" algn="r">
              <a:lnSpc>
                <a:spcPts val="1100"/>
              </a:lnSpc>
              <a:tabLst>
                <a:tab pos="1346835" algn="l"/>
              </a:tabLst>
            </a:pPr>
            <a:r>
              <a:rPr lang="en-US" sz="1425" baseline="5847" dirty="0" smtClean="0">
                <a:solidFill>
                  <a:srgbClr val="231F20"/>
                </a:solidFill>
                <a:latin typeface="GHEA Grapalat" pitchFamily="50" charset="0"/>
                <a:cs typeface="Arial"/>
              </a:rPr>
              <a:t>   Individual benefactors</a:t>
            </a:r>
            <a:r>
              <a:rPr sz="1425" baseline="5847" dirty="0">
                <a:solidFill>
                  <a:srgbClr val="231F20"/>
                </a:solidFill>
                <a:latin typeface="GHEA Grapalat" pitchFamily="50" charset="0"/>
                <a:cs typeface="Arial"/>
              </a:rPr>
              <a:t>	</a:t>
            </a:r>
            <a:r>
              <a:rPr sz="950" b="1" dirty="0">
                <a:solidFill>
                  <a:srgbClr val="231F20"/>
                </a:solidFill>
                <a:latin typeface="GHEA Grapalat" pitchFamily="50" charset="0"/>
                <a:cs typeface="Times New Roman"/>
              </a:rPr>
              <a:t>3</a:t>
            </a:r>
            <a:endParaRPr sz="950" dirty="0">
              <a:latin typeface="GHEA Grapalat" pitchFamily="50" charset="0"/>
              <a:cs typeface="Times New Roman"/>
            </a:endParaRPr>
          </a:p>
          <a:p>
            <a:pPr marR="5080" algn="r">
              <a:lnSpc>
                <a:spcPct val="100000"/>
              </a:lnSpc>
              <a:spcBef>
                <a:spcPts val="20"/>
              </a:spcBef>
              <a:tabLst>
                <a:tab pos="1452880" algn="l"/>
              </a:tabLst>
            </a:pPr>
            <a:r>
              <a:rPr lang="en-US" sz="1425" baseline="5847" dirty="0" smtClean="0">
                <a:solidFill>
                  <a:srgbClr val="231F20"/>
                </a:solidFill>
                <a:latin typeface="GHEA Grapalat" pitchFamily="50" charset="0"/>
                <a:cs typeface="Arial"/>
              </a:rPr>
              <a:t>                  Crowdfunding</a:t>
            </a:r>
            <a:r>
              <a:rPr sz="1425" baseline="5847" dirty="0">
                <a:solidFill>
                  <a:srgbClr val="231F20"/>
                </a:solidFill>
                <a:latin typeface="GHEA Grapalat" pitchFamily="50" charset="0"/>
                <a:cs typeface="Arial"/>
              </a:rPr>
              <a:t>	</a:t>
            </a:r>
            <a:r>
              <a:rPr sz="950" b="1" dirty="0">
                <a:solidFill>
                  <a:srgbClr val="231F20"/>
                </a:solidFill>
                <a:latin typeface="GHEA Grapalat" pitchFamily="50" charset="0"/>
                <a:cs typeface="Times New Roman"/>
              </a:rPr>
              <a:t>3</a:t>
            </a:r>
            <a:endParaRPr sz="950" dirty="0">
              <a:latin typeface="GHEA Grapalat" pitchFamily="50" charset="0"/>
              <a:cs typeface="Times New Roman"/>
            </a:endParaRPr>
          </a:p>
          <a:p>
            <a:pPr marR="5080" algn="r">
              <a:lnSpc>
                <a:spcPts val="1135"/>
              </a:lnSpc>
              <a:spcBef>
                <a:spcPts val="50"/>
              </a:spcBef>
              <a:tabLst>
                <a:tab pos="591820" algn="l"/>
              </a:tabLst>
            </a:pPr>
            <a:r>
              <a:rPr lang="en-US" sz="1425" baseline="5847" dirty="0" smtClean="0">
                <a:solidFill>
                  <a:srgbClr val="231F20"/>
                </a:solidFill>
                <a:latin typeface="GHEA Grapalat" pitchFamily="50" charset="0"/>
                <a:cs typeface="Arial"/>
              </a:rPr>
              <a:t> Diaspora</a:t>
            </a:r>
            <a:r>
              <a:rPr sz="1425" baseline="5847" dirty="0">
                <a:solidFill>
                  <a:srgbClr val="231F20"/>
                </a:solidFill>
                <a:latin typeface="GHEA Grapalat" pitchFamily="50" charset="0"/>
                <a:cs typeface="Arial"/>
              </a:rPr>
              <a:t>	</a:t>
            </a:r>
            <a:r>
              <a:rPr sz="950" b="1" dirty="0">
                <a:solidFill>
                  <a:srgbClr val="231F20"/>
                </a:solidFill>
                <a:latin typeface="GHEA Grapalat" pitchFamily="50" charset="0"/>
                <a:cs typeface="Times New Roman"/>
              </a:rPr>
              <a:t>2</a:t>
            </a:r>
            <a:endParaRPr sz="950" dirty="0">
              <a:latin typeface="GHEA Grapalat" pitchFamily="50" charset="0"/>
              <a:cs typeface="Times New Roman"/>
            </a:endParaRPr>
          </a:p>
          <a:p>
            <a:pPr marR="5080" algn="r">
              <a:lnSpc>
                <a:spcPts val="1135"/>
              </a:lnSpc>
              <a:tabLst>
                <a:tab pos="976630" algn="l"/>
              </a:tabLst>
            </a:pPr>
            <a:r>
              <a:rPr lang="en-US" sz="1425" baseline="5847" dirty="0" smtClean="0">
                <a:solidFill>
                  <a:srgbClr val="231F20"/>
                </a:solidFill>
                <a:latin typeface="GHEA Grapalat" pitchFamily="50" charset="0"/>
                <a:cs typeface="Arial"/>
              </a:rPr>
              <a:t> European Union</a:t>
            </a:r>
            <a:r>
              <a:rPr sz="1425" baseline="5847" dirty="0">
                <a:solidFill>
                  <a:srgbClr val="231F20"/>
                </a:solidFill>
                <a:latin typeface="GHEA Grapalat" pitchFamily="50" charset="0"/>
                <a:cs typeface="Arial"/>
              </a:rPr>
              <a:t>	</a:t>
            </a:r>
            <a:r>
              <a:rPr sz="950" b="1" dirty="0">
                <a:solidFill>
                  <a:srgbClr val="231F20"/>
                </a:solidFill>
                <a:latin typeface="GHEA Grapalat" pitchFamily="50" charset="0"/>
                <a:cs typeface="Times New Roman"/>
              </a:rPr>
              <a:t>1</a:t>
            </a:r>
            <a:endParaRPr sz="950" dirty="0">
              <a:latin typeface="GHEA Grapalat" pitchFamily="50" charset="0"/>
              <a:cs typeface="Times New Roman"/>
            </a:endParaRPr>
          </a:p>
          <a:p>
            <a:pPr marR="5080" algn="r">
              <a:lnSpc>
                <a:spcPct val="100000"/>
              </a:lnSpc>
              <a:spcBef>
                <a:spcPts val="5"/>
              </a:spcBef>
              <a:tabLst>
                <a:tab pos="273685" algn="l"/>
              </a:tabLst>
            </a:pPr>
            <a:r>
              <a:rPr lang="en-US" sz="1425" baseline="5847" dirty="0" smtClean="0">
                <a:solidFill>
                  <a:srgbClr val="231F20"/>
                </a:solidFill>
                <a:latin typeface="GHEA Grapalat" pitchFamily="50" charset="0"/>
                <a:cs typeface="Arial"/>
              </a:rPr>
              <a:t>              Other</a:t>
            </a:r>
            <a:r>
              <a:rPr sz="1425" baseline="5847" dirty="0">
                <a:solidFill>
                  <a:srgbClr val="231F20"/>
                </a:solidFill>
                <a:latin typeface="GHEA Grapalat" pitchFamily="50" charset="0"/>
                <a:cs typeface="Arial"/>
              </a:rPr>
              <a:t>	</a:t>
            </a:r>
            <a:r>
              <a:rPr sz="950" b="1" dirty="0">
                <a:solidFill>
                  <a:srgbClr val="231F20"/>
                </a:solidFill>
                <a:latin typeface="GHEA Grapalat" pitchFamily="50" charset="0"/>
                <a:cs typeface="Times New Roman"/>
              </a:rPr>
              <a:t>3</a:t>
            </a:r>
            <a:endParaRPr sz="950" dirty="0">
              <a:latin typeface="GHEA Grapalat" pitchFamily="50" charset="0"/>
              <a:cs typeface="Times New Roman"/>
            </a:endParaRPr>
          </a:p>
        </p:txBody>
      </p:sp>
      <p:sp>
        <p:nvSpPr>
          <p:cNvPr id="26" name="object 26"/>
          <p:cNvSpPr txBox="1"/>
          <p:nvPr/>
        </p:nvSpPr>
        <p:spPr>
          <a:xfrm>
            <a:off x="457200" y="701030"/>
            <a:ext cx="6168962" cy="1051570"/>
          </a:xfrm>
          <a:prstGeom prst="rect">
            <a:avLst/>
          </a:prstGeom>
        </p:spPr>
        <p:txBody>
          <a:bodyPr vert="horz" wrap="square" lIns="0" tIns="12700" rIns="0" bIns="0" rtlCol="0">
            <a:spAutoFit/>
          </a:bodyPr>
          <a:lstStyle/>
          <a:p>
            <a:pPr marL="12700">
              <a:lnSpc>
                <a:spcPts val="3875"/>
              </a:lnSpc>
            </a:pPr>
            <a:r>
              <a:rPr lang="en-US" sz="4000" b="1" dirty="0" smtClean="0">
                <a:solidFill>
                  <a:srgbClr val="FFC000"/>
                </a:solidFill>
                <a:latin typeface="GHEA Grapalat" pitchFamily="50" charset="0"/>
                <a:cs typeface="Times New Roman"/>
              </a:rPr>
              <a:t>THE IDEAL CSO DONOR</a:t>
            </a:r>
          </a:p>
          <a:p>
            <a:pPr marL="12700"/>
            <a:r>
              <a:rPr lang="en-US" sz="1800" b="1" dirty="0" smtClean="0">
                <a:solidFill>
                  <a:srgbClr val="00476D"/>
                </a:solidFill>
                <a:latin typeface="GHEA Grapalat" pitchFamily="50" charset="0"/>
                <a:cs typeface="Times New Roman"/>
              </a:rPr>
              <a:t>AS SEEN BY CSO REPRESENTATIVES</a:t>
            </a:r>
            <a:r>
              <a:rPr sz="1800" b="1" dirty="0" smtClean="0">
                <a:solidFill>
                  <a:srgbClr val="00476D"/>
                </a:solidFill>
                <a:latin typeface="GHEA Grapalat" pitchFamily="50" charset="0"/>
                <a:cs typeface="Times New Roman"/>
              </a:rPr>
              <a:t> </a:t>
            </a:r>
            <a:r>
              <a:rPr sz="1800" b="1" dirty="0">
                <a:solidFill>
                  <a:srgbClr val="00476D"/>
                </a:solidFill>
                <a:latin typeface="GHEA Grapalat" pitchFamily="50" charset="0"/>
                <a:cs typeface="Times New Roman"/>
              </a:rPr>
              <a:t>(44 </a:t>
            </a:r>
            <a:r>
              <a:rPr lang="en-US" sz="1800" b="1" dirty="0" smtClean="0">
                <a:solidFill>
                  <a:srgbClr val="00476D"/>
                </a:solidFill>
                <a:latin typeface="GHEA Grapalat" pitchFamily="50" charset="0"/>
                <a:cs typeface="Times New Roman"/>
              </a:rPr>
              <a:t>NOTES</a:t>
            </a:r>
            <a:r>
              <a:rPr sz="1800" b="1" dirty="0" smtClean="0">
                <a:solidFill>
                  <a:srgbClr val="00476D"/>
                </a:solidFill>
                <a:latin typeface="GHEA Grapalat" pitchFamily="50" charset="0"/>
                <a:cs typeface="Times New Roman"/>
              </a:rPr>
              <a:t>)</a:t>
            </a:r>
            <a:endParaRPr lang="en-US" sz="1800" b="1" dirty="0" smtClean="0">
              <a:solidFill>
                <a:srgbClr val="00476D"/>
              </a:solidFill>
              <a:latin typeface="GHEA Grapalat" pitchFamily="50" charset="0"/>
              <a:cs typeface="Times New Roman"/>
            </a:endParaRPr>
          </a:p>
          <a:p>
            <a:pPr marL="12700"/>
            <a:endParaRPr sz="500" dirty="0">
              <a:latin typeface="GHEA Grapalat" pitchFamily="50" charset="0"/>
              <a:cs typeface="Times New Roman"/>
            </a:endParaRPr>
          </a:p>
          <a:p>
            <a:pPr marL="88900">
              <a:lnSpc>
                <a:spcPct val="100000"/>
              </a:lnSpc>
            </a:pPr>
            <a:r>
              <a:rPr lang="en-US" sz="1200" dirty="0" smtClean="0">
                <a:solidFill>
                  <a:srgbClr val="231F20"/>
                </a:solidFill>
                <a:latin typeface="GHEA Grapalat" pitchFamily="50" charset="0"/>
                <a:cs typeface="Arial"/>
              </a:rPr>
              <a:t>Researcher’s note.</a:t>
            </a:r>
            <a:r>
              <a:rPr sz="1200" i="1" dirty="0" smtClean="0">
                <a:solidFill>
                  <a:srgbClr val="231F20"/>
                </a:solidFill>
                <a:latin typeface="GHEA Grapalat" pitchFamily="50" charset="0"/>
                <a:cs typeface="Times New Roman"/>
              </a:rPr>
              <a:t> </a:t>
            </a:r>
            <a:r>
              <a:rPr lang="en-US" sz="1200" dirty="0" smtClean="0">
                <a:solidFill>
                  <a:srgbClr val="231F20"/>
                </a:solidFill>
                <a:latin typeface="GHEA Grapalat" pitchFamily="50" charset="0"/>
                <a:cs typeface="Arial"/>
              </a:rPr>
              <a:t>FG participants do not consider “Stakeholders” as ideal donors.</a:t>
            </a:r>
            <a:endParaRPr sz="1200" dirty="0">
              <a:latin typeface="GHEA Grapalat" pitchFamily="50" charset="0"/>
              <a:cs typeface="Arial"/>
            </a:endParaRPr>
          </a:p>
        </p:txBody>
      </p:sp>
    </p:spTree>
    <p:extLst>
      <p:ext uri="{BB962C8B-B14F-4D97-AF65-F5344CB8AC3E}">
        <p14:creationId xmlns:p14="http://schemas.microsoft.com/office/powerpoint/2010/main" val="249220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212" y="475090"/>
            <a:ext cx="8190388" cy="627736"/>
          </a:xfrm>
          <a:prstGeom prst="rect">
            <a:avLst/>
          </a:prstGeom>
        </p:spPr>
        <p:txBody>
          <a:bodyPr vert="horz" wrap="square" lIns="0" tIns="12700" rIns="0" bIns="0" rtlCol="0">
            <a:spAutoFit/>
          </a:bodyPr>
          <a:lstStyle/>
          <a:p>
            <a:pPr marL="12700" marR="5080">
              <a:lnSpc>
                <a:spcPct val="110700"/>
              </a:lnSpc>
              <a:spcBef>
                <a:spcPts val="100"/>
              </a:spcBef>
            </a:pPr>
            <a:r>
              <a:rPr lang="en-US" b="1" dirty="0" smtClean="0">
                <a:solidFill>
                  <a:srgbClr val="231F20"/>
                </a:solidFill>
                <a:latin typeface="GHEA Grapalat" pitchFamily="50" charset="0"/>
                <a:cs typeface="Times New Roman"/>
              </a:rPr>
              <a:t>FOR WHAT PERIOD OF TIME DOES YOU ORGANIZATION HAVE FINANCIAL </a:t>
            </a:r>
            <a:r>
              <a:rPr lang="en-US" b="1" dirty="0">
                <a:solidFill>
                  <a:srgbClr val="231F20"/>
                </a:solidFill>
                <a:latin typeface="GHEA Grapalat" pitchFamily="50" charset="0"/>
                <a:cs typeface="Times New Roman"/>
              </a:rPr>
              <a:t>RESOURCES (OR CLEAR </a:t>
            </a:r>
            <a:r>
              <a:rPr lang="en-US" b="1" dirty="0" smtClean="0">
                <a:solidFill>
                  <a:srgbClr val="231F20"/>
                </a:solidFill>
                <a:latin typeface="GHEA Grapalat" pitchFamily="50" charset="0"/>
                <a:cs typeface="Times New Roman"/>
              </a:rPr>
              <a:t>PROSPECTS OF FUNDING) </a:t>
            </a:r>
            <a:r>
              <a:rPr lang="en-US" b="1" dirty="0">
                <a:solidFill>
                  <a:srgbClr val="231F20"/>
                </a:solidFill>
                <a:latin typeface="GHEA Grapalat" pitchFamily="50" charset="0"/>
                <a:cs typeface="Times New Roman"/>
              </a:rPr>
              <a:t>TO </a:t>
            </a:r>
            <a:r>
              <a:rPr lang="en-US" b="1" dirty="0" smtClean="0">
                <a:solidFill>
                  <a:srgbClr val="231F20"/>
                </a:solidFill>
                <a:latin typeface="GHEA Grapalat" pitchFamily="50" charset="0"/>
                <a:cs typeface="Times New Roman"/>
              </a:rPr>
              <a:t>OPERATE</a:t>
            </a:r>
            <a:endParaRPr dirty="0">
              <a:latin typeface="GHEA Grapalat" pitchFamily="50" charset="0"/>
              <a:cs typeface="Times New Roman"/>
            </a:endParaRPr>
          </a:p>
        </p:txBody>
      </p:sp>
      <p:sp>
        <p:nvSpPr>
          <p:cNvPr id="3" name="object 3"/>
          <p:cNvSpPr txBox="1"/>
          <p:nvPr/>
        </p:nvSpPr>
        <p:spPr>
          <a:xfrm>
            <a:off x="1563213" y="3957254"/>
            <a:ext cx="4227987" cy="259045"/>
          </a:xfrm>
          <a:prstGeom prst="rect">
            <a:avLst/>
          </a:prstGeom>
        </p:spPr>
        <p:txBody>
          <a:bodyPr vert="horz" wrap="square" lIns="0" tIns="12700" rIns="0" bIns="0" rtlCol="0">
            <a:spAutoFit/>
          </a:bodyPr>
          <a:lstStyle/>
          <a:p>
            <a:pPr marL="12700">
              <a:lnSpc>
                <a:spcPct val="100000"/>
              </a:lnSpc>
              <a:spcBef>
                <a:spcPts val="100"/>
              </a:spcBef>
            </a:pPr>
            <a:r>
              <a:rPr lang="en-US" sz="1600" b="1" dirty="0" smtClean="0">
                <a:solidFill>
                  <a:srgbClr val="231F20"/>
                </a:solidFill>
                <a:latin typeface="GHEA Grapalat" pitchFamily="50" charset="0"/>
                <a:cs typeface="Times New Roman"/>
              </a:rPr>
              <a:t>SOURCES OF FUNDING, %</a:t>
            </a:r>
            <a:endParaRPr sz="1600" dirty="0">
              <a:latin typeface="GHEA Grapalat" pitchFamily="50" charset="0"/>
              <a:cs typeface="Times New Roman"/>
            </a:endParaRPr>
          </a:p>
        </p:txBody>
      </p:sp>
      <p:sp>
        <p:nvSpPr>
          <p:cNvPr id="4" name="object 4"/>
          <p:cNvSpPr/>
          <p:nvPr/>
        </p:nvSpPr>
        <p:spPr>
          <a:xfrm>
            <a:off x="0" y="542170"/>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31" name="object 31"/>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2" name="object 32"/>
          <p:cNvSpPr txBox="1"/>
          <p:nvPr/>
        </p:nvSpPr>
        <p:spPr>
          <a:xfrm>
            <a:off x="11674825" y="114427"/>
            <a:ext cx="316865" cy="289823"/>
          </a:xfrm>
          <a:prstGeom prst="rect">
            <a:avLst/>
          </a:prstGeom>
        </p:spPr>
        <p:txBody>
          <a:bodyPr vert="horz" wrap="square" lIns="0" tIns="12700" rIns="0" bIns="0" rtlCol="0">
            <a:spAutoFit/>
          </a:bodyPr>
          <a:lstStyle/>
          <a:p>
            <a:pPr marL="12700">
              <a:lnSpc>
                <a:spcPct val="100000"/>
              </a:lnSpc>
              <a:spcBef>
                <a:spcPts val="100"/>
              </a:spcBef>
            </a:pPr>
            <a:r>
              <a:rPr sz="1800" b="1" dirty="0" smtClean="0">
                <a:solidFill>
                  <a:srgbClr val="FFFFFF"/>
                </a:solidFill>
                <a:latin typeface="GHEA Grapalat" pitchFamily="50" charset="0"/>
                <a:cs typeface="Times New Roman"/>
              </a:rPr>
              <a:t>3</a:t>
            </a:r>
            <a:r>
              <a:rPr lang="en-US" sz="1800" b="1" dirty="0" smtClean="0">
                <a:solidFill>
                  <a:srgbClr val="FFFFFF"/>
                </a:solidFill>
                <a:latin typeface="GHEA Grapalat" pitchFamily="50" charset="0"/>
                <a:cs typeface="Times New Roman"/>
              </a:rPr>
              <a:t>3</a:t>
            </a:r>
            <a:endParaRPr sz="1800" dirty="0">
              <a:latin typeface="GHEA Grapalat" pitchFamily="50" charset="0"/>
              <a:cs typeface="Times New Roman"/>
            </a:endParaRPr>
          </a:p>
        </p:txBody>
      </p:sp>
      <p:sp>
        <p:nvSpPr>
          <p:cNvPr id="33" name="object 33"/>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4" name="object 34"/>
          <p:cNvSpPr txBox="1"/>
          <p:nvPr/>
        </p:nvSpPr>
        <p:spPr>
          <a:xfrm>
            <a:off x="7442763" y="5308485"/>
            <a:ext cx="3523615" cy="651589"/>
          </a:xfrm>
          <a:prstGeom prst="rect">
            <a:avLst/>
          </a:prstGeom>
        </p:spPr>
        <p:txBody>
          <a:bodyPr vert="horz" wrap="square" lIns="0" tIns="40005" rIns="0" bIns="0" rtlCol="0">
            <a:spAutoFit/>
          </a:bodyPr>
          <a:lstStyle/>
          <a:p>
            <a:pPr marL="12700">
              <a:lnSpc>
                <a:spcPct val="100000"/>
              </a:lnSpc>
              <a:spcBef>
                <a:spcPts val="315"/>
              </a:spcBef>
            </a:pPr>
            <a:r>
              <a:rPr lang="en-US" sz="1200" dirty="0" smtClean="0">
                <a:solidFill>
                  <a:srgbClr val="231F20"/>
                </a:solidFill>
                <a:latin typeface="GHEA Grapalat" pitchFamily="50" charset="0"/>
                <a:cs typeface="Arial"/>
              </a:rPr>
              <a:t>Researcher’s note:</a:t>
            </a:r>
            <a:endParaRPr sz="1200" dirty="0">
              <a:latin typeface="GHEA Grapalat" pitchFamily="50" charset="0"/>
              <a:cs typeface="Times New Roman"/>
            </a:endParaRPr>
          </a:p>
          <a:p>
            <a:pPr marL="12700" marR="5080">
              <a:lnSpc>
                <a:spcPct val="111800"/>
              </a:lnSpc>
              <a:spcBef>
                <a:spcPts val="50"/>
              </a:spcBef>
            </a:pPr>
            <a:r>
              <a:rPr lang="en-US" sz="1200" dirty="0" smtClean="0">
                <a:solidFill>
                  <a:srgbClr val="231F20"/>
                </a:solidFill>
                <a:latin typeface="GHEA Grapalat" pitchFamily="50" charset="0"/>
                <a:cs typeface="Arial"/>
              </a:rPr>
              <a:t>There is a need for CSOs to realize the importance of diversifying their funding sources</a:t>
            </a:r>
            <a:endParaRPr sz="1200" dirty="0">
              <a:latin typeface="GHEA Grapalat" pitchFamily="50" charset="0"/>
              <a:cs typeface="Arial"/>
            </a:endParaRPr>
          </a:p>
        </p:txBody>
      </p:sp>
      <p:sp>
        <p:nvSpPr>
          <p:cNvPr id="35" name="object 35"/>
          <p:cNvSpPr/>
          <p:nvPr/>
        </p:nvSpPr>
        <p:spPr>
          <a:xfrm>
            <a:off x="7352666" y="5384579"/>
            <a:ext cx="22225" cy="556895"/>
          </a:xfrm>
          <a:custGeom>
            <a:avLst/>
            <a:gdLst/>
            <a:ahLst/>
            <a:cxnLst/>
            <a:rect l="l" t="t" r="r" b="b"/>
            <a:pathLst>
              <a:path w="22225" h="556895">
                <a:moveTo>
                  <a:pt x="22226" y="0"/>
                </a:moveTo>
                <a:lnTo>
                  <a:pt x="0" y="0"/>
                </a:lnTo>
                <a:lnTo>
                  <a:pt x="0" y="556300"/>
                </a:lnTo>
                <a:lnTo>
                  <a:pt x="22226" y="556300"/>
                </a:lnTo>
                <a:lnTo>
                  <a:pt x="22226" y="0"/>
                </a:lnTo>
                <a:close/>
              </a:path>
            </a:pathLst>
          </a:custGeom>
          <a:solidFill>
            <a:srgbClr val="FFCB04"/>
          </a:solidFill>
        </p:spPr>
        <p:txBody>
          <a:bodyPr wrap="square" lIns="0" tIns="0" rIns="0" bIns="0" rtlCol="0"/>
          <a:lstStyle/>
          <a:p>
            <a:endParaRPr/>
          </a:p>
        </p:txBody>
      </p:sp>
      <p:graphicFrame>
        <p:nvGraphicFramePr>
          <p:cNvPr id="13" name="Chart 12"/>
          <p:cNvGraphicFramePr>
            <a:graphicFrameLocks/>
          </p:cNvGraphicFramePr>
          <p:nvPr>
            <p:extLst>
              <p:ext uri="{D42A27DB-BD31-4B8C-83A1-F6EECF244321}">
                <p14:modId xmlns:p14="http://schemas.microsoft.com/office/powerpoint/2010/main" val="3688499077"/>
              </p:ext>
            </p:extLst>
          </p:nvPr>
        </p:nvGraphicFramePr>
        <p:xfrm>
          <a:off x="1563213" y="1307755"/>
          <a:ext cx="7504587" cy="24260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305774899"/>
              </p:ext>
            </p:extLst>
          </p:nvPr>
        </p:nvGraphicFramePr>
        <p:xfrm>
          <a:off x="1343186" y="4323986"/>
          <a:ext cx="5667214" cy="22642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723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218" y="462391"/>
            <a:ext cx="9028582" cy="531556"/>
          </a:xfrm>
          <a:prstGeom prst="rect">
            <a:avLst/>
          </a:prstGeom>
        </p:spPr>
        <p:txBody>
          <a:bodyPr vert="horz" wrap="square" lIns="0" tIns="38735" rIns="0" bIns="0" rtlCol="0">
            <a:spAutoFit/>
          </a:bodyPr>
          <a:lstStyle/>
          <a:p>
            <a:pPr marL="12700">
              <a:lnSpc>
                <a:spcPct val="100000"/>
              </a:lnSpc>
              <a:spcBef>
                <a:spcPts val="305"/>
              </a:spcBef>
            </a:pPr>
            <a:r>
              <a:rPr lang="en-US" sz="1600" b="1" dirty="0" smtClean="0">
                <a:solidFill>
                  <a:srgbClr val="231F20"/>
                </a:solidFill>
                <a:latin typeface="GHEA Grapalat" pitchFamily="50" charset="0"/>
                <a:cs typeface="Times New Roman"/>
              </a:rPr>
              <a:t>DO YOU APPLY TO PARTICIPATE IN PROGRAMS, OR DO YOU PARTICPATE IN PROGRAMS ONLY BY INVITATION? </a:t>
            </a:r>
            <a:endParaRPr sz="1600" dirty="0">
              <a:latin typeface="GHEA Grapalat" pitchFamily="50" charset="0"/>
              <a:cs typeface="Times New Roman"/>
            </a:endParaRPr>
          </a:p>
        </p:txBody>
      </p:sp>
      <p:sp>
        <p:nvSpPr>
          <p:cNvPr id="3" name="object 3"/>
          <p:cNvSpPr txBox="1"/>
          <p:nvPr/>
        </p:nvSpPr>
        <p:spPr>
          <a:xfrm>
            <a:off x="2971800" y="3429000"/>
            <a:ext cx="4989196" cy="529889"/>
          </a:xfrm>
          <a:prstGeom prst="rect">
            <a:avLst/>
          </a:prstGeom>
        </p:spPr>
        <p:txBody>
          <a:bodyPr vert="horz" wrap="square" lIns="0" tIns="12700" rIns="0" bIns="0" rtlCol="0">
            <a:spAutoFit/>
          </a:bodyPr>
          <a:lstStyle/>
          <a:p>
            <a:pPr marL="12700" marR="5080">
              <a:lnSpc>
                <a:spcPct val="105100"/>
              </a:lnSpc>
              <a:spcBef>
                <a:spcPts val="100"/>
              </a:spcBef>
            </a:pPr>
            <a:r>
              <a:rPr lang="en-US" sz="1600" b="1" dirty="0" smtClean="0">
                <a:solidFill>
                  <a:srgbClr val="231F20"/>
                </a:solidFill>
                <a:latin typeface="GHEA Grapalat" pitchFamily="50" charset="0"/>
                <a:cs typeface="Times New Roman"/>
              </a:rPr>
              <a:t>HOW MANY DONOR-FUNDED PROJECTS HAS YOUR ORGANIZATION IMPLEMENTED LAST YEAR?</a:t>
            </a:r>
            <a:endParaRPr sz="1600" dirty="0">
              <a:latin typeface="GHEA Grapalat" pitchFamily="50" charset="0"/>
              <a:cs typeface="Times New Roman"/>
            </a:endParaRPr>
          </a:p>
        </p:txBody>
      </p:sp>
      <p:sp>
        <p:nvSpPr>
          <p:cNvPr id="5" name="object 5"/>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35" name="object 3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6" name="object 36"/>
          <p:cNvSpPr txBox="1"/>
          <p:nvPr/>
        </p:nvSpPr>
        <p:spPr>
          <a:xfrm>
            <a:off x="11680651" y="114427"/>
            <a:ext cx="304800" cy="289823"/>
          </a:xfrm>
          <a:prstGeom prst="rect">
            <a:avLst/>
          </a:prstGeom>
        </p:spPr>
        <p:txBody>
          <a:bodyPr vert="horz" wrap="square" lIns="0" tIns="12700" rIns="0" bIns="0" rtlCol="0">
            <a:spAutoFit/>
          </a:bodyPr>
          <a:lstStyle/>
          <a:p>
            <a:pPr marL="12700">
              <a:lnSpc>
                <a:spcPct val="100000"/>
              </a:lnSpc>
              <a:spcBef>
                <a:spcPts val="100"/>
              </a:spcBef>
            </a:pPr>
            <a:r>
              <a:rPr sz="1800" b="1" dirty="0" smtClean="0">
                <a:solidFill>
                  <a:srgbClr val="FFFFFF"/>
                </a:solidFill>
                <a:latin typeface="GHEA Grapalat" pitchFamily="50" charset="0"/>
                <a:cs typeface="Times New Roman"/>
              </a:rPr>
              <a:t>3</a:t>
            </a:r>
            <a:r>
              <a:rPr lang="en-US" b="1" dirty="0">
                <a:solidFill>
                  <a:srgbClr val="FFFFFF"/>
                </a:solidFill>
                <a:latin typeface="GHEA Grapalat" pitchFamily="50" charset="0"/>
                <a:cs typeface="Times New Roman"/>
              </a:rPr>
              <a:t>4</a:t>
            </a:r>
            <a:endParaRPr sz="1800" dirty="0">
              <a:latin typeface="GHEA Grapalat" pitchFamily="50" charset="0"/>
              <a:cs typeface="Times New Roman"/>
            </a:endParaRPr>
          </a:p>
        </p:txBody>
      </p:sp>
      <p:sp>
        <p:nvSpPr>
          <p:cNvPr id="37" name="object 37"/>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graphicFrame>
        <p:nvGraphicFramePr>
          <p:cNvPr id="12" name="Chart 11"/>
          <p:cNvGraphicFramePr>
            <a:graphicFrameLocks/>
          </p:cNvGraphicFramePr>
          <p:nvPr>
            <p:extLst>
              <p:ext uri="{D42A27DB-BD31-4B8C-83A1-F6EECF244321}">
                <p14:modId xmlns:p14="http://schemas.microsoft.com/office/powerpoint/2010/main" val="837534172"/>
              </p:ext>
            </p:extLst>
          </p:nvPr>
        </p:nvGraphicFramePr>
        <p:xfrm>
          <a:off x="1752600" y="1014418"/>
          <a:ext cx="8077200" cy="2262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3543524386"/>
              </p:ext>
            </p:extLst>
          </p:nvPr>
        </p:nvGraphicFramePr>
        <p:xfrm>
          <a:off x="3276600" y="4145607"/>
          <a:ext cx="5257800" cy="24415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64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529473"/>
            <a:ext cx="1259205" cy="407670"/>
          </a:xfrm>
          <a:custGeom>
            <a:avLst/>
            <a:gdLst/>
            <a:ahLst/>
            <a:cxnLst/>
            <a:rect l="l" t="t" r="r" b="b"/>
            <a:pathLst>
              <a:path w="1259205" h="407669">
                <a:moveTo>
                  <a:pt x="1258743" y="0"/>
                </a:moveTo>
                <a:lnTo>
                  <a:pt x="0" y="0"/>
                </a:lnTo>
                <a:lnTo>
                  <a:pt x="0" y="407592"/>
                </a:lnTo>
                <a:lnTo>
                  <a:pt x="1258743" y="407592"/>
                </a:lnTo>
                <a:lnTo>
                  <a:pt x="1258743" y="0"/>
                </a:lnTo>
                <a:close/>
              </a:path>
            </a:pathLst>
          </a:custGeom>
          <a:solidFill>
            <a:srgbClr val="FFCB04"/>
          </a:solidFill>
        </p:spPr>
        <p:txBody>
          <a:bodyPr wrap="square" lIns="0" tIns="0" rIns="0" bIns="0" rtlCol="0"/>
          <a:lstStyle/>
          <a:p>
            <a:endParaRPr/>
          </a:p>
        </p:txBody>
      </p:sp>
      <p:sp>
        <p:nvSpPr>
          <p:cNvPr id="58" name="object 58"/>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9" name="object 59"/>
          <p:cNvSpPr txBox="1"/>
          <p:nvPr/>
        </p:nvSpPr>
        <p:spPr>
          <a:xfrm>
            <a:off x="11679506" y="114427"/>
            <a:ext cx="30734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35</a:t>
            </a:r>
            <a:endParaRPr sz="1800" dirty="0">
              <a:latin typeface="GHEA Grapalat" pitchFamily="50" charset="0"/>
              <a:cs typeface="Times New Roman"/>
            </a:endParaRPr>
          </a:p>
        </p:txBody>
      </p:sp>
      <p:sp>
        <p:nvSpPr>
          <p:cNvPr id="60" name="object 60"/>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11" name="object 2"/>
          <p:cNvSpPr txBox="1"/>
          <p:nvPr/>
        </p:nvSpPr>
        <p:spPr>
          <a:xfrm>
            <a:off x="1371600" y="484307"/>
            <a:ext cx="4456584" cy="832664"/>
          </a:xfrm>
          <a:prstGeom prst="rect">
            <a:avLst/>
          </a:prstGeom>
        </p:spPr>
        <p:txBody>
          <a:bodyPr vert="horz" wrap="square" lIns="0" tIns="12700" rIns="0" bIns="0" rtlCol="0">
            <a:spAutoFit/>
          </a:bodyPr>
          <a:lstStyle/>
          <a:p>
            <a:pPr marL="12700" marR="5080">
              <a:lnSpc>
                <a:spcPct val="110700"/>
              </a:lnSpc>
              <a:spcBef>
                <a:spcPts val="100"/>
              </a:spcBef>
            </a:pPr>
            <a:r>
              <a:rPr lang="en-US" sz="1600" b="1" dirty="0" smtClean="0">
                <a:solidFill>
                  <a:srgbClr val="231F20"/>
                </a:solidFill>
                <a:latin typeface="GHEA Grapalat" pitchFamily="50" charset="0"/>
                <a:cs typeface="Times New Roman"/>
              </a:rPr>
              <a:t>DOES </a:t>
            </a:r>
            <a:r>
              <a:rPr lang="en-US" sz="1600" b="1" dirty="0">
                <a:solidFill>
                  <a:srgbClr val="231F20"/>
                </a:solidFill>
                <a:latin typeface="GHEA Grapalat" pitchFamily="50" charset="0"/>
                <a:cs typeface="Times New Roman"/>
              </a:rPr>
              <a:t>YOUR ORGANIZATION </a:t>
            </a:r>
            <a:r>
              <a:rPr lang="en-US" sz="1600" b="1" dirty="0" smtClean="0">
                <a:solidFill>
                  <a:srgbClr val="231F20"/>
                </a:solidFill>
                <a:latin typeface="GHEA Grapalat" pitchFamily="50" charset="0"/>
                <a:cs typeface="Times New Roman"/>
              </a:rPr>
              <a:t>HAVE MEMBERSHIP IN A COALITION, NETWORK, </a:t>
            </a:r>
            <a:r>
              <a:rPr lang="en-US" sz="1600" b="1" dirty="0">
                <a:solidFill>
                  <a:srgbClr val="231F20"/>
                </a:solidFill>
                <a:latin typeface="GHEA Grapalat" pitchFamily="50" charset="0"/>
                <a:cs typeface="Times New Roman"/>
              </a:rPr>
              <a:t>OR </a:t>
            </a:r>
            <a:r>
              <a:rPr lang="en-US" sz="1600" b="1" dirty="0" smtClean="0">
                <a:solidFill>
                  <a:srgbClr val="231F20"/>
                </a:solidFill>
                <a:latin typeface="GHEA Grapalat" pitchFamily="50" charset="0"/>
                <a:cs typeface="Times New Roman"/>
              </a:rPr>
              <a:t>GROUP?</a:t>
            </a:r>
            <a:endParaRPr sz="1600" dirty="0">
              <a:latin typeface="GHEA Grapalat" pitchFamily="50" charset="0"/>
              <a:cs typeface="Times New Roman"/>
            </a:endParaRPr>
          </a:p>
        </p:txBody>
      </p:sp>
      <p:sp>
        <p:nvSpPr>
          <p:cNvPr id="12" name="object 3"/>
          <p:cNvSpPr txBox="1"/>
          <p:nvPr/>
        </p:nvSpPr>
        <p:spPr>
          <a:xfrm>
            <a:off x="7418119" y="513639"/>
            <a:ext cx="3879259" cy="559384"/>
          </a:xfrm>
          <a:prstGeom prst="rect">
            <a:avLst/>
          </a:prstGeom>
        </p:spPr>
        <p:txBody>
          <a:bodyPr vert="horz" wrap="square" lIns="0" tIns="12700" rIns="0" bIns="0" rtlCol="0">
            <a:spAutoFit/>
          </a:bodyPr>
          <a:lstStyle/>
          <a:p>
            <a:pPr marL="12700" marR="5080">
              <a:lnSpc>
                <a:spcPct val="110700"/>
              </a:lnSpc>
              <a:spcBef>
                <a:spcPts val="100"/>
              </a:spcBef>
            </a:pPr>
            <a:r>
              <a:rPr lang="en-US" sz="1600" b="1" dirty="0" smtClean="0">
                <a:solidFill>
                  <a:srgbClr val="231F20"/>
                </a:solidFill>
                <a:latin typeface="GHEA Grapalat" pitchFamily="50" charset="0"/>
                <a:cs typeface="Times New Roman"/>
              </a:rPr>
              <a:t>WOULD YOU LIKE TO JOIN ANY COALITION, NETWORK, OR GROUP?</a:t>
            </a:r>
            <a:endParaRPr sz="1600" dirty="0">
              <a:latin typeface="GHEA Grapalat" pitchFamily="50" charset="0"/>
              <a:cs typeface="Times New Roman"/>
            </a:endParaRPr>
          </a:p>
        </p:txBody>
      </p:sp>
      <p:graphicFrame>
        <p:nvGraphicFramePr>
          <p:cNvPr id="13" name="Chart 12"/>
          <p:cNvGraphicFramePr>
            <a:graphicFrameLocks/>
          </p:cNvGraphicFramePr>
          <p:nvPr>
            <p:extLst>
              <p:ext uri="{D42A27DB-BD31-4B8C-83A1-F6EECF244321}">
                <p14:modId xmlns:p14="http://schemas.microsoft.com/office/powerpoint/2010/main" val="2275039876"/>
              </p:ext>
            </p:extLst>
          </p:nvPr>
        </p:nvGraphicFramePr>
        <p:xfrm>
          <a:off x="1527958" y="1676400"/>
          <a:ext cx="4872841"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3804073330"/>
              </p:ext>
            </p:extLst>
          </p:nvPr>
        </p:nvGraphicFramePr>
        <p:xfrm>
          <a:off x="6858000" y="1600200"/>
          <a:ext cx="4821506"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341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png"/>
          <p:cNvPicPr>
            <a:picLocks noChangeAspect="1"/>
          </p:cNvPicPr>
          <p:nvPr/>
        </p:nvPicPr>
        <p:blipFill>
          <a:blip r:embed="rId2" cstate="print"/>
          <a:stretch>
            <a:fillRect/>
          </a:stretch>
        </p:blipFill>
        <p:spPr>
          <a:xfrm>
            <a:off x="0" y="0"/>
            <a:ext cx="12192000" cy="6858000"/>
          </a:xfrm>
          <a:prstGeom prst="rect">
            <a:avLst/>
          </a:prstGeom>
        </p:spPr>
      </p:pic>
      <p:sp>
        <p:nvSpPr>
          <p:cNvPr id="2" name="TextBox 1"/>
          <p:cNvSpPr txBox="1"/>
          <p:nvPr/>
        </p:nvSpPr>
        <p:spPr>
          <a:xfrm>
            <a:off x="4953000" y="5232739"/>
            <a:ext cx="6248400" cy="1015663"/>
          </a:xfrm>
          <a:prstGeom prst="rect">
            <a:avLst/>
          </a:prstGeom>
          <a:noFill/>
        </p:spPr>
        <p:txBody>
          <a:bodyPr wrap="square" rtlCol="0">
            <a:spAutoFit/>
          </a:bodyPr>
          <a:lstStyle/>
          <a:p>
            <a:pPr algn="r"/>
            <a:r>
              <a:rPr lang="en-US" sz="3600" b="1" dirty="0" smtClean="0">
                <a:solidFill>
                  <a:schemeClr val="tx2"/>
                </a:solidFill>
                <a:latin typeface="GHEA Grapalat" pitchFamily="50" charset="0"/>
              </a:rPr>
              <a:t>CSO </a:t>
            </a:r>
            <a:r>
              <a:rPr lang="en-US" sz="3600" b="1" dirty="0" err="1" smtClean="0">
                <a:solidFill>
                  <a:schemeClr val="tx2"/>
                </a:solidFill>
                <a:latin typeface="GHEA Grapalat" pitchFamily="50" charset="0"/>
              </a:rPr>
              <a:t>DePo</a:t>
            </a:r>
            <a:endParaRPr lang="hy-AM" sz="3600" b="1" dirty="0">
              <a:solidFill>
                <a:schemeClr val="tx2"/>
              </a:solidFill>
              <a:latin typeface="GHEA Grapalat" pitchFamily="50" charset="0"/>
            </a:endParaRPr>
          </a:p>
          <a:p>
            <a:pPr algn="r"/>
            <a:r>
              <a:rPr lang="en-US" sz="2400" b="1" dirty="0" smtClean="0">
                <a:solidFill>
                  <a:schemeClr val="tx2"/>
                </a:solidFill>
                <a:latin typeface="GHEA Grapalat" pitchFamily="50" charset="0"/>
              </a:rPr>
              <a:t>New Opportunities</a:t>
            </a:r>
            <a:endParaRPr lang="en-US" sz="2400" dirty="0">
              <a:solidFill>
                <a:schemeClr val="tx2"/>
              </a:solidFill>
              <a:latin typeface="GHEA Grapalat" pitchFamily="50" charset="0"/>
            </a:endParaRPr>
          </a:p>
        </p:txBody>
      </p:sp>
      <p:pic>
        <p:nvPicPr>
          <p:cNvPr id="5" name="Picture 4" descr="11.png"/>
          <p:cNvPicPr>
            <a:picLocks noChangeAspect="1"/>
          </p:cNvPicPr>
          <p:nvPr/>
        </p:nvPicPr>
        <p:blipFill>
          <a:blip r:embed="rId3" cstate="print"/>
          <a:stretch>
            <a:fillRect/>
          </a:stretch>
        </p:blipFill>
        <p:spPr>
          <a:xfrm>
            <a:off x="6096000" y="371857"/>
            <a:ext cx="4925579" cy="542545"/>
          </a:xfrm>
          <a:prstGeom prst="rect">
            <a:avLst/>
          </a:prstGeom>
        </p:spPr>
      </p:pic>
      <p:pic>
        <p:nvPicPr>
          <p:cNvPr id="6" name="Picture 5" descr="22.png"/>
          <p:cNvPicPr>
            <a:picLocks noChangeAspect="1"/>
          </p:cNvPicPr>
          <p:nvPr/>
        </p:nvPicPr>
        <p:blipFill>
          <a:blip r:embed="rId4" cstate="print"/>
          <a:stretch>
            <a:fillRect/>
          </a:stretch>
        </p:blipFill>
        <p:spPr>
          <a:xfrm>
            <a:off x="10363201" y="4191002"/>
            <a:ext cx="676657" cy="350521"/>
          </a:xfrm>
          <a:prstGeom prst="rect">
            <a:avLst/>
          </a:prstGeom>
        </p:spPr>
      </p:pic>
    </p:spTree>
    <p:extLst>
      <p:ext uri="{BB962C8B-B14F-4D97-AF65-F5344CB8AC3E}">
        <p14:creationId xmlns:p14="http://schemas.microsoft.com/office/powerpoint/2010/main" val="207804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
            <a:ext cx="12192000" cy="2077085"/>
          </a:xfrm>
          <a:custGeom>
            <a:avLst/>
            <a:gdLst/>
            <a:ahLst/>
            <a:cxnLst/>
            <a:rect l="l" t="t" r="r" b="b"/>
            <a:pathLst>
              <a:path w="12192000" h="2077085">
                <a:moveTo>
                  <a:pt x="12191997" y="0"/>
                </a:moveTo>
                <a:lnTo>
                  <a:pt x="0" y="0"/>
                </a:lnTo>
                <a:lnTo>
                  <a:pt x="0" y="2077044"/>
                </a:lnTo>
                <a:lnTo>
                  <a:pt x="12191997" y="2077044"/>
                </a:lnTo>
                <a:lnTo>
                  <a:pt x="12191997" y="0"/>
                </a:lnTo>
                <a:close/>
              </a:path>
            </a:pathLst>
          </a:custGeom>
          <a:solidFill>
            <a:srgbClr val="F1F1F2"/>
          </a:solidFill>
        </p:spPr>
        <p:txBody>
          <a:bodyPr wrap="square" lIns="0" tIns="0" rIns="0" bIns="0" rtlCol="0"/>
          <a:lstStyle/>
          <a:p>
            <a:endParaRPr/>
          </a:p>
        </p:txBody>
      </p:sp>
      <p:sp>
        <p:nvSpPr>
          <p:cNvPr id="4" name="object 4"/>
          <p:cNvSpPr/>
          <p:nvPr/>
        </p:nvSpPr>
        <p:spPr>
          <a:xfrm>
            <a:off x="713240" y="3007601"/>
            <a:ext cx="1915795" cy="2743200"/>
          </a:xfrm>
          <a:custGeom>
            <a:avLst/>
            <a:gdLst/>
            <a:ahLst/>
            <a:cxnLst/>
            <a:rect l="l" t="t" r="r" b="b"/>
            <a:pathLst>
              <a:path w="1915795" h="2743200">
                <a:moveTo>
                  <a:pt x="0" y="0"/>
                </a:moveTo>
                <a:lnTo>
                  <a:pt x="1773287" y="0"/>
                </a:lnTo>
                <a:lnTo>
                  <a:pt x="1818186" y="7371"/>
                </a:lnTo>
                <a:lnTo>
                  <a:pt x="1857272" y="27871"/>
                </a:lnTo>
                <a:lnTo>
                  <a:pt x="1888153" y="59081"/>
                </a:lnTo>
                <a:lnTo>
                  <a:pt x="1908436" y="98578"/>
                </a:lnTo>
                <a:lnTo>
                  <a:pt x="1915728" y="143943"/>
                </a:lnTo>
                <a:lnTo>
                  <a:pt x="1915728" y="2599258"/>
                </a:lnTo>
                <a:lnTo>
                  <a:pt x="1908434" y="2644622"/>
                </a:lnTo>
                <a:lnTo>
                  <a:pt x="1888148" y="2684119"/>
                </a:lnTo>
                <a:lnTo>
                  <a:pt x="1857265" y="2715328"/>
                </a:lnTo>
                <a:lnTo>
                  <a:pt x="1818179" y="2735828"/>
                </a:lnTo>
                <a:lnTo>
                  <a:pt x="1773287" y="2743200"/>
                </a:lnTo>
                <a:lnTo>
                  <a:pt x="0" y="2743200"/>
                </a:lnTo>
              </a:path>
            </a:pathLst>
          </a:custGeom>
          <a:ln w="17999">
            <a:solidFill>
              <a:srgbClr val="00476D"/>
            </a:solidFill>
          </a:ln>
        </p:spPr>
        <p:txBody>
          <a:bodyPr wrap="square" lIns="0" tIns="0" rIns="0" bIns="0" rtlCol="0"/>
          <a:lstStyle/>
          <a:p>
            <a:endParaRPr/>
          </a:p>
        </p:txBody>
      </p:sp>
      <p:sp>
        <p:nvSpPr>
          <p:cNvPr id="5" name="object 5"/>
          <p:cNvSpPr/>
          <p:nvPr/>
        </p:nvSpPr>
        <p:spPr>
          <a:xfrm>
            <a:off x="2925696" y="3007601"/>
            <a:ext cx="1915795" cy="2743200"/>
          </a:xfrm>
          <a:custGeom>
            <a:avLst/>
            <a:gdLst/>
            <a:ahLst/>
            <a:cxnLst/>
            <a:rect l="l" t="t" r="r" b="b"/>
            <a:pathLst>
              <a:path w="1915795" h="2743200">
                <a:moveTo>
                  <a:pt x="0" y="0"/>
                </a:moveTo>
                <a:lnTo>
                  <a:pt x="1773280" y="0"/>
                </a:lnTo>
                <a:lnTo>
                  <a:pt x="1818179" y="7371"/>
                </a:lnTo>
                <a:lnTo>
                  <a:pt x="1857265" y="27871"/>
                </a:lnTo>
                <a:lnTo>
                  <a:pt x="1888145" y="59081"/>
                </a:lnTo>
                <a:lnTo>
                  <a:pt x="1908428" y="98578"/>
                </a:lnTo>
                <a:lnTo>
                  <a:pt x="1915721" y="143943"/>
                </a:lnTo>
                <a:lnTo>
                  <a:pt x="1915721" y="2599258"/>
                </a:lnTo>
                <a:lnTo>
                  <a:pt x="1908427" y="2644622"/>
                </a:lnTo>
                <a:lnTo>
                  <a:pt x="1888140" y="2684119"/>
                </a:lnTo>
                <a:lnTo>
                  <a:pt x="1857257" y="2715328"/>
                </a:lnTo>
                <a:lnTo>
                  <a:pt x="1818172" y="2735828"/>
                </a:lnTo>
                <a:lnTo>
                  <a:pt x="1773280" y="2743200"/>
                </a:lnTo>
                <a:lnTo>
                  <a:pt x="0" y="2743200"/>
                </a:lnTo>
              </a:path>
            </a:pathLst>
          </a:custGeom>
          <a:ln w="17999">
            <a:solidFill>
              <a:srgbClr val="00476D"/>
            </a:solidFill>
          </a:ln>
        </p:spPr>
        <p:txBody>
          <a:bodyPr wrap="square" lIns="0" tIns="0" rIns="0" bIns="0" rtlCol="0"/>
          <a:lstStyle/>
          <a:p>
            <a:endParaRPr/>
          </a:p>
        </p:txBody>
      </p:sp>
      <p:sp>
        <p:nvSpPr>
          <p:cNvPr id="6" name="object 6"/>
          <p:cNvSpPr/>
          <p:nvPr/>
        </p:nvSpPr>
        <p:spPr>
          <a:xfrm>
            <a:off x="5138136" y="3007601"/>
            <a:ext cx="1915795" cy="2743200"/>
          </a:xfrm>
          <a:custGeom>
            <a:avLst/>
            <a:gdLst/>
            <a:ahLst/>
            <a:cxnLst/>
            <a:rect l="l" t="t" r="r" b="b"/>
            <a:pathLst>
              <a:path w="1915795" h="2743200">
                <a:moveTo>
                  <a:pt x="0" y="0"/>
                </a:moveTo>
                <a:lnTo>
                  <a:pt x="1773288" y="0"/>
                </a:lnTo>
                <a:lnTo>
                  <a:pt x="1818187" y="7371"/>
                </a:lnTo>
                <a:lnTo>
                  <a:pt x="1857274" y="27871"/>
                </a:lnTo>
                <a:lnTo>
                  <a:pt x="1888154" y="59081"/>
                </a:lnTo>
                <a:lnTo>
                  <a:pt x="1908437" y="98578"/>
                </a:lnTo>
                <a:lnTo>
                  <a:pt x="1915730" y="143943"/>
                </a:lnTo>
                <a:lnTo>
                  <a:pt x="1915730" y="2599258"/>
                </a:lnTo>
                <a:lnTo>
                  <a:pt x="1908435" y="2644622"/>
                </a:lnTo>
                <a:lnTo>
                  <a:pt x="1888149" y="2684119"/>
                </a:lnTo>
                <a:lnTo>
                  <a:pt x="1857265" y="2715328"/>
                </a:lnTo>
                <a:lnTo>
                  <a:pt x="1818180" y="2735828"/>
                </a:lnTo>
                <a:lnTo>
                  <a:pt x="1773288" y="2743200"/>
                </a:lnTo>
                <a:lnTo>
                  <a:pt x="0" y="2743200"/>
                </a:lnTo>
              </a:path>
            </a:pathLst>
          </a:custGeom>
          <a:ln w="17999">
            <a:solidFill>
              <a:srgbClr val="00476D"/>
            </a:solidFill>
          </a:ln>
        </p:spPr>
        <p:txBody>
          <a:bodyPr wrap="square" lIns="0" tIns="0" rIns="0" bIns="0" rtlCol="0"/>
          <a:lstStyle/>
          <a:p>
            <a:endParaRPr/>
          </a:p>
        </p:txBody>
      </p:sp>
      <p:sp>
        <p:nvSpPr>
          <p:cNvPr id="7" name="object 7"/>
          <p:cNvSpPr/>
          <p:nvPr/>
        </p:nvSpPr>
        <p:spPr>
          <a:xfrm>
            <a:off x="7350585" y="3007601"/>
            <a:ext cx="1915795" cy="2743200"/>
          </a:xfrm>
          <a:custGeom>
            <a:avLst/>
            <a:gdLst/>
            <a:ahLst/>
            <a:cxnLst/>
            <a:rect l="l" t="t" r="r" b="b"/>
            <a:pathLst>
              <a:path w="1915795" h="2743200">
                <a:moveTo>
                  <a:pt x="0" y="0"/>
                </a:moveTo>
                <a:lnTo>
                  <a:pt x="1773290" y="0"/>
                </a:lnTo>
                <a:lnTo>
                  <a:pt x="1818188" y="7371"/>
                </a:lnTo>
                <a:lnTo>
                  <a:pt x="1857273" y="27871"/>
                </a:lnTo>
                <a:lnTo>
                  <a:pt x="1888153" y="59081"/>
                </a:lnTo>
                <a:lnTo>
                  <a:pt x="1908436" y="98578"/>
                </a:lnTo>
                <a:lnTo>
                  <a:pt x="1915728" y="143943"/>
                </a:lnTo>
                <a:lnTo>
                  <a:pt x="1915728" y="2599258"/>
                </a:lnTo>
                <a:lnTo>
                  <a:pt x="1908434" y="2644622"/>
                </a:lnTo>
                <a:lnTo>
                  <a:pt x="1888148" y="2684119"/>
                </a:lnTo>
                <a:lnTo>
                  <a:pt x="1857265" y="2715328"/>
                </a:lnTo>
                <a:lnTo>
                  <a:pt x="1818181" y="2735828"/>
                </a:lnTo>
                <a:lnTo>
                  <a:pt x="1773290" y="2743200"/>
                </a:lnTo>
                <a:lnTo>
                  <a:pt x="0" y="2743200"/>
                </a:lnTo>
              </a:path>
            </a:pathLst>
          </a:custGeom>
          <a:ln w="17999">
            <a:solidFill>
              <a:srgbClr val="00476D"/>
            </a:solidFill>
          </a:ln>
        </p:spPr>
        <p:txBody>
          <a:bodyPr wrap="square" lIns="0" tIns="0" rIns="0" bIns="0" rtlCol="0"/>
          <a:lstStyle/>
          <a:p>
            <a:endParaRPr/>
          </a:p>
        </p:txBody>
      </p:sp>
      <p:sp>
        <p:nvSpPr>
          <p:cNvPr id="8" name="object 8"/>
          <p:cNvSpPr/>
          <p:nvPr/>
        </p:nvSpPr>
        <p:spPr>
          <a:xfrm>
            <a:off x="9563033" y="3007601"/>
            <a:ext cx="1915795" cy="2743200"/>
          </a:xfrm>
          <a:custGeom>
            <a:avLst/>
            <a:gdLst/>
            <a:ahLst/>
            <a:cxnLst/>
            <a:rect l="l" t="t" r="r" b="b"/>
            <a:pathLst>
              <a:path w="1915795" h="2743200">
                <a:moveTo>
                  <a:pt x="0" y="0"/>
                </a:moveTo>
                <a:lnTo>
                  <a:pt x="1773292" y="0"/>
                </a:lnTo>
                <a:lnTo>
                  <a:pt x="1818189" y="7371"/>
                </a:lnTo>
                <a:lnTo>
                  <a:pt x="1857273" y="27871"/>
                </a:lnTo>
                <a:lnTo>
                  <a:pt x="1888153" y="59081"/>
                </a:lnTo>
                <a:lnTo>
                  <a:pt x="1908436" y="98578"/>
                </a:lnTo>
                <a:lnTo>
                  <a:pt x="1915728" y="143943"/>
                </a:lnTo>
                <a:lnTo>
                  <a:pt x="1915728" y="2599258"/>
                </a:lnTo>
                <a:lnTo>
                  <a:pt x="1908434" y="2644622"/>
                </a:lnTo>
                <a:lnTo>
                  <a:pt x="1888148" y="2684119"/>
                </a:lnTo>
                <a:lnTo>
                  <a:pt x="1857266" y="2715328"/>
                </a:lnTo>
                <a:lnTo>
                  <a:pt x="1818182" y="2735828"/>
                </a:lnTo>
                <a:lnTo>
                  <a:pt x="1773292" y="2743200"/>
                </a:lnTo>
                <a:lnTo>
                  <a:pt x="0" y="2743200"/>
                </a:lnTo>
              </a:path>
            </a:pathLst>
          </a:custGeom>
          <a:ln w="17999">
            <a:solidFill>
              <a:srgbClr val="00476D"/>
            </a:solidFill>
          </a:ln>
        </p:spPr>
        <p:txBody>
          <a:bodyPr wrap="square" lIns="0" tIns="0" rIns="0" bIns="0" rtlCol="0"/>
          <a:lstStyle/>
          <a:p>
            <a:endParaRPr/>
          </a:p>
        </p:txBody>
      </p:sp>
      <p:sp>
        <p:nvSpPr>
          <p:cNvPr id="9" name="object 9"/>
          <p:cNvSpPr txBox="1"/>
          <p:nvPr/>
        </p:nvSpPr>
        <p:spPr>
          <a:xfrm>
            <a:off x="2819400" y="3512798"/>
            <a:ext cx="1876059" cy="1444883"/>
          </a:xfrm>
          <a:prstGeom prst="rect">
            <a:avLst/>
          </a:prstGeom>
        </p:spPr>
        <p:txBody>
          <a:bodyPr vert="horz" wrap="square" lIns="0" tIns="12700" rIns="0" bIns="0" rtlCol="0">
            <a:spAutoFit/>
          </a:bodyPr>
          <a:lstStyle/>
          <a:p>
            <a:pPr marL="125095" marR="5080" indent="506730" algn="r">
              <a:lnSpc>
                <a:spcPct val="111800"/>
              </a:lnSpc>
              <a:spcBef>
                <a:spcPts val="100"/>
              </a:spcBef>
            </a:pPr>
            <a:r>
              <a:rPr lang="en-US" sz="1400" dirty="0" smtClean="0">
                <a:solidFill>
                  <a:srgbClr val="231F20"/>
                </a:solidFill>
                <a:latin typeface="GHEA Grapalat" pitchFamily="50" charset="0"/>
                <a:cs typeface="Arial"/>
              </a:rPr>
              <a:t>“CSO </a:t>
            </a:r>
            <a:r>
              <a:rPr lang="en-US" sz="1400" dirty="0" err="1" smtClean="0">
                <a:solidFill>
                  <a:srgbClr val="231F20"/>
                </a:solidFill>
                <a:latin typeface="GHEA Grapalat" pitchFamily="50" charset="0"/>
                <a:cs typeface="Arial"/>
              </a:rPr>
              <a:t>DePo</a:t>
            </a:r>
            <a:r>
              <a:rPr lang="en-US" sz="1400" dirty="0" smtClean="0">
                <a:solidFill>
                  <a:srgbClr val="231F20"/>
                </a:solidFill>
                <a:latin typeface="GHEA Grapalat" pitchFamily="50" charset="0"/>
                <a:cs typeface="Arial"/>
              </a:rPr>
              <a:t>” and “STRONG CSOs” are the programs most frequently mentioned by FG participants</a:t>
            </a:r>
            <a:endParaRPr sz="1400" dirty="0">
              <a:latin typeface="GHEA Grapalat" pitchFamily="50" charset="0"/>
              <a:cs typeface="Arial"/>
            </a:endParaRPr>
          </a:p>
        </p:txBody>
      </p:sp>
      <p:sp>
        <p:nvSpPr>
          <p:cNvPr id="10" name="object 10"/>
          <p:cNvSpPr txBox="1"/>
          <p:nvPr/>
        </p:nvSpPr>
        <p:spPr>
          <a:xfrm>
            <a:off x="4800602" y="3512798"/>
            <a:ext cx="2108140" cy="1444883"/>
          </a:xfrm>
          <a:prstGeom prst="rect">
            <a:avLst/>
          </a:prstGeom>
        </p:spPr>
        <p:txBody>
          <a:bodyPr vert="horz" wrap="square" lIns="0" tIns="12700" rIns="0" bIns="0" rtlCol="0">
            <a:spAutoFit/>
          </a:bodyPr>
          <a:lstStyle/>
          <a:p>
            <a:pPr marL="12700" marR="5080" indent="550545" algn="r">
              <a:lnSpc>
                <a:spcPct val="111800"/>
              </a:lnSpc>
              <a:spcBef>
                <a:spcPts val="100"/>
              </a:spcBef>
            </a:pPr>
            <a:r>
              <a:rPr lang="en-US" sz="1400" dirty="0" smtClean="0">
                <a:solidFill>
                  <a:srgbClr val="231F20"/>
                </a:solidFill>
                <a:latin typeface="GHEA Grapalat" pitchFamily="50" charset="0"/>
                <a:cs typeface="Arial"/>
              </a:rPr>
              <a:t>Majority of CSO representatives who participated in CSO capacity development programs report positive experience of participation</a:t>
            </a:r>
            <a:endParaRPr sz="1400" dirty="0">
              <a:latin typeface="GHEA Grapalat" pitchFamily="50" charset="0"/>
              <a:cs typeface="Arial"/>
            </a:endParaRPr>
          </a:p>
        </p:txBody>
      </p:sp>
      <p:sp>
        <p:nvSpPr>
          <p:cNvPr id="11" name="object 11"/>
          <p:cNvSpPr txBox="1"/>
          <p:nvPr/>
        </p:nvSpPr>
        <p:spPr>
          <a:xfrm>
            <a:off x="7239000" y="3512799"/>
            <a:ext cx="1894573" cy="1444883"/>
          </a:xfrm>
          <a:prstGeom prst="rect">
            <a:avLst/>
          </a:prstGeom>
        </p:spPr>
        <p:txBody>
          <a:bodyPr vert="horz" wrap="square" lIns="0" tIns="12700" rIns="0" bIns="0" rtlCol="0">
            <a:spAutoFit/>
          </a:bodyPr>
          <a:lstStyle/>
          <a:p>
            <a:pPr marL="179705" marR="5080" indent="764540" algn="r">
              <a:lnSpc>
                <a:spcPct val="111800"/>
              </a:lnSpc>
              <a:spcBef>
                <a:spcPts val="100"/>
              </a:spcBef>
            </a:pPr>
            <a:r>
              <a:rPr lang="en-US" sz="1400" dirty="0" smtClean="0">
                <a:solidFill>
                  <a:srgbClr val="231F20"/>
                </a:solidFill>
                <a:latin typeface="GHEA Grapalat" pitchFamily="50" charset="0"/>
                <a:cs typeface="Arial"/>
              </a:rPr>
              <a:t>FG participants learned about CSO </a:t>
            </a:r>
            <a:r>
              <a:rPr lang="en-US" sz="1400" dirty="0" err="1" smtClean="0">
                <a:solidFill>
                  <a:srgbClr val="231F20"/>
                </a:solidFill>
                <a:latin typeface="GHEA Grapalat" pitchFamily="50" charset="0"/>
                <a:cs typeface="Arial"/>
              </a:rPr>
              <a:t>DePo</a:t>
            </a:r>
            <a:r>
              <a:rPr lang="en-US" sz="1400" dirty="0" smtClean="0">
                <a:solidFill>
                  <a:srgbClr val="231F20"/>
                </a:solidFill>
                <a:latin typeface="GHEA Grapalat" pitchFamily="50" charset="0"/>
                <a:cs typeface="Arial"/>
              </a:rPr>
              <a:t> from various sources </a:t>
            </a:r>
            <a:r>
              <a:rPr sz="1400" dirty="0" smtClean="0">
                <a:solidFill>
                  <a:srgbClr val="231F20"/>
                </a:solidFill>
                <a:latin typeface="GHEA Grapalat" pitchFamily="50" charset="0"/>
                <a:cs typeface="Arial"/>
              </a:rPr>
              <a:t>(</a:t>
            </a:r>
            <a:r>
              <a:rPr lang="en-US" sz="1400" dirty="0" smtClean="0">
                <a:solidFill>
                  <a:srgbClr val="231F20"/>
                </a:solidFill>
                <a:latin typeface="GHEA Grapalat" pitchFamily="50" charset="0"/>
                <a:cs typeface="Arial"/>
              </a:rPr>
              <a:t>e.g. the Internet and colleagues</a:t>
            </a:r>
            <a:r>
              <a:rPr sz="1400" dirty="0" smtClean="0">
                <a:solidFill>
                  <a:srgbClr val="231F20"/>
                </a:solidFill>
                <a:latin typeface="GHEA Grapalat" pitchFamily="50" charset="0"/>
                <a:cs typeface="Arial"/>
              </a:rPr>
              <a:t>)</a:t>
            </a:r>
            <a:endParaRPr sz="1400" dirty="0">
              <a:latin typeface="GHEA Grapalat" pitchFamily="50" charset="0"/>
              <a:cs typeface="Arial"/>
            </a:endParaRPr>
          </a:p>
        </p:txBody>
      </p:sp>
      <p:sp>
        <p:nvSpPr>
          <p:cNvPr id="12" name="object 12"/>
          <p:cNvSpPr txBox="1"/>
          <p:nvPr/>
        </p:nvSpPr>
        <p:spPr>
          <a:xfrm>
            <a:off x="457200" y="3513129"/>
            <a:ext cx="2039067" cy="1203599"/>
          </a:xfrm>
          <a:prstGeom prst="rect">
            <a:avLst/>
          </a:prstGeom>
        </p:spPr>
        <p:txBody>
          <a:bodyPr vert="horz" wrap="square" lIns="0" tIns="12700" rIns="0" bIns="0" rtlCol="0">
            <a:spAutoFit/>
          </a:bodyPr>
          <a:lstStyle/>
          <a:p>
            <a:pPr marL="160655" marR="5080" indent="-148590" algn="r">
              <a:lnSpc>
                <a:spcPct val="111800"/>
              </a:lnSpc>
              <a:spcBef>
                <a:spcPts val="100"/>
              </a:spcBef>
            </a:pPr>
            <a:r>
              <a:rPr lang="en-US" sz="1400" dirty="0" smtClean="0">
                <a:solidFill>
                  <a:srgbClr val="231F20"/>
                </a:solidFill>
                <a:latin typeface="GHEA Grapalat" pitchFamily="50" charset="0"/>
                <a:cs typeface="Arial"/>
              </a:rPr>
              <a:t>Almost half of the FG participants have participated in at least one CSO capacity development program</a:t>
            </a:r>
            <a:endParaRPr sz="1400" dirty="0">
              <a:latin typeface="GHEA Grapalat" pitchFamily="50" charset="0"/>
              <a:cs typeface="Arial"/>
            </a:endParaRPr>
          </a:p>
        </p:txBody>
      </p:sp>
      <p:sp>
        <p:nvSpPr>
          <p:cNvPr id="18" name="object 18"/>
          <p:cNvSpPr txBox="1"/>
          <p:nvPr/>
        </p:nvSpPr>
        <p:spPr>
          <a:xfrm>
            <a:off x="9715137" y="3512798"/>
            <a:ext cx="1626871" cy="898322"/>
          </a:xfrm>
          <a:prstGeom prst="rect">
            <a:avLst/>
          </a:prstGeom>
        </p:spPr>
        <p:txBody>
          <a:bodyPr vert="horz" wrap="square" lIns="0" tIns="36194" rIns="0" bIns="0" rtlCol="0">
            <a:spAutoFit/>
          </a:bodyPr>
          <a:lstStyle/>
          <a:p>
            <a:pPr marR="5080" algn="r">
              <a:lnSpc>
                <a:spcPct val="100000"/>
              </a:lnSpc>
              <a:spcBef>
                <a:spcPts val="284"/>
              </a:spcBef>
            </a:pPr>
            <a:r>
              <a:rPr lang="en-US" sz="1400" dirty="0" smtClean="0">
                <a:solidFill>
                  <a:srgbClr val="231F20"/>
                </a:solidFill>
                <a:latin typeface="GHEA Grapalat" pitchFamily="50" charset="0"/>
                <a:cs typeface="Arial"/>
              </a:rPr>
              <a:t>Less than one-fourth of FG participants </a:t>
            </a:r>
            <a:r>
              <a:rPr lang="en-US" sz="1400" dirty="0">
                <a:solidFill>
                  <a:srgbClr val="231F20"/>
                </a:solidFill>
                <a:latin typeface="GHEA Grapalat" pitchFamily="50" charset="0"/>
                <a:cs typeface="Arial"/>
              </a:rPr>
              <a:t>a</a:t>
            </a:r>
            <a:r>
              <a:rPr lang="en-US" sz="1400" dirty="0" smtClean="0">
                <a:solidFill>
                  <a:srgbClr val="231F20"/>
                </a:solidFill>
                <a:latin typeface="GHEA Grapalat" pitchFamily="50" charset="0"/>
                <a:cs typeface="Arial"/>
              </a:rPr>
              <a:t>re aware of the CSO </a:t>
            </a:r>
            <a:r>
              <a:rPr lang="en-US" sz="1400" dirty="0" err="1" smtClean="0">
                <a:solidFill>
                  <a:srgbClr val="231F20"/>
                </a:solidFill>
                <a:latin typeface="GHEA Grapalat" pitchFamily="50" charset="0"/>
                <a:cs typeface="Arial"/>
              </a:rPr>
              <a:t>DePo</a:t>
            </a:r>
            <a:r>
              <a:rPr lang="en-US" sz="1400" dirty="0" smtClean="0">
                <a:solidFill>
                  <a:srgbClr val="231F20"/>
                </a:solidFill>
                <a:latin typeface="GHEA Grapalat" pitchFamily="50" charset="0"/>
                <a:cs typeface="Arial"/>
              </a:rPr>
              <a:t> Portal </a:t>
            </a:r>
            <a:endParaRPr sz="1400" dirty="0">
              <a:latin typeface="GHEA Grapalat" pitchFamily="50" charset="0"/>
              <a:cs typeface="Arial"/>
            </a:endParaRPr>
          </a:p>
        </p:txBody>
      </p:sp>
      <p:sp>
        <p:nvSpPr>
          <p:cNvPr id="19" name="object 19"/>
          <p:cNvSpPr txBox="1"/>
          <p:nvPr/>
        </p:nvSpPr>
        <p:spPr>
          <a:xfrm>
            <a:off x="8765903" y="5829462"/>
            <a:ext cx="3045098" cy="564385"/>
          </a:xfrm>
          <a:prstGeom prst="rect">
            <a:avLst/>
          </a:prstGeom>
        </p:spPr>
        <p:txBody>
          <a:bodyPr vert="horz" wrap="square" lIns="0" tIns="12700" rIns="0" bIns="0" rtlCol="0">
            <a:spAutoFit/>
          </a:bodyPr>
          <a:lstStyle/>
          <a:p>
            <a:pPr marL="12700" marR="5080" indent="544830" algn="ctr">
              <a:lnSpc>
                <a:spcPct val="111800"/>
              </a:lnSpc>
              <a:spcBef>
                <a:spcPts val="100"/>
              </a:spcBef>
            </a:pPr>
            <a:r>
              <a:rPr lang="en-US" sz="1600" dirty="0" smtClean="0">
                <a:solidFill>
                  <a:srgbClr val="231F20"/>
                </a:solidFill>
                <a:latin typeface="GHEA Grapalat" pitchFamily="50" charset="0"/>
                <a:cs typeface="Arial"/>
              </a:rPr>
              <a:t>They have positive experience of using the portal</a:t>
            </a:r>
            <a:endParaRPr sz="1600" dirty="0">
              <a:latin typeface="GHEA Grapalat" pitchFamily="50" charset="0"/>
              <a:cs typeface="Arial"/>
            </a:endParaRPr>
          </a:p>
        </p:txBody>
      </p:sp>
      <p:sp>
        <p:nvSpPr>
          <p:cNvPr id="20" name="object 20"/>
          <p:cNvSpPr/>
          <p:nvPr/>
        </p:nvSpPr>
        <p:spPr>
          <a:xfrm>
            <a:off x="10285763" y="5676717"/>
            <a:ext cx="447675" cy="222250"/>
          </a:xfrm>
          <a:custGeom>
            <a:avLst/>
            <a:gdLst/>
            <a:ahLst/>
            <a:cxnLst/>
            <a:rect l="l" t="t" r="r" b="b"/>
            <a:pathLst>
              <a:path w="447675" h="222250">
                <a:moveTo>
                  <a:pt x="447274" y="0"/>
                </a:moveTo>
                <a:lnTo>
                  <a:pt x="0" y="0"/>
                </a:lnTo>
                <a:lnTo>
                  <a:pt x="223639" y="222249"/>
                </a:lnTo>
                <a:lnTo>
                  <a:pt x="447274" y="0"/>
                </a:lnTo>
                <a:close/>
              </a:path>
            </a:pathLst>
          </a:custGeom>
          <a:solidFill>
            <a:srgbClr val="56C5D0"/>
          </a:solidFill>
        </p:spPr>
        <p:txBody>
          <a:bodyPr wrap="square" lIns="0" tIns="0" rIns="0" bIns="0" rtlCol="0"/>
          <a:lstStyle/>
          <a:p>
            <a:endParaRPr/>
          </a:p>
        </p:txBody>
      </p:sp>
      <p:sp>
        <p:nvSpPr>
          <p:cNvPr id="21" name="object 21"/>
          <p:cNvSpPr txBox="1"/>
          <p:nvPr/>
        </p:nvSpPr>
        <p:spPr>
          <a:xfrm>
            <a:off x="1935588" y="615651"/>
            <a:ext cx="3779413" cy="832151"/>
          </a:xfrm>
          <a:prstGeom prst="rect">
            <a:avLst/>
          </a:prstGeom>
        </p:spPr>
        <p:txBody>
          <a:bodyPr vert="horz" wrap="square" lIns="0" tIns="12065" rIns="0" bIns="0" rtlCol="0">
            <a:spAutoFit/>
          </a:bodyPr>
          <a:lstStyle/>
          <a:p>
            <a:pPr marL="327660" marR="5080" indent="-315595" algn="ctr">
              <a:lnSpc>
                <a:spcPct val="110700"/>
              </a:lnSpc>
              <a:spcBef>
                <a:spcPts val="95"/>
              </a:spcBef>
            </a:pPr>
            <a:r>
              <a:rPr lang="en-US" sz="2400" b="1" dirty="0" smtClean="0">
                <a:solidFill>
                  <a:srgbClr val="231F20"/>
                </a:solidFill>
                <a:latin typeface="GHEA Grapalat" pitchFamily="50" charset="0"/>
                <a:cs typeface="Times New Roman"/>
              </a:rPr>
              <a:t>Have you heard about CSO </a:t>
            </a:r>
            <a:r>
              <a:rPr lang="en-US" sz="2400" b="1" dirty="0" err="1" smtClean="0">
                <a:solidFill>
                  <a:srgbClr val="231F20"/>
                </a:solidFill>
                <a:latin typeface="GHEA Grapalat" pitchFamily="50" charset="0"/>
                <a:cs typeface="Times New Roman"/>
              </a:rPr>
              <a:t>DePo</a:t>
            </a:r>
            <a:r>
              <a:rPr lang="en-US" sz="2400" b="1" dirty="0" smtClean="0">
                <a:solidFill>
                  <a:srgbClr val="231F20"/>
                </a:solidFill>
                <a:latin typeface="GHEA Grapalat" pitchFamily="50" charset="0"/>
                <a:cs typeface="Times New Roman"/>
              </a:rPr>
              <a:t>?</a:t>
            </a:r>
            <a:endParaRPr sz="2400" dirty="0">
              <a:latin typeface="GHEA Grapalat" pitchFamily="50" charset="0"/>
              <a:cs typeface="Times New Roman"/>
            </a:endParaRPr>
          </a:p>
        </p:txBody>
      </p:sp>
      <p:sp>
        <p:nvSpPr>
          <p:cNvPr id="28" name="object 28"/>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0" name="object 1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1" name="object 13"/>
          <p:cNvSpPr txBox="1"/>
          <p:nvPr/>
        </p:nvSpPr>
        <p:spPr>
          <a:xfrm>
            <a:off x="11750719" y="114427"/>
            <a:ext cx="385214" cy="299720"/>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37</a:t>
            </a:r>
            <a:endParaRPr sz="1800" dirty="0">
              <a:latin typeface="GHEA Grapalat" pitchFamily="50" charset="0"/>
              <a:cs typeface="Times New Roman"/>
            </a:endParaRPr>
          </a:p>
        </p:txBody>
      </p:sp>
      <p:graphicFrame>
        <p:nvGraphicFramePr>
          <p:cNvPr id="27" name="Chart 26"/>
          <p:cNvGraphicFramePr>
            <a:graphicFrameLocks/>
          </p:cNvGraphicFramePr>
          <p:nvPr>
            <p:extLst>
              <p:ext uri="{D42A27DB-BD31-4B8C-83A1-F6EECF244321}">
                <p14:modId xmlns:p14="http://schemas.microsoft.com/office/powerpoint/2010/main" val="3859217248"/>
              </p:ext>
            </p:extLst>
          </p:nvPr>
        </p:nvGraphicFramePr>
        <p:xfrm>
          <a:off x="6553200" y="5"/>
          <a:ext cx="3975372" cy="2209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953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3" name="object 3"/>
          <p:cNvSpPr txBox="1"/>
          <p:nvPr/>
        </p:nvSpPr>
        <p:spPr>
          <a:xfrm>
            <a:off x="11582401" y="114427"/>
            <a:ext cx="45720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 38</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5" name="object 5"/>
          <p:cNvSpPr txBox="1"/>
          <p:nvPr/>
        </p:nvSpPr>
        <p:spPr>
          <a:xfrm>
            <a:off x="2133600" y="1241005"/>
            <a:ext cx="2514599" cy="1253677"/>
          </a:xfrm>
          <a:prstGeom prst="rect">
            <a:avLst/>
          </a:prstGeom>
        </p:spPr>
        <p:txBody>
          <a:bodyPr vert="horz" wrap="square" lIns="0" tIns="12700" rIns="0" bIns="0" rtlCol="0">
            <a:spAutoFit/>
          </a:bodyPr>
          <a:lstStyle/>
          <a:p>
            <a:pPr marL="12700" marR="5080">
              <a:lnSpc>
                <a:spcPct val="111800"/>
              </a:lnSpc>
              <a:spcBef>
                <a:spcPts val="100"/>
              </a:spcBef>
            </a:pPr>
            <a:r>
              <a:rPr lang="en-US" dirty="0">
                <a:solidFill>
                  <a:srgbClr val="231F20"/>
                </a:solidFill>
                <a:latin typeface="GHEA Grapalat" pitchFamily="50" charset="0"/>
                <a:cs typeface="Arial"/>
              </a:rPr>
              <a:t>Other CSO </a:t>
            </a:r>
            <a:r>
              <a:rPr lang="en-US" dirty="0" smtClean="0">
                <a:solidFill>
                  <a:srgbClr val="231F20"/>
                </a:solidFill>
                <a:latin typeface="GHEA Grapalat" pitchFamily="50" charset="0"/>
                <a:cs typeface="Arial"/>
              </a:rPr>
              <a:t>capacity </a:t>
            </a:r>
            <a:r>
              <a:rPr lang="en-US" dirty="0">
                <a:solidFill>
                  <a:srgbClr val="231F20"/>
                </a:solidFill>
                <a:latin typeface="GHEA Grapalat" pitchFamily="50" charset="0"/>
                <a:cs typeface="Arial"/>
              </a:rPr>
              <a:t>development projects attended by FG participants  </a:t>
            </a:r>
            <a:endParaRPr lang="en-US" dirty="0">
              <a:latin typeface="GHEA Grapalat" pitchFamily="50" charset="0"/>
              <a:cs typeface="Arial"/>
            </a:endParaRPr>
          </a:p>
        </p:txBody>
      </p:sp>
      <p:sp>
        <p:nvSpPr>
          <p:cNvPr id="6" name="object 6"/>
          <p:cNvSpPr/>
          <p:nvPr/>
        </p:nvSpPr>
        <p:spPr>
          <a:xfrm>
            <a:off x="1969077" y="1031518"/>
            <a:ext cx="2413635" cy="1633855"/>
          </a:xfrm>
          <a:custGeom>
            <a:avLst/>
            <a:gdLst/>
            <a:ahLst/>
            <a:cxnLst/>
            <a:rect l="l" t="t" r="r" b="b"/>
            <a:pathLst>
              <a:path w="2413635" h="1633855">
                <a:moveTo>
                  <a:pt x="179999" y="0"/>
                </a:moveTo>
                <a:lnTo>
                  <a:pt x="2233212" y="0"/>
                </a:lnTo>
                <a:lnTo>
                  <a:pt x="2280920" y="6458"/>
                </a:lnTo>
                <a:lnTo>
                  <a:pt x="2323879" y="24666"/>
                </a:lnTo>
                <a:lnTo>
                  <a:pt x="2360338" y="52875"/>
                </a:lnTo>
                <a:lnTo>
                  <a:pt x="2388546" y="89333"/>
                </a:lnTo>
                <a:lnTo>
                  <a:pt x="2406754" y="132292"/>
                </a:lnTo>
                <a:lnTo>
                  <a:pt x="2413213" y="180000"/>
                </a:lnTo>
                <a:lnTo>
                  <a:pt x="2413213" y="1453273"/>
                </a:lnTo>
                <a:lnTo>
                  <a:pt x="2406754" y="1500982"/>
                </a:lnTo>
                <a:lnTo>
                  <a:pt x="2388546" y="1543940"/>
                </a:lnTo>
                <a:lnTo>
                  <a:pt x="2360338" y="1580398"/>
                </a:lnTo>
                <a:lnTo>
                  <a:pt x="2323879" y="1608606"/>
                </a:lnTo>
                <a:lnTo>
                  <a:pt x="2280920" y="1626815"/>
                </a:lnTo>
                <a:lnTo>
                  <a:pt x="2233212" y="1633273"/>
                </a:lnTo>
                <a:lnTo>
                  <a:pt x="179999" y="1633273"/>
                </a:lnTo>
                <a:lnTo>
                  <a:pt x="132291" y="1626815"/>
                </a:lnTo>
                <a:lnTo>
                  <a:pt x="89332" y="1608606"/>
                </a:lnTo>
                <a:lnTo>
                  <a:pt x="52874" y="1580398"/>
                </a:lnTo>
                <a:lnTo>
                  <a:pt x="24666" y="1543940"/>
                </a:lnTo>
                <a:lnTo>
                  <a:pt x="6458" y="1500982"/>
                </a:lnTo>
                <a:lnTo>
                  <a:pt x="0" y="1453273"/>
                </a:lnTo>
                <a:lnTo>
                  <a:pt x="0" y="180000"/>
                </a:lnTo>
                <a:lnTo>
                  <a:pt x="6458" y="132292"/>
                </a:lnTo>
                <a:lnTo>
                  <a:pt x="24666" y="89333"/>
                </a:lnTo>
                <a:lnTo>
                  <a:pt x="52874" y="52875"/>
                </a:lnTo>
                <a:lnTo>
                  <a:pt x="89332" y="24666"/>
                </a:lnTo>
                <a:lnTo>
                  <a:pt x="132291" y="6458"/>
                </a:lnTo>
                <a:lnTo>
                  <a:pt x="179999" y="0"/>
                </a:lnTo>
                <a:close/>
              </a:path>
            </a:pathLst>
          </a:custGeom>
          <a:ln w="35999">
            <a:solidFill>
              <a:srgbClr val="BBBDC0"/>
            </a:solidFill>
            <a:prstDash val="dash"/>
          </a:ln>
        </p:spPr>
        <p:txBody>
          <a:bodyPr wrap="square" lIns="0" tIns="0" rIns="0" bIns="0" rtlCol="0"/>
          <a:lstStyle/>
          <a:p>
            <a:endParaRPr/>
          </a:p>
        </p:txBody>
      </p:sp>
      <p:sp>
        <p:nvSpPr>
          <p:cNvPr id="7" name="object 7"/>
          <p:cNvSpPr/>
          <p:nvPr/>
        </p:nvSpPr>
        <p:spPr>
          <a:xfrm>
            <a:off x="474980" y="0"/>
            <a:ext cx="1658620" cy="1419860"/>
          </a:xfrm>
          <a:custGeom>
            <a:avLst/>
            <a:gdLst/>
            <a:ahLst/>
            <a:cxnLst/>
            <a:rect l="l" t="t" r="r" b="b"/>
            <a:pathLst>
              <a:path w="1658620" h="1419860">
                <a:moveTo>
                  <a:pt x="1538780" y="0"/>
                </a:moveTo>
                <a:lnTo>
                  <a:pt x="953420" y="333777"/>
                </a:lnTo>
                <a:lnTo>
                  <a:pt x="217173" y="333777"/>
                </a:lnTo>
                <a:lnTo>
                  <a:pt x="167388" y="339515"/>
                </a:lnTo>
                <a:lnTo>
                  <a:pt x="121680" y="355857"/>
                </a:lnTo>
                <a:lnTo>
                  <a:pt x="81356" y="381498"/>
                </a:lnTo>
                <a:lnTo>
                  <a:pt x="47721" y="415134"/>
                </a:lnTo>
                <a:lnTo>
                  <a:pt x="22079" y="455458"/>
                </a:lnTo>
                <a:lnTo>
                  <a:pt x="5737" y="501165"/>
                </a:lnTo>
                <a:lnTo>
                  <a:pt x="0" y="550951"/>
                </a:lnTo>
                <a:lnTo>
                  <a:pt x="0" y="1202465"/>
                </a:lnTo>
                <a:lnTo>
                  <a:pt x="5737" y="1252250"/>
                </a:lnTo>
                <a:lnTo>
                  <a:pt x="22079" y="1297958"/>
                </a:lnTo>
                <a:lnTo>
                  <a:pt x="47721" y="1338282"/>
                </a:lnTo>
                <a:lnTo>
                  <a:pt x="81356" y="1371917"/>
                </a:lnTo>
                <a:lnTo>
                  <a:pt x="121680" y="1397559"/>
                </a:lnTo>
                <a:lnTo>
                  <a:pt x="167388" y="1413901"/>
                </a:lnTo>
                <a:lnTo>
                  <a:pt x="217173" y="1419639"/>
                </a:lnTo>
                <a:lnTo>
                  <a:pt x="1440950" y="1419639"/>
                </a:lnTo>
                <a:lnTo>
                  <a:pt x="1490736" y="1413901"/>
                </a:lnTo>
                <a:lnTo>
                  <a:pt x="1536443" y="1397559"/>
                </a:lnTo>
                <a:lnTo>
                  <a:pt x="1576766" y="1371917"/>
                </a:lnTo>
                <a:lnTo>
                  <a:pt x="1610401" y="1338282"/>
                </a:lnTo>
                <a:lnTo>
                  <a:pt x="1636041" y="1297958"/>
                </a:lnTo>
                <a:lnTo>
                  <a:pt x="1652383" y="1252250"/>
                </a:lnTo>
                <a:lnTo>
                  <a:pt x="1658120" y="1202465"/>
                </a:lnTo>
                <a:lnTo>
                  <a:pt x="1658120" y="550951"/>
                </a:lnTo>
                <a:lnTo>
                  <a:pt x="1652383" y="501165"/>
                </a:lnTo>
                <a:lnTo>
                  <a:pt x="1636041" y="455458"/>
                </a:lnTo>
                <a:lnTo>
                  <a:pt x="1610401" y="415134"/>
                </a:lnTo>
                <a:lnTo>
                  <a:pt x="1576766" y="381498"/>
                </a:lnTo>
                <a:lnTo>
                  <a:pt x="1536443" y="355857"/>
                </a:lnTo>
                <a:lnTo>
                  <a:pt x="1490736" y="339515"/>
                </a:lnTo>
                <a:lnTo>
                  <a:pt x="1440950" y="333777"/>
                </a:lnTo>
                <a:lnTo>
                  <a:pt x="1326495" y="333777"/>
                </a:lnTo>
                <a:lnTo>
                  <a:pt x="1538780" y="0"/>
                </a:lnTo>
                <a:close/>
              </a:path>
            </a:pathLst>
          </a:custGeom>
          <a:solidFill>
            <a:srgbClr val="56C5D0"/>
          </a:solidFill>
        </p:spPr>
        <p:txBody>
          <a:bodyPr wrap="square" lIns="0" tIns="0" rIns="0" bIns="0" rtlCol="0"/>
          <a:lstStyle/>
          <a:p>
            <a:endParaRPr/>
          </a:p>
        </p:txBody>
      </p:sp>
      <p:sp>
        <p:nvSpPr>
          <p:cNvPr id="8" name="object 8"/>
          <p:cNvSpPr/>
          <p:nvPr/>
        </p:nvSpPr>
        <p:spPr>
          <a:xfrm>
            <a:off x="1140877" y="891336"/>
            <a:ext cx="127703" cy="12770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333941" y="891336"/>
            <a:ext cx="127703" cy="12770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527005" y="891336"/>
            <a:ext cx="127703" cy="127703"/>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5831837" y="932151"/>
            <a:ext cx="6091157" cy="5540106"/>
          </a:xfrm>
          <a:prstGeom prst="rect">
            <a:avLst/>
          </a:prstGeom>
        </p:spPr>
        <p:txBody>
          <a:bodyPr vert="horz" wrap="square" lIns="0" tIns="12700" rIns="0" bIns="0" rtlCol="0">
            <a:spAutoFit/>
          </a:bodyPr>
          <a:lstStyle/>
          <a:p>
            <a:pPr marL="12700">
              <a:lnSpc>
                <a:spcPct val="100000"/>
              </a:lnSpc>
              <a:spcBef>
                <a:spcPts val="100"/>
              </a:spcBef>
            </a:pPr>
            <a:r>
              <a:rPr lang="en-US" sz="1400" dirty="0" smtClean="0">
                <a:solidFill>
                  <a:srgbClr val="231F20"/>
                </a:solidFill>
                <a:latin typeface="GHEA Grapalat" pitchFamily="50" charset="0"/>
                <a:cs typeface="Arial"/>
              </a:rPr>
              <a:t>“European Union” </a:t>
            </a:r>
            <a:r>
              <a:rPr sz="1400" dirty="0" smtClean="0">
                <a:solidFill>
                  <a:srgbClr val="231F20"/>
                </a:solidFill>
                <a:latin typeface="GHEA Grapalat" pitchFamily="50" charset="0"/>
                <a:cs typeface="Arial"/>
              </a:rPr>
              <a:t>(</a:t>
            </a:r>
            <a:r>
              <a:rPr sz="1400" dirty="0">
                <a:solidFill>
                  <a:srgbClr val="231F20"/>
                </a:solidFill>
                <a:latin typeface="GHEA Grapalat" pitchFamily="50" charset="0"/>
                <a:cs typeface="Arial"/>
              </a:rPr>
              <a:t>4 </a:t>
            </a:r>
            <a:r>
              <a:rPr lang="en-US" sz="1400" dirty="0" smtClean="0">
                <a:solidFill>
                  <a:srgbClr val="231F20"/>
                </a:solidFill>
                <a:latin typeface="GHEA Grapalat" pitchFamily="50" charset="0"/>
                <a:cs typeface="Arial"/>
              </a:rPr>
              <a:t>references in  2 FGs</a:t>
            </a:r>
            <a:r>
              <a:rPr sz="1400" dirty="0" smtClean="0">
                <a:solidFill>
                  <a:srgbClr val="231F20"/>
                </a:solidFill>
                <a:latin typeface="GHEA Grapalat" pitchFamily="50" charset="0"/>
                <a:cs typeface="Arial"/>
              </a:rPr>
              <a:t>)</a:t>
            </a:r>
            <a:endParaRPr sz="1400" dirty="0">
              <a:latin typeface="GHEA Grapalat" pitchFamily="50" charset="0"/>
              <a:cs typeface="Arial"/>
            </a:endParaRPr>
          </a:p>
          <a:p>
            <a:pPr marL="12700" marR="5080">
              <a:lnSpc>
                <a:spcPct val="175500"/>
              </a:lnSpc>
            </a:pPr>
            <a:r>
              <a:rPr lang="en-US" sz="1400" dirty="0" smtClean="0">
                <a:solidFill>
                  <a:srgbClr val="231F20"/>
                </a:solidFill>
                <a:latin typeface="GHEA Grapalat" pitchFamily="50" charset="0"/>
                <a:cs typeface="Arial"/>
              </a:rPr>
              <a:t>"</a:t>
            </a:r>
            <a:r>
              <a:rPr sz="1400" dirty="0" smtClean="0">
                <a:solidFill>
                  <a:srgbClr val="231F20"/>
                </a:solidFill>
                <a:latin typeface="GHEA Grapalat" pitchFamily="50" charset="0"/>
                <a:cs typeface="Arial"/>
              </a:rPr>
              <a:t>BRIDGE </a:t>
            </a:r>
            <a:r>
              <a:rPr sz="1400" dirty="0">
                <a:solidFill>
                  <a:srgbClr val="231F20"/>
                </a:solidFill>
                <a:latin typeface="GHEA Grapalat" pitchFamily="50" charset="0"/>
                <a:cs typeface="Arial"/>
              </a:rPr>
              <a:t>FOR </a:t>
            </a:r>
            <a:r>
              <a:rPr sz="1400" dirty="0" smtClean="0">
                <a:solidFill>
                  <a:srgbClr val="231F20"/>
                </a:solidFill>
                <a:latin typeface="GHEA Grapalat" pitchFamily="50" charset="0"/>
                <a:cs typeface="Arial"/>
              </a:rPr>
              <a:t>CSOs</a:t>
            </a:r>
            <a:r>
              <a:rPr lang="en-US" sz="1400" dirty="0" smtClean="0">
                <a:solidFill>
                  <a:srgbClr val="231F20"/>
                </a:solidFill>
                <a:latin typeface="GHEA Grapalat" pitchFamily="50" charset="0"/>
                <a:cs typeface="Arial"/>
              </a:rPr>
              <a:t>"</a:t>
            </a:r>
            <a:r>
              <a:rPr sz="1400" dirty="0" smtClean="0">
                <a:solidFill>
                  <a:srgbClr val="231F20"/>
                </a:solidFill>
                <a:latin typeface="GHEA Grapalat" pitchFamily="50" charset="0"/>
                <a:cs typeface="Arial"/>
              </a:rPr>
              <a:t> </a:t>
            </a:r>
            <a:r>
              <a:rPr sz="1400" dirty="0">
                <a:solidFill>
                  <a:srgbClr val="231F20"/>
                </a:solidFill>
                <a:latin typeface="GHEA Grapalat" pitchFamily="50" charset="0"/>
                <a:cs typeface="Arial"/>
              </a:rPr>
              <a:t>(4 </a:t>
            </a:r>
            <a:r>
              <a:rPr lang="en-US" sz="1400" dirty="0">
                <a:solidFill>
                  <a:srgbClr val="231F20"/>
                </a:solidFill>
                <a:latin typeface="GHEA Grapalat" pitchFamily="50" charset="0"/>
                <a:cs typeface="Arial"/>
              </a:rPr>
              <a:t>references in </a:t>
            </a:r>
            <a:r>
              <a:rPr lang="en-US" sz="1400" dirty="0" smtClean="0">
                <a:solidFill>
                  <a:srgbClr val="231F20"/>
                </a:solidFill>
                <a:latin typeface="GHEA Grapalat" pitchFamily="50" charset="0"/>
                <a:cs typeface="Arial"/>
              </a:rPr>
              <a:t>2 FGs</a:t>
            </a:r>
            <a:r>
              <a:rPr sz="1400" dirty="0" smtClean="0">
                <a:solidFill>
                  <a:srgbClr val="231F20"/>
                </a:solidFill>
                <a:latin typeface="GHEA Grapalat" pitchFamily="50" charset="0"/>
                <a:cs typeface="Arial"/>
              </a:rPr>
              <a:t>)  </a:t>
            </a:r>
            <a:endParaRPr lang="en-US" sz="1400" dirty="0" smtClean="0">
              <a:solidFill>
                <a:srgbClr val="231F20"/>
              </a:solidFill>
              <a:latin typeface="GHEA Grapalat" pitchFamily="50" charset="0"/>
              <a:cs typeface="Arial"/>
            </a:endParaRPr>
          </a:p>
          <a:p>
            <a:pPr marL="12700" marR="5080">
              <a:lnSpc>
                <a:spcPct val="175500"/>
              </a:lnSpc>
            </a:pPr>
            <a:r>
              <a:rPr lang="en-US" sz="1400" dirty="0" smtClean="0">
                <a:solidFill>
                  <a:srgbClr val="231F20"/>
                </a:solidFill>
                <a:latin typeface="GHEA Grapalat" pitchFamily="50" charset="0"/>
                <a:cs typeface="Arial"/>
              </a:rPr>
              <a:t>“</a:t>
            </a:r>
            <a:r>
              <a:rPr sz="1400" dirty="0" smtClean="0">
                <a:solidFill>
                  <a:srgbClr val="231F20"/>
                </a:solidFill>
                <a:latin typeface="GHEA Grapalat" pitchFamily="50" charset="0"/>
                <a:cs typeface="Arial"/>
              </a:rPr>
              <a:t>GIZ</a:t>
            </a:r>
            <a:r>
              <a:rPr lang="en-US" sz="1400" dirty="0" smtClean="0">
                <a:solidFill>
                  <a:srgbClr val="231F20"/>
                </a:solidFill>
                <a:latin typeface="GHEA Grapalat" pitchFamily="50" charset="0"/>
                <a:cs typeface="Arial"/>
              </a:rPr>
              <a:t>"</a:t>
            </a:r>
            <a:r>
              <a:rPr sz="1400" dirty="0" smtClean="0">
                <a:solidFill>
                  <a:srgbClr val="231F20"/>
                </a:solidFill>
                <a:latin typeface="GHEA Grapalat" pitchFamily="50" charset="0"/>
                <a:cs typeface="Arial"/>
              </a:rPr>
              <a:t> </a:t>
            </a:r>
            <a:r>
              <a:rPr sz="1400" dirty="0">
                <a:solidFill>
                  <a:srgbClr val="231F20"/>
                </a:solidFill>
                <a:latin typeface="GHEA Grapalat" pitchFamily="50" charset="0"/>
                <a:cs typeface="Arial"/>
              </a:rPr>
              <a:t>(3 </a:t>
            </a:r>
            <a:r>
              <a:rPr lang="en-US" sz="1400" dirty="0" smtClean="0">
                <a:solidFill>
                  <a:srgbClr val="231F20"/>
                </a:solidFill>
                <a:latin typeface="GHEA Grapalat" pitchFamily="50" charset="0"/>
                <a:cs typeface="Arial"/>
              </a:rPr>
              <a:t>references</a:t>
            </a:r>
            <a:r>
              <a:rPr sz="1400" dirty="0" smtClean="0">
                <a:solidFill>
                  <a:srgbClr val="231F20"/>
                </a:solidFill>
                <a:latin typeface="GHEA Grapalat" pitchFamily="50" charset="0"/>
                <a:cs typeface="Arial"/>
              </a:rPr>
              <a:t> </a:t>
            </a:r>
            <a:r>
              <a:rPr lang="en-US" sz="1400" dirty="0" smtClean="0">
                <a:solidFill>
                  <a:srgbClr val="231F20"/>
                </a:solidFill>
                <a:latin typeface="GHEA Grapalat" pitchFamily="50" charset="0"/>
                <a:cs typeface="Arial"/>
              </a:rPr>
              <a:t>in </a:t>
            </a:r>
            <a:r>
              <a:rPr sz="1400" dirty="0" smtClean="0">
                <a:solidFill>
                  <a:srgbClr val="231F20"/>
                </a:solidFill>
                <a:latin typeface="GHEA Grapalat" pitchFamily="50" charset="0"/>
                <a:cs typeface="Arial"/>
              </a:rPr>
              <a:t>2 </a:t>
            </a:r>
            <a:r>
              <a:rPr lang="en-US" sz="1400" dirty="0">
                <a:solidFill>
                  <a:srgbClr val="231F20"/>
                </a:solidFill>
                <a:latin typeface="GHEA Grapalat" pitchFamily="50" charset="0"/>
                <a:cs typeface="Arial"/>
              </a:rPr>
              <a:t>FGs</a:t>
            </a:r>
            <a:r>
              <a:rPr sz="1400" dirty="0" smtClean="0">
                <a:solidFill>
                  <a:srgbClr val="231F20"/>
                </a:solidFill>
                <a:latin typeface="GHEA Grapalat" pitchFamily="50" charset="0"/>
                <a:cs typeface="Arial"/>
              </a:rPr>
              <a:t>)</a:t>
            </a:r>
            <a:endParaRPr sz="1400" dirty="0">
              <a:latin typeface="GHEA Grapalat" pitchFamily="50" charset="0"/>
              <a:cs typeface="Arial"/>
            </a:endParaRPr>
          </a:p>
          <a:p>
            <a:pPr marL="12700" marR="1534795">
              <a:lnSpc>
                <a:spcPct val="175500"/>
              </a:lnSpc>
            </a:pPr>
            <a:r>
              <a:rPr lang="en-US" sz="1400" dirty="0" smtClean="0">
                <a:solidFill>
                  <a:srgbClr val="231F20"/>
                </a:solidFill>
                <a:latin typeface="GHEA Grapalat" pitchFamily="50" charset="0"/>
                <a:cs typeface="Arial"/>
              </a:rPr>
              <a:t>"The American University of Armenia”</a:t>
            </a:r>
            <a:r>
              <a:rPr sz="1400" dirty="0" smtClean="0">
                <a:solidFill>
                  <a:srgbClr val="231F20"/>
                </a:solidFill>
                <a:latin typeface="GHEA Grapalat" pitchFamily="50" charset="0"/>
                <a:cs typeface="Arial"/>
              </a:rPr>
              <a:t> </a:t>
            </a:r>
            <a:r>
              <a:rPr sz="1400" dirty="0">
                <a:solidFill>
                  <a:srgbClr val="231F20"/>
                </a:solidFill>
                <a:latin typeface="GHEA Grapalat" pitchFamily="50" charset="0"/>
                <a:cs typeface="Arial"/>
              </a:rPr>
              <a:t>(1 </a:t>
            </a:r>
            <a:r>
              <a:rPr lang="en-US" sz="1400" dirty="0" smtClean="0">
                <a:solidFill>
                  <a:srgbClr val="231F20"/>
                </a:solidFill>
                <a:latin typeface="GHEA Grapalat" pitchFamily="50" charset="0"/>
                <a:cs typeface="Arial"/>
              </a:rPr>
              <a:t>reference</a:t>
            </a:r>
            <a:r>
              <a:rPr sz="1400" dirty="0" smtClean="0">
                <a:solidFill>
                  <a:srgbClr val="231F20"/>
                </a:solidFill>
                <a:latin typeface="GHEA Grapalat" pitchFamily="50" charset="0"/>
                <a:cs typeface="Arial"/>
              </a:rPr>
              <a:t>)  </a:t>
            </a:r>
          </a:p>
          <a:p>
            <a:pPr marL="12700" marR="1534795">
              <a:lnSpc>
                <a:spcPct val="175500"/>
              </a:lnSpc>
            </a:pPr>
            <a:r>
              <a:rPr lang="en-US" sz="1400" dirty="0" smtClean="0">
                <a:solidFill>
                  <a:srgbClr val="231F20"/>
                </a:solidFill>
                <a:latin typeface="GHEA Grapalat" pitchFamily="50" charset="0"/>
                <a:cs typeface="Arial"/>
              </a:rPr>
              <a:t>"NGO</a:t>
            </a:r>
            <a:r>
              <a:rPr sz="1400" dirty="0" smtClean="0">
                <a:solidFill>
                  <a:srgbClr val="231F20"/>
                </a:solidFill>
                <a:latin typeface="GHEA Grapalat" pitchFamily="50" charset="0"/>
                <a:cs typeface="Arial"/>
              </a:rPr>
              <a:t> </a:t>
            </a:r>
            <a:r>
              <a:rPr lang="en-US" sz="1400" dirty="0" smtClean="0">
                <a:solidFill>
                  <a:srgbClr val="231F20"/>
                </a:solidFill>
                <a:latin typeface="GHEA Grapalat" pitchFamily="50" charset="0"/>
                <a:cs typeface="Arial"/>
              </a:rPr>
              <a:t>Centre”</a:t>
            </a:r>
            <a:r>
              <a:rPr sz="1400" dirty="0" smtClean="0">
                <a:solidFill>
                  <a:srgbClr val="231F20"/>
                </a:solidFill>
                <a:latin typeface="GHEA Grapalat" pitchFamily="50" charset="0"/>
                <a:cs typeface="Arial"/>
              </a:rPr>
              <a:t> </a:t>
            </a:r>
            <a:r>
              <a:rPr lang="en-US" sz="1400" dirty="0">
                <a:solidFill>
                  <a:srgbClr val="231F20"/>
                </a:solidFill>
                <a:latin typeface="GHEA Grapalat" pitchFamily="50" charset="0"/>
                <a:cs typeface="Arial"/>
              </a:rPr>
              <a:t>(1 reference)</a:t>
            </a:r>
            <a:endParaRPr sz="1400" dirty="0">
              <a:latin typeface="GHEA Grapalat" pitchFamily="50" charset="0"/>
              <a:cs typeface="Arial"/>
            </a:endParaRPr>
          </a:p>
          <a:p>
            <a:pPr marL="12700" marR="1471295">
              <a:lnSpc>
                <a:spcPct val="175500"/>
              </a:lnSpc>
            </a:pPr>
            <a:r>
              <a:rPr lang="en-US" sz="1400" dirty="0" smtClean="0">
                <a:solidFill>
                  <a:srgbClr val="231F20"/>
                </a:solidFill>
                <a:latin typeface="GHEA Grapalat" pitchFamily="50" charset="0"/>
                <a:cs typeface="Arial"/>
              </a:rPr>
              <a:t>"</a:t>
            </a:r>
            <a:r>
              <a:rPr lang="en-US" sz="1400" dirty="0" err="1" smtClean="0">
                <a:solidFill>
                  <a:srgbClr val="231F20"/>
                </a:solidFill>
                <a:latin typeface="GHEA Grapalat" pitchFamily="50" charset="0"/>
                <a:cs typeface="Arial"/>
              </a:rPr>
              <a:t>Hrant</a:t>
            </a:r>
            <a:r>
              <a:rPr lang="en-US" sz="1400" dirty="0" smtClean="0">
                <a:solidFill>
                  <a:srgbClr val="231F20"/>
                </a:solidFill>
                <a:latin typeface="GHEA Grapalat" pitchFamily="50" charset="0"/>
                <a:cs typeface="Arial"/>
              </a:rPr>
              <a:t> Dink Foundation”</a:t>
            </a:r>
            <a:r>
              <a:rPr sz="1400" dirty="0" smtClean="0">
                <a:solidFill>
                  <a:srgbClr val="231F20"/>
                </a:solidFill>
                <a:latin typeface="GHEA Grapalat" pitchFamily="50" charset="0"/>
                <a:cs typeface="Arial"/>
              </a:rPr>
              <a:t> </a:t>
            </a:r>
            <a:r>
              <a:rPr lang="en-US" sz="1400" dirty="0">
                <a:solidFill>
                  <a:srgbClr val="231F20"/>
                </a:solidFill>
                <a:latin typeface="GHEA Grapalat" pitchFamily="50" charset="0"/>
                <a:cs typeface="Arial"/>
              </a:rPr>
              <a:t>(1 reference</a:t>
            </a:r>
            <a:r>
              <a:rPr lang="en-US" sz="1400" dirty="0" smtClean="0">
                <a:solidFill>
                  <a:srgbClr val="231F20"/>
                </a:solidFill>
                <a:latin typeface="GHEA Grapalat" pitchFamily="50" charset="0"/>
                <a:cs typeface="Arial"/>
              </a:rPr>
              <a:t>)</a:t>
            </a:r>
          </a:p>
          <a:p>
            <a:pPr marL="12700" marR="1471295">
              <a:lnSpc>
                <a:spcPct val="175500"/>
              </a:lnSpc>
            </a:pPr>
            <a:r>
              <a:rPr lang="en-US" sz="1400" dirty="0" smtClean="0">
                <a:solidFill>
                  <a:srgbClr val="231F20"/>
                </a:solidFill>
                <a:latin typeface="GHEA Grapalat" pitchFamily="50" charset="0"/>
                <a:cs typeface="Arial"/>
              </a:rPr>
              <a:t>“FAST”</a:t>
            </a:r>
            <a:r>
              <a:rPr sz="1400" dirty="0" smtClean="0">
                <a:solidFill>
                  <a:srgbClr val="231F20"/>
                </a:solidFill>
                <a:latin typeface="GHEA Grapalat" pitchFamily="50" charset="0"/>
                <a:cs typeface="Arial"/>
              </a:rPr>
              <a:t> </a:t>
            </a:r>
            <a:r>
              <a:rPr lang="en-US" sz="1400" dirty="0">
                <a:solidFill>
                  <a:srgbClr val="231F20"/>
                </a:solidFill>
                <a:latin typeface="GHEA Grapalat" pitchFamily="50" charset="0"/>
                <a:cs typeface="Arial"/>
              </a:rPr>
              <a:t>(1 reference)</a:t>
            </a:r>
            <a:endParaRPr sz="1400" dirty="0">
              <a:latin typeface="GHEA Grapalat" pitchFamily="50" charset="0"/>
              <a:cs typeface="Arial"/>
            </a:endParaRPr>
          </a:p>
          <a:p>
            <a:pPr marL="12700">
              <a:lnSpc>
                <a:spcPct val="100000"/>
              </a:lnSpc>
              <a:spcBef>
                <a:spcPts val="1265"/>
              </a:spcBef>
            </a:pPr>
            <a:r>
              <a:rPr lang="en-US" sz="1400" dirty="0" smtClean="0">
                <a:solidFill>
                  <a:srgbClr val="231F20"/>
                </a:solidFill>
                <a:latin typeface="GHEA Grapalat" pitchFamily="50" charset="0"/>
                <a:cs typeface="Arial"/>
              </a:rPr>
              <a:t>"Democracy </a:t>
            </a:r>
            <a:r>
              <a:rPr lang="en-US" sz="1400" dirty="0">
                <a:solidFill>
                  <a:srgbClr val="231F20"/>
                </a:solidFill>
                <a:latin typeface="GHEA Grapalat" pitchFamily="50" charset="0"/>
                <a:cs typeface="Arial"/>
              </a:rPr>
              <a:t>Today </a:t>
            </a:r>
            <a:r>
              <a:rPr lang="en-US" sz="1400" dirty="0" smtClean="0">
                <a:solidFill>
                  <a:srgbClr val="231F20"/>
                </a:solidFill>
                <a:latin typeface="GHEA Grapalat" pitchFamily="50" charset="0"/>
                <a:cs typeface="Arial"/>
              </a:rPr>
              <a:t>NGO” </a:t>
            </a:r>
            <a:r>
              <a:rPr lang="en-US" sz="1400" dirty="0">
                <a:solidFill>
                  <a:srgbClr val="231F20"/>
                </a:solidFill>
                <a:latin typeface="GHEA Grapalat" pitchFamily="50" charset="0"/>
                <a:cs typeface="Arial"/>
              </a:rPr>
              <a:t>(1 reference)</a:t>
            </a:r>
            <a:endParaRPr sz="1400" dirty="0">
              <a:latin typeface="GHEA Grapalat" pitchFamily="50" charset="0"/>
              <a:cs typeface="Arial"/>
            </a:endParaRPr>
          </a:p>
          <a:p>
            <a:pPr marL="12700" marR="767715">
              <a:lnSpc>
                <a:spcPct val="175500"/>
              </a:lnSpc>
            </a:pPr>
            <a:r>
              <a:rPr lang="en-US" sz="1400" dirty="0" smtClean="0">
                <a:solidFill>
                  <a:srgbClr val="231F20"/>
                </a:solidFill>
                <a:latin typeface="GHEA Grapalat" pitchFamily="50" charset="0"/>
                <a:cs typeface="Arial"/>
              </a:rPr>
              <a:t>"Open </a:t>
            </a:r>
            <a:r>
              <a:rPr lang="en-US" sz="1400" dirty="0">
                <a:solidFill>
                  <a:srgbClr val="231F20"/>
                </a:solidFill>
                <a:latin typeface="GHEA Grapalat" pitchFamily="50" charset="0"/>
                <a:cs typeface="Arial"/>
              </a:rPr>
              <a:t>Society </a:t>
            </a:r>
            <a:r>
              <a:rPr lang="en-US" sz="1400" dirty="0" smtClean="0">
                <a:solidFill>
                  <a:srgbClr val="231F20"/>
                </a:solidFill>
                <a:latin typeface="GHEA Grapalat" pitchFamily="50" charset="0"/>
                <a:cs typeface="Arial"/>
              </a:rPr>
              <a:t>Foundation” </a:t>
            </a:r>
            <a:r>
              <a:rPr lang="en-US" sz="1400" dirty="0">
                <a:solidFill>
                  <a:srgbClr val="231F20"/>
                </a:solidFill>
                <a:latin typeface="GHEA Grapalat" pitchFamily="50" charset="0"/>
                <a:cs typeface="Arial"/>
              </a:rPr>
              <a:t>(1 reference</a:t>
            </a:r>
            <a:r>
              <a:rPr lang="en-US" sz="1400" dirty="0" smtClean="0">
                <a:solidFill>
                  <a:srgbClr val="231F20"/>
                </a:solidFill>
                <a:latin typeface="GHEA Grapalat" pitchFamily="50" charset="0"/>
                <a:cs typeface="Arial"/>
              </a:rPr>
              <a:t>)</a:t>
            </a:r>
          </a:p>
          <a:p>
            <a:pPr marL="12700" marR="767715">
              <a:lnSpc>
                <a:spcPct val="175500"/>
              </a:lnSpc>
            </a:pPr>
            <a:r>
              <a:rPr lang="en-US" sz="1400" dirty="0" smtClean="0">
                <a:solidFill>
                  <a:srgbClr val="231F20"/>
                </a:solidFill>
                <a:latin typeface="GHEA Grapalat" pitchFamily="50" charset="0"/>
                <a:cs typeface="Arial"/>
              </a:rPr>
              <a:t>“Armenian </a:t>
            </a:r>
            <a:r>
              <a:rPr lang="en-US" sz="1400" dirty="0">
                <a:solidFill>
                  <a:srgbClr val="231F20"/>
                </a:solidFill>
                <a:latin typeface="GHEA Grapalat" pitchFamily="50" charset="0"/>
                <a:cs typeface="Arial"/>
              </a:rPr>
              <a:t>C</a:t>
            </a:r>
            <a:r>
              <a:rPr lang="en-US" sz="1400" dirty="0" smtClean="0">
                <a:solidFill>
                  <a:srgbClr val="231F20"/>
                </a:solidFill>
                <a:latin typeface="GHEA Grapalat" pitchFamily="50" charset="0"/>
                <a:cs typeface="Arial"/>
              </a:rPr>
              <a:t>aritas NGO” </a:t>
            </a:r>
            <a:r>
              <a:rPr lang="en-US" sz="1400" dirty="0">
                <a:solidFill>
                  <a:srgbClr val="231F20"/>
                </a:solidFill>
                <a:latin typeface="GHEA Grapalat" pitchFamily="50" charset="0"/>
                <a:cs typeface="Arial"/>
              </a:rPr>
              <a:t>(1 reference)</a:t>
            </a:r>
            <a:r>
              <a:rPr sz="1400" dirty="0" smtClean="0">
                <a:solidFill>
                  <a:srgbClr val="231F20"/>
                </a:solidFill>
                <a:latin typeface="GHEA Grapalat" pitchFamily="50" charset="0"/>
                <a:cs typeface="Arial"/>
              </a:rPr>
              <a:t>  </a:t>
            </a:r>
          </a:p>
          <a:p>
            <a:pPr marL="12700" marR="767715">
              <a:lnSpc>
                <a:spcPct val="175500"/>
              </a:lnSpc>
            </a:pPr>
            <a:r>
              <a:rPr lang="en-US" sz="1400" dirty="0" smtClean="0">
                <a:solidFill>
                  <a:srgbClr val="231F20"/>
                </a:solidFill>
                <a:latin typeface="GHEA Grapalat" pitchFamily="50" charset="0"/>
                <a:cs typeface="Arial"/>
              </a:rPr>
              <a:t>"Oxfam” </a:t>
            </a:r>
            <a:r>
              <a:rPr lang="en-US" sz="1400" dirty="0">
                <a:solidFill>
                  <a:srgbClr val="231F20"/>
                </a:solidFill>
                <a:latin typeface="GHEA Grapalat" pitchFamily="50" charset="0"/>
                <a:cs typeface="Arial"/>
              </a:rPr>
              <a:t>(1 reference)</a:t>
            </a:r>
            <a:endParaRPr sz="1400" dirty="0">
              <a:latin typeface="GHEA Grapalat" pitchFamily="50" charset="0"/>
              <a:cs typeface="Arial"/>
            </a:endParaRPr>
          </a:p>
          <a:p>
            <a:pPr marL="12700" marR="1603375">
              <a:lnSpc>
                <a:spcPct val="175500"/>
              </a:lnSpc>
            </a:pPr>
            <a:r>
              <a:rPr lang="en-US" sz="1400" dirty="0" smtClean="0">
                <a:solidFill>
                  <a:srgbClr val="231F20"/>
                </a:solidFill>
                <a:latin typeface="GHEA Grapalat" pitchFamily="50" charset="0"/>
                <a:cs typeface="Arial"/>
              </a:rPr>
              <a:t>"World Vision” </a:t>
            </a:r>
            <a:r>
              <a:rPr lang="en-US" sz="1400" dirty="0">
                <a:solidFill>
                  <a:srgbClr val="231F20"/>
                </a:solidFill>
                <a:latin typeface="GHEA Grapalat" pitchFamily="50" charset="0"/>
                <a:cs typeface="Arial"/>
              </a:rPr>
              <a:t>(1 reference)</a:t>
            </a:r>
            <a:r>
              <a:rPr sz="1400" dirty="0" smtClean="0">
                <a:solidFill>
                  <a:srgbClr val="231F20"/>
                </a:solidFill>
                <a:latin typeface="GHEA Grapalat" pitchFamily="50" charset="0"/>
                <a:cs typeface="Arial"/>
              </a:rPr>
              <a:t>  </a:t>
            </a:r>
          </a:p>
          <a:p>
            <a:pPr marL="12700" marR="1603375">
              <a:lnSpc>
                <a:spcPct val="175500"/>
              </a:lnSpc>
            </a:pPr>
            <a:r>
              <a:rPr lang="en-US" sz="1400" dirty="0" smtClean="0">
                <a:solidFill>
                  <a:srgbClr val="231F20"/>
                </a:solidFill>
                <a:latin typeface="GHEA Grapalat" pitchFamily="50" charset="0"/>
                <a:cs typeface="Arial"/>
              </a:rPr>
              <a:t>"</a:t>
            </a:r>
            <a:r>
              <a:rPr lang="en-US" sz="1400" dirty="0" err="1" smtClean="0">
                <a:solidFill>
                  <a:srgbClr val="231F20"/>
                </a:solidFill>
                <a:latin typeface="GHEA Grapalat" pitchFamily="50" charset="0"/>
                <a:cs typeface="Arial"/>
              </a:rPr>
              <a:t>Kotanjyan</a:t>
            </a:r>
            <a:r>
              <a:rPr lang="en-US" sz="1400" dirty="0" smtClean="0">
                <a:solidFill>
                  <a:srgbClr val="231F20"/>
                </a:solidFill>
                <a:latin typeface="GHEA Grapalat" pitchFamily="50" charset="0"/>
                <a:cs typeface="Arial"/>
              </a:rPr>
              <a:t> Foundation” </a:t>
            </a:r>
            <a:r>
              <a:rPr lang="en-US" sz="1400" dirty="0">
                <a:solidFill>
                  <a:srgbClr val="231F20"/>
                </a:solidFill>
                <a:latin typeface="GHEA Grapalat" pitchFamily="50" charset="0"/>
                <a:cs typeface="Arial"/>
              </a:rPr>
              <a:t>(1 reference</a:t>
            </a:r>
            <a:r>
              <a:rPr lang="en-US" sz="1400" dirty="0" smtClean="0">
                <a:solidFill>
                  <a:srgbClr val="231F20"/>
                </a:solidFill>
                <a:latin typeface="GHEA Grapalat" pitchFamily="50" charset="0"/>
                <a:cs typeface="Arial"/>
              </a:rPr>
              <a:t>)</a:t>
            </a:r>
          </a:p>
          <a:p>
            <a:pPr marL="12700" marR="1603375">
              <a:lnSpc>
                <a:spcPct val="175500"/>
              </a:lnSpc>
            </a:pPr>
            <a:r>
              <a:rPr lang="en-US" sz="1400" dirty="0" smtClean="0">
                <a:solidFill>
                  <a:srgbClr val="231F20"/>
                </a:solidFill>
                <a:latin typeface="GHEA Grapalat" pitchFamily="50" charset="0"/>
                <a:cs typeface="Arial"/>
              </a:rPr>
              <a:t>“Commitment to Constructive Dialogue</a:t>
            </a:r>
            <a:r>
              <a:rPr lang="en-US" sz="1400" dirty="0">
                <a:solidFill>
                  <a:srgbClr val="231F20"/>
                </a:solidFill>
                <a:latin typeface="GHEA Grapalat" pitchFamily="50" charset="0"/>
                <a:cs typeface="Arial"/>
              </a:rPr>
              <a:t>” (1 reference)</a:t>
            </a:r>
          </a:p>
          <a:p>
            <a:pPr marL="12700" marR="1603375">
              <a:lnSpc>
                <a:spcPct val="175500"/>
              </a:lnSpc>
            </a:pPr>
            <a:endParaRPr sz="1400" dirty="0">
              <a:latin typeface="GHEA Grapalat" pitchFamily="50" charset="0"/>
              <a:cs typeface="Arial"/>
            </a:endParaRPr>
          </a:p>
        </p:txBody>
      </p:sp>
      <p:sp>
        <p:nvSpPr>
          <p:cNvPr id="12" name="object 12"/>
          <p:cNvSpPr/>
          <p:nvPr/>
        </p:nvSpPr>
        <p:spPr>
          <a:xfrm>
            <a:off x="5298857" y="741693"/>
            <a:ext cx="1997075" cy="5449570"/>
          </a:xfrm>
          <a:custGeom>
            <a:avLst/>
            <a:gdLst/>
            <a:ahLst/>
            <a:cxnLst/>
            <a:rect l="l" t="t" r="r" b="b"/>
            <a:pathLst>
              <a:path w="1997075" h="5449570">
                <a:moveTo>
                  <a:pt x="1996243" y="0"/>
                </a:moveTo>
                <a:lnTo>
                  <a:pt x="0" y="0"/>
                </a:lnTo>
                <a:lnTo>
                  <a:pt x="0" y="5449470"/>
                </a:lnTo>
                <a:lnTo>
                  <a:pt x="1997075" y="5449470"/>
                </a:lnTo>
              </a:path>
            </a:pathLst>
          </a:custGeom>
          <a:ln w="27000">
            <a:solidFill>
              <a:srgbClr val="56C5D0"/>
            </a:solidFill>
          </a:ln>
        </p:spPr>
        <p:txBody>
          <a:bodyPr wrap="square" lIns="0" tIns="0" rIns="0" bIns="0" rtlCol="0"/>
          <a:lstStyle/>
          <a:p>
            <a:endParaRPr/>
          </a:p>
        </p:txBody>
      </p:sp>
      <p:sp>
        <p:nvSpPr>
          <p:cNvPr id="13" name="object 13"/>
          <p:cNvSpPr/>
          <p:nvPr/>
        </p:nvSpPr>
        <p:spPr>
          <a:xfrm>
            <a:off x="4753437" y="1624519"/>
            <a:ext cx="277495" cy="447675"/>
          </a:xfrm>
          <a:custGeom>
            <a:avLst/>
            <a:gdLst/>
            <a:ahLst/>
            <a:cxnLst/>
            <a:rect l="l" t="t" r="r" b="b"/>
            <a:pathLst>
              <a:path w="277495" h="447675">
                <a:moveTo>
                  <a:pt x="0" y="0"/>
                </a:moveTo>
                <a:lnTo>
                  <a:pt x="0" y="447274"/>
                </a:lnTo>
                <a:lnTo>
                  <a:pt x="277282" y="223639"/>
                </a:lnTo>
                <a:lnTo>
                  <a:pt x="0" y="0"/>
                </a:lnTo>
                <a:close/>
              </a:path>
            </a:pathLst>
          </a:custGeom>
          <a:solidFill>
            <a:srgbClr val="56C5D0"/>
          </a:solidFill>
        </p:spPr>
        <p:txBody>
          <a:bodyPr wrap="square" lIns="0" tIns="0" rIns="0" bIns="0" rtlCol="0"/>
          <a:lstStyle/>
          <a:p>
            <a:endParaRPr/>
          </a:p>
        </p:txBody>
      </p:sp>
      <p:sp>
        <p:nvSpPr>
          <p:cNvPr id="14" name="object 14"/>
          <p:cNvSpPr/>
          <p:nvPr/>
        </p:nvSpPr>
        <p:spPr>
          <a:xfrm>
            <a:off x="5584638" y="957581"/>
            <a:ext cx="82551" cy="82550"/>
          </a:xfrm>
          <a:custGeom>
            <a:avLst/>
            <a:gdLst/>
            <a:ahLst/>
            <a:cxnLst/>
            <a:rect l="l" t="t" r="r" b="b"/>
            <a:pathLst>
              <a:path w="82550" h="82550">
                <a:moveTo>
                  <a:pt x="82551" y="0"/>
                </a:moveTo>
                <a:lnTo>
                  <a:pt x="0" y="0"/>
                </a:lnTo>
                <a:lnTo>
                  <a:pt x="0" y="82552"/>
                </a:lnTo>
                <a:lnTo>
                  <a:pt x="82551" y="82552"/>
                </a:lnTo>
                <a:lnTo>
                  <a:pt x="82551" y="0"/>
                </a:lnTo>
                <a:close/>
              </a:path>
            </a:pathLst>
          </a:custGeom>
          <a:solidFill>
            <a:srgbClr val="FFCB04"/>
          </a:solidFill>
        </p:spPr>
        <p:txBody>
          <a:bodyPr wrap="square" lIns="0" tIns="0" rIns="0" bIns="0" rtlCol="0"/>
          <a:lstStyle/>
          <a:p>
            <a:endParaRPr/>
          </a:p>
        </p:txBody>
      </p:sp>
      <p:sp>
        <p:nvSpPr>
          <p:cNvPr id="15" name="object 15"/>
          <p:cNvSpPr/>
          <p:nvPr/>
        </p:nvSpPr>
        <p:spPr>
          <a:xfrm>
            <a:off x="5584638" y="1344935"/>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16" name="object 16"/>
          <p:cNvSpPr/>
          <p:nvPr/>
        </p:nvSpPr>
        <p:spPr>
          <a:xfrm>
            <a:off x="5584638" y="1735458"/>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17" name="object 17"/>
          <p:cNvSpPr/>
          <p:nvPr/>
        </p:nvSpPr>
        <p:spPr>
          <a:xfrm>
            <a:off x="5584638" y="2106936"/>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18" name="object 18"/>
          <p:cNvSpPr/>
          <p:nvPr/>
        </p:nvSpPr>
        <p:spPr>
          <a:xfrm>
            <a:off x="5584638" y="2500634"/>
            <a:ext cx="82551" cy="82550"/>
          </a:xfrm>
          <a:custGeom>
            <a:avLst/>
            <a:gdLst/>
            <a:ahLst/>
            <a:cxnLst/>
            <a:rect l="l" t="t" r="r" b="b"/>
            <a:pathLst>
              <a:path w="82550" h="82550">
                <a:moveTo>
                  <a:pt x="82551" y="0"/>
                </a:moveTo>
                <a:lnTo>
                  <a:pt x="0" y="0"/>
                </a:lnTo>
                <a:lnTo>
                  <a:pt x="0" y="82552"/>
                </a:lnTo>
                <a:lnTo>
                  <a:pt x="82551" y="82552"/>
                </a:lnTo>
                <a:lnTo>
                  <a:pt x="82551" y="0"/>
                </a:lnTo>
                <a:close/>
              </a:path>
            </a:pathLst>
          </a:custGeom>
          <a:solidFill>
            <a:srgbClr val="FFCB04"/>
          </a:solidFill>
        </p:spPr>
        <p:txBody>
          <a:bodyPr wrap="square" lIns="0" tIns="0" rIns="0" bIns="0" rtlCol="0"/>
          <a:lstStyle/>
          <a:p>
            <a:endParaRPr/>
          </a:p>
        </p:txBody>
      </p:sp>
      <p:sp>
        <p:nvSpPr>
          <p:cNvPr id="19" name="object 19"/>
          <p:cNvSpPr/>
          <p:nvPr/>
        </p:nvSpPr>
        <p:spPr>
          <a:xfrm>
            <a:off x="5584638" y="2856243"/>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20" name="object 20"/>
          <p:cNvSpPr/>
          <p:nvPr/>
        </p:nvSpPr>
        <p:spPr>
          <a:xfrm>
            <a:off x="5584638" y="3234066"/>
            <a:ext cx="82551" cy="82550"/>
          </a:xfrm>
          <a:custGeom>
            <a:avLst/>
            <a:gdLst/>
            <a:ahLst/>
            <a:cxnLst/>
            <a:rect l="l" t="t" r="r" b="b"/>
            <a:pathLst>
              <a:path w="82550" h="82550">
                <a:moveTo>
                  <a:pt x="82551" y="0"/>
                </a:moveTo>
                <a:lnTo>
                  <a:pt x="0" y="0"/>
                </a:lnTo>
                <a:lnTo>
                  <a:pt x="0" y="82552"/>
                </a:lnTo>
                <a:lnTo>
                  <a:pt x="82551" y="82552"/>
                </a:lnTo>
                <a:lnTo>
                  <a:pt x="82551" y="0"/>
                </a:lnTo>
                <a:close/>
              </a:path>
            </a:pathLst>
          </a:custGeom>
          <a:solidFill>
            <a:srgbClr val="FFCB04"/>
          </a:solidFill>
        </p:spPr>
        <p:txBody>
          <a:bodyPr wrap="square" lIns="0" tIns="0" rIns="0" bIns="0" rtlCol="0"/>
          <a:lstStyle/>
          <a:p>
            <a:endParaRPr/>
          </a:p>
        </p:txBody>
      </p:sp>
      <p:sp>
        <p:nvSpPr>
          <p:cNvPr id="21" name="object 21"/>
          <p:cNvSpPr/>
          <p:nvPr/>
        </p:nvSpPr>
        <p:spPr>
          <a:xfrm>
            <a:off x="5584638" y="3615072"/>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22" name="object 22"/>
          <p:cNvSpPr/>
          <p:nvPr/>
        </p:nvSpPr>
        <p:spPr>
          <a:xfrm>
            <a:off x="5584638" y="3977023"/>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23" name="object 23"/>
          <p:cNvSpPr/>
          <p:nvPr/>
        </p:nvSpPr>
        <p:spPr>
          <a:xfrm>
            <a:off x="5584638" y="4364376"/>
            <a:ext cx="82551" cy="82550"/>
          </a:xfrm>
          <a:custGeom>
            <a:avLst/>
            <a:gdLst/>
            <a:ahLst/>
            <a:cxnLst/>
            <a:rect l="l" t="t" r="r" b="b"/>
            <a:pathLst>
              <a:path w="82550" h="82550">
                <a:moveTo>
                  <a:pt x="82551" y="0"/>
                </a:moveTo>
                <a:lnTo>
                  <a:pt x="0" y="0"/>
                </a:lnTo>
                <a:lnTo>
                  <a:pt x="0" y="82552"/>
                </a:lnTo>
                <a:lnTo>
                  <a:pt x="82551" y="82552"/>
                </a:lnTo>
                <a:lnTo>
                  <a:pt x="82551" y="0"/>
                </a:lnTo>
                <a:close/>
              </a:path>
            </a:pathLst>
          </a:custGeom>
          <a:solidFill>
            <a:srgbClr val="FFCB04"/>
          </a:solidFill>
        </p:spPr>
        <p:txBody>
          <a:bodyPr wrap="square" lIns="0" tIns="0" rIns="0" bIns="0" rtlCol="0"/>
          <a:lstStyle/>
          <a:p>
            <a:endParaRPr/>
          </a:p>
        </p:txBody>
      </p:sp>
      <p:sp>
        <p:nvSpPr>
          <p:cNvPr id="24" name="object 24"/>
          <p:cNvSpPr/>
          <p:nvPr/>
        </p:nvSpPr>
        <p:spPr>
          <a:xfrm>
            <a:off x="5584638" y="4732675"/>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25" name="object 25"/>
          <p:cNvSpPr/>
          <p:nvPr/>
        </p:nvSpPr>
        <p:spPr>
          <a:xfrm>
            <a:off x="5584638" y="5107330"/>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
        <p:nvSpPr>
          <p:cNvPr id="26" name="object 26"/>
          <p:cNvSpPr/>
          <p:nvPr/>
        </p:nvSpPr>
        <p:spPr>
          <a:xfrm>
            <a:off x="5584638" y="5469277"/>
            <a:ext cx="82551" cy="82550"/>
          </a:xfrm>
          <a:custGeom>
            <a:avLst/>
            <a:gdLst/>
            <a:ahLst/>
            <a:cxnLst/>
            <a:rect l="l" t="t" r="r" b="b"/>
            <a:pathLst>
              <a:path w="82550" h="82550">
                <a:moveTo>
                  <a:pt x="82551" y="0"/>
                </a:moveTo>
                <a:lnTo>
                  <a:pt x="0" y="0"/>
                </a:lnTo>
                <a:lnTo>
                  <a:pt x="0" y="82552"/>
                </a:lnTo>
                <a:lnTo>
                  <a:pt x="82551" y="82552"/>
                </a:lnTo>
                <a:lnTo>
                  <a:pt x="82551" y="0"/>
                </a:lnTo>
                <a:close/>
              </a:path>
            </a:pathLst>
          </a:custGeom>
          <a:solidFill>
            <a:srgbClr val="FFCB04"/>
          </a:solidFill>
        </p:spPr>
        <p:txBody>
          <a:bodyPr wrap="square" lIns="0" tIns="0" rIns="0" bIns="0" rtlCol="0"/>
          <a:lstStyle/>
          <a:p>
            <a:endParaRPr/>
          </a:p>
        </p:txBody>
      </p:sp>
      <p:sp>
        <p:nvSpPr>
          <p:cNvPr id="27" name="object 27"/>
          <p:cNvSpPr/>
          <p:nvPr/>
        </p:nvSpPr>
        <p:spPr>
          <a:xfrm>
            <a:off x="5584638" y="5856627"/>
            <a:ext cx="82551" cy="82550"/>
          </a:xfrm>
          <a:custGeom>
            <a:avLst/>
            <a:gdLst/>
            <a:ahLst/>
            <a:cxnLst/>
            <a:rect l="l" t="t" r="r" b="b"/>
            <a:pathLst>
              <a:path w="82550" h="82550">
                <a:moveTo>
                  <a:pt x="82551" y="0"/>
                </a:moveTo>
                <a:lnTo>
                  <a:pt x="0" y="0"/>
                </a:lnTo>
                <a:lnTo>
                  <a:pt x="0" y="82551"/>
                </a:lnTo>
                <a:lnTo>
                  <a:pt x="82551" y="82551"/>
                </a:lnTo>
                <a:lnTo>
                  <a:pt x="82551" y="0"/>
                </a:lnTo>
                <a:close/>
              </a:path>
            </a:pathLst>
          </a:custGeom>
          <a:solidFill>
            <a:srgbClr val="FFCB04"/>
          </a:solidFill>
        </p:spPr>
        <p:txBody>
          <a:bodyPr wrap="square" lIns="0" tIns="0" rIns="0" bIns="0" rtlCol="0"/>
          <a:lstStyle/>
          <a:p>
            <a:endParaRPr/>
          </a:p>
        </p:txBody>
      </p:sp>
    </p:spTree>
    <p:extLst>
      <p:ext uri="{BB962C8B-B14F-4D97-AF65-F5344CB8AC3E}">
        <p14:creationId xmlns:p14="http://schemas.microsoft.com/office/powerpoint/2010/main" val="410308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533400"/>
            <a:ext cx="6096000" cy="936154"/>
          </a:xfrm>
          <a:prstGeom prst="rect">
            <a:avLst/>
          </a:prstGeom>
        </p:spPr>
        <p:txBody>
          <a:bodyPr>
            <a:spAutoFit/>
          </a:bodyPr>
          <a:lstStyle/>
          <a:p>
            <a:pPr marL="12700" fontAlgn="auto">
              <a:spcBef>
                <a:spcPts val="100"/>
              </a:spcBef>
              <a:spcAft>
                <a:spcPts val="0"/>
              </a:spcAft>
              <a:defRPr/>
            </a:pPr>
            <a:r>
              <a:rPr lang="en-US" b="1" spc="-20" dirty="0" smtClean="0">
                <a:solidFill>
                  <a:srgbClr val="231F20"/>
                </a:solidFill>
                <a:latin typeface="GHEA Grapalat" pitchFamily="50" charset="0"/>
                <a:cs typeface="Times New Roman"/>
              </a:rPr>
              <a:t>WHICH ONE OF THE FOLLOWING DO YOU MOSLTY ASSOCIATE WITH CSO DEPO? </a:t>
            </a:r>
            <a:r>
              <a:rPr lang="hy-AM" b="1" spc="-20" dirty="0" smtClean="0">
                <a:solidFill>
                  <a:srgbClr val="231F20"/>
                </a:solidFill>
                <a:latin typeface="GHEA Grapalat" pitchFamily="50" charset="0"/>
                <a:cs typeface="Times New Roman"/>
              </a:rPr>
              <a:t> </a:t>
            </a:r>
            <a:endParaRPr lang="hy-AM" b="1" spc="-20" dirty="0">
              <a:solidFill>
                <a:srgbClr val="231F20"/>
              </a:solidFill>
              <a:latin typeface="GHEA Grapalat" pitchFamily="50" charset="0"/>
              <a:cs typeface="Times New Roman"/>
            </a:endParaRPr>
          </a:p>
          <a:p>
            <a:pPr marL="12700" fontAlgn="auto">
              <a:spcBef>
                <a:spcPts val="100"/>
              </a:spcBef>
              <a:spcAft>
                <a:spcPts val="0"/>
              </a:spcAft>
              <a:defRPr/>
            </a:pPr>
            <a:r>
              <a:rPr lang="hy-AM" b="1" spc="-20" dirty="0" smtClean="0">
                <a:solidFill>
                  <a:srgbClr val="231F20"/>
                </a:solidFill>
                <a:latin typeface="GHEA Grapalat" pitchFamily="50" charset="0"/>
                <a:cs typeface="Times New Roman"/>
              </a:rPr>
              <a:t>2019</a:t>
            </a:r>
            <a:endParaRPr lang="hy-AM" dirty="0">
              <a:solidFill>
                <a:prstClr val="black"/>
              </a:solidFill>
              <a:latin typeface="GHEA Grapalat" pitchFamily="50" charset="0"/>
              <a:cs typeface="Times New Roman"/>
            </a:endParaRPr>
          </a:p>
        </p:txBody>
      </p:sp>
      <p:graphicFrame>
        <p:nvGraphicFramePr>
          <p:cNvPr id="4" name="Chart 3"/>
          <p:cNvGraphicFramePr>
            <a:graphicFrameLocks/>
          </p:cNvGraphicFramePr>
          <p:nvPr>
            <p:extLst>
              <p:ext uri="{D42A27DB-BD31-4B8C-83A1-F6EECF244321}">
                <p14:modId xmlns:p14="http://schemas.microsoft.com/office/powerpoint/2010/main" val="1743954"/>
              </p:ext>
            </p:extLst>
          </p:nvPr>
        </p:nvGraphicFramePr>
        <p:xfrm>
          <a:off x="2895600" y="2057400"/>
          <a:ext cx="74676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2"/>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7" name="object 3"/>
          <p:cNvSpPr txBox="1"/>
          <p:nvPr/>
        </p:nvSpPr>
        <p:spPr>
          <a:xfrm>
            <a:off x="11582401" y="114427"/>
            <a:ext cx="457200" cy="289823"/>
          </a:xfrm>
          <a:prstGeom prst="rect">
            <a:avLst/>
          </a:prstGeom>
        </p:spPr>
        <p:txBody>
          <a:bodyPr vert="horz" wrap="square" lIns="0" tIns="12700" rIns="0" bIns="0" rtlCol="0">
            <a:spAutoFit/>
          </a:bodyPr>
          <a:lstStyle/>
          <a:p>
            <a:pPr marL="12700">
              <a:lnSpc>
                <a:spcPct val="100000"/>
              </a:lnSpc>
              <a:spcBef>
                <a:spcPts val="100"/>
              </a:spcBef>
            </a:pPr>
            <a:r>
              <a:rPr lang="en-US" b="1" dirty="0" smtClean="0">
                <a:solidFill>
                  <a:srgbClr val="FFFFFF"/>
                </a:solidFill>
                <a:latin typeface="GHEA Grapalat" pitchFamily="50" charset="0"/>
                <a:cs typeface="Times New Roman"/>
              </a:rPr>
              <a:t> 39</a:t>
            </a:r>
            <a:endParaRPr sz="1800" dirty="0">
              <a:latin typeface="GHEA Grapalat" pitchFamily="50" charset="0"/>
              <a:cs typeface="Times New Roman"/>
            </a:endParaRPr>
          </a:p>
        </p:txBody>
      </p:sp>
    </p:spTree>
    <p:extLst>
      <p:ext uri="{BB962C8B-B14F-4D97-AF65-F5344CB8AC3E}">
        <p14:creationId xmlns:p14="http://schemas.microsoft.com/office/powerpoint/2010/main" val="108204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471997" y="5"/>
            <a:ext cx="720091" cy="540385"/>
          </a:xfrm>
          <a:custGeom>
            <a:avLst/>
            <a:gdLst/>
            <a:ahLst/>
            <a:cxnLst/>
            <a:rect l="l" t="t" r="r" b="b"/>
            <a:pathLst>
              <a:path w="720090" h="540385">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5" name="object 5"/>
          <p:cNvSpPr txBox="1"/>
          <p:nvPr/>
        </p:nvSpPr>
        <p:spPr>
          <a:xfrm>
            <a:off x="11708998" y="114427"/>
            <a:ext cx="248285"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4</a:t>
            </a:r>
            <a:endParaRPr sz="1800" dirty="0">
              <a:latin typeface="GHEA Grapalat" pitchFamily="50" charset="0"/>
              <a:cs typeface="Times New Roman"/>
            </a:endParaRPr>
          </a:p>
        </p:txBody>
      </p:sp>
      <p:sp>
        <p:nvSpPr>
          <p:cNvPr id="6" name="object 6"/>
          <p:cNvSpPr/>
          <p:nvPr/>
        </p:nvSpPr>
        <p:spPr>
          <a:xfrm>
            <a:off x="1010805" y="1690484"/>
            <a:ext cx="1915795" cy="2743200"/>
          </a:xfrm>
          <a:custGeom>
            <a:avLst/>
            <a:gdLst/>
            <a:ahLst/>
            <a:cxnLst/>
            <a:rect l="l" t="t" r="r" b="b"/>
            <a:pathLst>
              <a:path w="1915795" h="2743200">
                <a:moveTo>
                  <a:pt x="0" y="0"/>
                </a:moveTo>
                <a:lnTo>
                  <a:pt x="1773288" y="0"/>
                </a:lnTo>
                <a:lnTo>
                  <a:pt x="1818187" y="7371"/>
                </a:lnTo>
                <a:lnTo>
                  <a:pt x="1857273" y="27871"/>
                </a:lnTo>
                <a:lnTo>
                  <a:pt x="1888153" y="59080"/>
                </a:lnTo>
                <a:lnTo>
                  <a:pt x="1908436" y="98577"/>
                </a:lnTo>
                <a:lnTo>
                  <a:pt x="1915728" y="143941"/>
                </a:lnTo>
                <a:lnTo>
                  <a:pt x="1915728" y="2599256"/>
                </a:lnTo>
                <a:lnTo>
                  <a:pt x="1908434" y="2644622"/>
                </a:lnTo>
                <a:lnTo>
                  <a:pt x="1888148" y="2684119"/>
                </a:lnTo>
                <a:lnTo>
                  <a:pt x="1857265" y="2715328"/>
                </a:lnTo>
                <a:lnTo>
                  <a:pt x="1818180" y="2735828"/>
                </a:lnTo>
                <a:lnTo>
                  <a:pt x="1773288" y="2743199"/>
                </a:lnTo>
                <a:lnTo>
                  <a:pt x="0" y="2743199"/>
                </a:lnTo>
              </a:path>
            </a:pathLst>
          </a:custGeom>
          <a:ln w="17999">
            <a:solidFill>
              <a:srgbClr val="00476D"/>
            </a:solidFill>
          </a:ln>
        </p:spPr>
        <p:txBody>
          <a:bodyPr wrap="square" lIns="0" tIns="0" rIns="0" bIns="0" rtlCol="0"/>
          <a:lstStyle/>
          <a:p>
            <a:endParaRPr>
              <a:latin typeface="GHEA Grapalat" pitchFamily="50" charset="0"/>
            </a:endParaRPr>
          </a:p>
        </p:txBody>
      </p:sp>
      <p:sp>
        <p:nvSpPr>
          <p:cNvPr id="7" name="object 7"/>
          <p:cNvSpPr/>
          <p:nvPr/>
        </p:nvSpPr>
        <p:spPr>
          <a:xfrm>
            <a:off x="3511253" y="1690484"/>
            <a:ext cx="1915795" cy="2743200"/>
          </a:xfrm>
          <a:custGeom>
            <a:avLst/>
            <a:gdLst/>
            <a:ahLst/>
            <a:cxnLst/>
            <a:rect l="l" t="t" r="r" b="b"/>
            <a:pathLst>
              <a:path w="1915795" h="2743200">
                <a:moveTo>
                  <a:pt x="0" y="0"/>
                </a:moveTo>
                <a:lnTo>
                  <a:pt x="1773288" y="0"/>
                </a:lnTo>
                <a:lnTo>
                  <a:pt x="1818187" y="7371"/>
                </a:lnTo>
                <a:lnTo>
                  <a:pt x="1857273" y="27871"/>
                </a:lnTo>
                <a:lnTo>
                  <a:pt x="1888153" y="59080"/>
                </a:lnTo>
                <a:lnTo>
                  <a:pt x="1908436" y="98577"/>
                </a:lnTo>
                <a:lnTo>
                  <a:pt x="1915728" y="143941"/>
                </a:lnTo>
                <a:lnTo>
                  <a:pt x="1915728" y="2599256"/>
                </a:lnTo>
                <a:lnTo>
                  <a:pt x="1908434" y="2644622"/>
                </a:lnTo>
                <a:lnTo>
                  <a:pt x="1888148" y="2684119"/>
                </a:lnTo>
                <a:lnTo>
                  <a:pt x="1857265" y="2715328"/>
                </a:lnTo>
                <a:lnTo>
                  <a:pt x="1818180" y="2735828"/>
                </a:lnTo>
                <a:lnTo>
                  <a:pt x="1773288" y="2743199"/>
                </a:lnTo>
                <a:lnTo>
                  <a:pt x="0" y="2743199"/>
                </a:lnTo>
              </a:path>
            </a:pathLst>
          </a:custGeom>
          <a:ln w="17999">
            <a:solidFill>
              <a:srgbClr val="00476D"/>
            </a:solidFill>
          </a:ln>
        </p:spPr>
        <p:txBody>
          <a:bodyPr wrap="square" lIns="0" tIns="0" rIns="0" bIns="0" rtlCol="0"/>
          <a:lstStyle/>
          <a:p>
            <a:endParaRPr>
              <a:latin typeface="GHEA Grapalat" pitchFamily="50" charset="0"/>
            </a:endParaRPr>
          </a:p>
        </p:txBody>
      </p:sp>
      <p:sp>
        <p:nvSpPr>
          <p:cNvPr id="8" name="object 8"/>
          <p:cNvSpPr/>
          <p:nvPr/>
        </p:nvSpPr>
        <p:spPr>
          <a:xfrm>
            <a:off x="6029701" y="1690484"/>
            <a:ext cx="1915795" cy="2743200"/>
          </a:xfrm>
          <a:custGeom>
            <a:avLst/>
            <a:gdLst/>
            <a:ahLst/>
            <a:cxnLst/>
            <a:rect l="l" t="t" r="r" b="b"/>
            <a:pathLst>
              <a:path w="1915795" h="2743200">
                <a:moveTo>
                  <a:pt x="0" y="0"/>
                </a:moveTo>
                <a:lnTo>
                  <a:pt x="1773288" y="0"/>
                </a:lnTo>
                <a:lnTo>
                  <a:pt x="1818187" y="7371"/>
                </a:lnTo>
                <a:lnTo>
                  <a:pt x="1857273" y="27871"/>
                </a:lnTo>
                <a:lnTo>
                  <a:pt x="1888153" y="59080"/>
                </a:lnTo>
                <a:lnTo>
                  <a:pt x="1908436" y="98577"/>
                </a:lnTo>
                <a:lnTo>
                  <a:pt x="1915728" y="143941"/>
                </a:lnTo>
                <a:lnTo>
                  <a:pt x="1915728" y="2599256"/>
                </a:lnTo>
                <a:lnTo>
                  <a:pt x="1908434" y="2644622"/>
                </a:lnTo>
                <a:lnTo>
                  <a:pt x="1888148" y="2684119"/>
                </a:lnTo>
                <a:lnTo>
                  <a:pt x="1857265" y="2715328"/>
                </a:lnTo>
                <a:lnTo>
                  <a:pt x="1818180" y="2735828"/>
                </a:lnTo>
                <a:lnTo>
                  <a:pt x="1773288" y="2743199"/>
                </a:lnTo>
                <a:lnTo>
                  <a:pt x="0" y="2743199"/>
                </a:lnTo>
              </a:path>
            </a:pathLst>
          </a:custGeom>
          <a:ln w="17999">
            <a:solidFill>
              <a:srgbClr val="00476D"/>
            </a:solidFill>
          </a:ln>
        </p:spPr>
        <p:txBody>
          <a:bodyPr wrap="square" lIns="0" tIns="0" rIns="0" bIns="0" rtlCol="0"/>
          <a:lstStyle/>
          <a:p>
            <a:endParaRPr>
              <a:latin typeface="GHEA Grapalat" pitchFamily="50" charset="0"/>
            </a:endParaRPr>
          </a:p>
        </p:txBody>
      </p:sp>
      <p:sp>
        <p:nvSpPr>
          <p:cNvPr id="9" name="object 9"/>
          <p:cNvSpPr/>
          <p:nvPr/>
        </p:nvSpPr>
        <p:spPr>
          <a:xfrm>
            <a:off x="8530184" y="1686883"/>
            <a:ext cx="2816225" cy="2743200"/>
          </a:xfrm>
          <a:custGeom>
            <a:avLst/>
            <a:gdLst/>
            <a:ahLst/>
            <a:cxnLst/>
            <a:rect l="l" t="t" r="r" b="b"/>
            <a:pathLst>
              <a:path w="2816225" h="2743200">
                <a:moveTo>
                  <a:pt x="0" y="0"/>
                </a:moveTo>
                <a:lnTo>
                  <a:pt x="2673258" y="0"/>
                </a:lnTo>
                <a:lnTo>
                  <a:pt x="2718156" y="7374"/>
                </a:lnTo>
                <a:lnTo>
                  <a:pt x="2757241" y="27882"/>
                </a:lnTo>
                <a:lnTo>
                  <a:pt x="2788121" y="59096"/>
                </a:lnTo>
                <a:lnTo>
                  <a:pt x="2808404" y="98591"/>
                </a:lnTo>
                <a:lnTo>
                  <a:pt x="2815696" y="143943"/>
                </a:lnTo>
                <a:lnTo>
                  <a:pt x="2815696" y="2599258"/>
                </a:lnTo>
                <a:lnTo>
                  <a:pt x="2808398" y="2644609"/>
                </a:lnTo>
                <a:lnTo>
                  <a:pt x="2788105" y="2684104"/>
                </a:lnTo>
                <a:lnTo>
                  <a:pt x="2757217" y="2715318"/>
                </a:lnTo>
                <a:lnTo>
                  <a:pt x="2718135" y="2735825"/>
                </a:lnTo>
                <a:lnTo>
                  <a:pt x="2673258" y="2743199"/>
                </a:lnTo>
                <a:lnTo>
                  <a:pt x="0" y="2743199"/>
                </a:lnTo>
              </a:path>
            </a:pathLst>
          </a:custGeom>
          <a:ln w="17999">
            <a:solidFill>
              <a:srgbClr val="00476D"/>
            </a:solidFill>
          </a:ln>
        </p:spPr>
        <p:txBody>
          <a:bodyPr wrap="square" lIns="0" tIns="0" rIns="0" bIns="0" rtlCol="0"/>
          <a:lstStyle/>
          <a:p>
            <a:endParaRPr>
              <a:latin typeface="GHEA Grapalat" pitchFamily="50" charset="0"/>
            </a:endParaRPr>
          </a:p>
        </p:txBody>
      </p:sp>
      <p:sp>
        <p:nvSpPr>
          <p:cNvPr id="30" name="object 30"/>
          <p:cNvSpPr txBox="1"/>
          <p:nvPr/>
        </p:nvSpPr>
        <p:spPr>
          <a:xfrm>
            <a:off x="609601" y="1945697"/>
            <a:ext cx="2184121" cy="1938223"/>
          </a:xfrm>
          <a:prstGeom prst="rect">
            <a:avLst/>
          </a:prstGeom>
        </p:spPr>
        <p:txBody>
          <a:bodyPr vert="horz" wrap="square" lIns="0" tIns="12700" rIns="0" bIns="0" rtlCol="0">
            <a:spAutoFit/>
          </a:bodyPr>
          <a:lstStyle/>
          <a:p>
            <a:pPr marL="12700" marR="5080" indent="438784" algn="r">
              <a:lnSpc>
                <a:spcPct val="111800"/>
              </a:lnSpc>
              <a:spcBef>
                <a:spcPts val="100"/>
              </a:spcBef>
            </a:pPr>
            <a:r>
              <a:rPr lang="en-US" sz="1600" dirty="0" smtClean="0">
                <a:solidFill>
                  <a:srgbClr val="231F20"/>
                </a:solidFill>
                <a:latin typeface="GHEA Grapalat" pitchFamily="50" charset="0"/>
                <a:cs typeface="Times New Roman"/>
              </a:rPr>
              <a:t>According to some observations, relations between CSOs and state </a:t>
            </a:r>
            <a:r>
              <a:rPr lang="en-US" sz="1600" dirty="0">
                <a:solidFill>
                  <a:srgbClr val="231F20"/>
                </a:solidFill>
                <a:latin typeface="GHEA Grapalat" pitchFamily="50" charset="0"/>
                <a:cs typeface="Times New Roman"/>
              </a:rPr>
              <a:t>b</a:t>
            </a:r>
            <a:r>
              <a:rPr lang="en-US" sz="1600" dirty="0" smtClean="0">
                <a:solidFill>
                  <a:srgbClr val="231F20"/>
                </a:solidFill>
                <a:latin typeface="GHEA Grapalat" pitchFamily="50" charset="0"/>
                <a:cs typeface="Times New Roman"/>
              </a:rPr>
              <a:t>odies remained </a:t>
            </a:r>
            <a:r>
              <a:rPr lang="en-US" sz="1600" b="1" dirty="0" smtClean="0">
                <a:solidFill>
                  <a:srgbClr val="231F20"/>
                </a:solidFill>
                <a:latin typeface="GHEA Grapalat" pitchFamily="50" charset="0"/>
                <a:cs typeface="Times New Roman"/>
              </a:rPr>
              <a:t>the same after the </a:t>
            </a:r>
            <a:r>
              <a:rPr sz="1600" dirty="0" smtClean="0">
                <a:solidFill>
                  <a:srgbClr val="231F20"/>
                </a:solidFill>
                <a:latin typeface="GHEA Grapalat" pitchFamily="50" charset="0"/>
                <a:cs typeface="Times New Roman"/>
              </a:rPr>
              <a:t>2018</a:t>
            </a:r>
            <a:r>
              <a:rPr lang="en-US" sz="1600" dirty="0" smtClean="0">
                <a:solidFill>
                  <a:srgbClr val="231F20"/>
                </a:solidFill>
                <a:latin typeface="GHEA Grapalat" pitchFamily="50" charset="0"/>
                <a:cs typeface="Times New Roman"/>
              </a:rPr>
              <a:t> political events.</a:t>
            </a:r>
            <a:endParaRPr lang="hy-AM" sz="1600" dirty="0" smtClean="0">
              <a:latin typeface="GHEA Grapalat" pitchFamily="50" charset="0"/>
              <a:cs typeface="Times New Roman"/>
            </a:endParaRPr>
          </a:p>
          <a:p>
            <a:pPr marL="12700" marR="5080" indent="438784" algn="r">
              <a:lnSpc>
                <a:spcPct val="111800"/>
              </a:lnSpc>
              <a:spcBef>
                <a:spcPts val="100"/>
              </a:spcBef>
            </a:pPr>
            <a:endParaRPr sz="1600" dirty="0">
              <a:latin typeface="GHEA Grapalat" pitchFamily="50" charset="0"/>
              <a:cs typeface="Times New Roman"/>
            </a:endParaRPr>
          </a:p>
        </p:txBody>
      </p:sp>
      <p:sp>
        <p:nvSpPr>
          <p:cNvPr id="33" name="object 33"/>
          <p:cNvSpPr txBox="1"/>
          <p:nvPr/>
        </p:nvSpPr>
        <p:spPr>
          <a:xfrm>
            <a:off x="3200401" y="1945697"/>
            <a:ext cx="2093771" cy="1925399"/>
          </a:xfrm>
          <a:prstGeom prst="rect">
            <a:avLst/>
          </a:prstGeom>
        </p:spPr>
        <p:txBody>
          <a:bodyPr vert="horz" wrap="square" lIns="0" tIns="12700" rIns="0" bIns="0" rtlCol="0">
            <a:spAutoFit/>
          </a:bodyPr>
          <a:lstStyle/>
          <a:p>
            <a:pPr marL="12700" marR="5080" indent="438784" algn="r">
              <a:lnSpc>
                <a:spcPct val="111800"/>
              </a:lnSpc>
              <a:spcBef>
                <a:spcPts val="100"/>
              </a:spcBef>
            </a:pPr>
            <a:r>
              <a:rPr lang="en-US" sz="1600" dirty="0" smtClean="0">
                <a:solidFill>
                  <a:srgbClr val="231F20"/>
                </a:solidFill>
                <a:latin typeface="GHEA Grapalat" pitchFamily="50" charset="0"/>
                <a:cs typeface="Times New Roman"/>
              </a:rPr>
              <a:t>According to some observations, relations between CSOs and state </a:t>
            </a:r>
            <a:r>
              <a:rPr lang="en-US" sz="1600" dirty="0">
                <a:solidFill>
                  <a:srgbClr val="231F20"/>
                </a:solidFill>
                <a:latin typeface="GHEA Grapalat" pitchFamily="50" charset="0"/>
                <a:cs typeface="Times New Roman"/>
              </a:rPr>
              <a:t>b</a:t>
            </a:r>
            <a:r>
              <a:rPr lang="en-US" sz="1600" dirty="0" smtClean="0">
                <a:solidFill>
                  <a:srgbClr val="231F20"/>
                </a:solidFill>
                <a:latin typeface="GHEA Grapalat" pitchFamily="50" charset="0"/>
                <a:cs typeface="Times New Roman"/>
              </a:rPr>
              <a:t>odies </a:t>
            </a:r>
            <a:r>
              <a:rPr lang="en-US" sz="1600" b="1" dirty="0" smtClean="0">
                <a:solidFill>
                  <a:srgbClr val="231F20"/>
                </a:solidFill>
                <a:latin typeface="GHEA Grapalat" pitchFamily="50" charset="0"/>
                <a:cs typeface="Times New Roman"/>
              </a:rPr>
              <a:t>have improved</a:t>
            </a:r>
            <a:r>
              <a:rPr lang="en-US" sz="1600" dirty="0" smtClean="0">
                <a:solidFill>
                  <a:srgbClr val="231F20"/>
                </a:solidFill>
                <a:latin typeface="GHEA Grapalat" pitchFamily="50" charset="0"/>
                <a:cs typeface="Times New Roman"/>
              </a:rPr>
              <a:t> after the 2018 political events. </a:t>
            </a:r>
            <a:endParaRPr sz="1600" dirty="0">
              <a:latin typeface="GHEA Grapalat" pitchFamily="50" charset="0"/>
              <a:cs typeface="Times New Roman"/>
            </a:endParaRPr>
          </a:p>
        </p:txBody>
      </p:sp>
      <p:sp>
        <p:nvSpPr>
          <p:cNvPr id="35" name="object 35"/>
          <p:cNvSpPr txBox="1"/>
          <p:nvPr/>
        </p:nvSpPr>
        <p:spPr>
          <a:xfrm>
            <a:off x="5638801" y="1945697"/>
            <a:ext cx="2172737" cy="1925399"/>
          </a:xfrm>
          <a:prstGeom prst="rect">
            <a:avLst/>
          </a:prstGeom>
        </p:spPr>
        <p:txBody>
          <a:bodyPr vert="horz" wrap="square" lIns="0" tIns="12700" rIns="0" bIns="0" rtlCol="0">
            <a:spAutoFit/>
          </a:bodyPr>
          <a:lstStyle/>
          <a:p>
            <a:pPr marL="12700" marR="5080" indent="438784" algn="r">
              <a:lnSpc>
                <a:spcPct val="111800"/>
              </a:lnSpc>
              <a:spcBef>
                <a:spcPts val="100"/>
              </a:spcBef>
            </a:pPr>
            <a:r>
              <a:rPr lang="en-US" sz="1600" dirty="0" smtClean="0">
                <a:solidFill>
                  <a:srgbClr val="231F20"/>
                </a:solidFill>
                <a:latin typeface="GHEA Grapalat" pitchFamily="50" charset="0"/>
                <a:cs typeface="Times New Roman"/>
              </a:rPr>
              <a:t>According to some observations, relations between CSOs and state bodies </a:t>
            </a:r>
            <a:r>
              <a:rPr lang="en-US" sz="1600" b="1" dirty="0" smtClean="0">
                <a:solidFill>
                  <a:srgbClr val="231F20"/>
                </a:solidFill>
                <a:latin typeface="GHEA Grapalat" pitchFamily="50" charset="0"/>
                <a:cs typeface="Times New Roman"/>
              </a:rPr>
              <a:t>have become more problematic</a:t>
            </a:r>
            <a:r>
              <a:rPr lang="en-US" sz="1600" dirty="0" smtClean="0">
                <a:solidFill>
                  <a:srgbClr val="231F20"/>
                </a:solidFill>
                <a:latin typeface="GHEA Grapalat" pitchFamily="50" charset="0"/>
                <a:cs typeface="Times New Roman"/>
              </a:rPr>
              <a:t> after the 2018 political events.</a:t>
            </a:r>
            <a:endParaRPr sz="1600" dirty="0">
              <a:latin typeface="GHEA Grapalat" pitchFamily="50" charset="0"/>
              <a:cs typeface="Times New Roman"/>
            </a:endParaRPr>
          </a:p>
        </p:txBody>
      </p:sp>
      <p:sp>
        <p:nvSpPr>
          <p:cNvPr id="37" name="object 37"/>
          <p:cNvSpPr txBox="1"/>
          <p:nvPr/>
        </p:nvSpPr>
        <p:spPr>
          <a:xfrm>
            <a:off x="8610600" y="2003042"/>
            <a:ext cx="2552675" cy="1649619"/>
          </a:xfrm>
          <a:prstGeom prst="rect">
            <a:avLst/>
          </a:prstGeom>
        </p:spPr>
        <p:txBody>
          <a:bodyPr vert="horz" wrap="square" lIns="0" tIns="12700" rIns="0" bIns="0" rtlCol="0">
            <a:spAutoFit/>
          </a:bodyPr>
          <a:lstStyle/>
          <a:p>
            <a:pPr marL="26034" marR="5080" indent="-13970" algn="r">
              <a:lnSpc>
                <a:spcPct val="111800"/>
              </a:lnSpc>
              <a:spcBef>
                <a:spcPts val="100"/>
              </a:spcBef>
            </a:pPr>
            <a:r>
              <a:rPr lang="en-US" sz="1600" dirty="0" smtClean="0">
                <a:solidFill>
                  <a:srgbClr val="231F20"/>
                </a:solidFill>
                <a:latin typeface="GHEA Grapalat" pitchFamily="50" charset="0"/>
                <a:cs typeface="Times New Roman"/>
              </a:rPr>
              <a:t>According to some observations, relations between CSOs and state </a:t>
            </a:r>
            <a:r>
              <a:rPr lang="en-US" sz="1600" dirty="0">
                <a:solidFill>
                  <a:srgbClr val="231F20"/>
                </a:solidFill>
                <a:latin typeface="GHEA Grapalat" pitchFamily="50" charset="0"/>
                <a:cs typeface="Times New Roman"/>
              </a:rPr>
              <a:t>b</a:t>
            </a:r>
            <a:r>
              <a:rPr lang="en-US" sz="1600" dirty="0" smtClean="0">
                <a:solidFill>
                  <a:srgbClr val="231F20"/>
                </a:solidFill>
                <a:latin typeface="GHEA Grapalat" pitchFamily="50" charset="0"/>
                <a:cs typeface="Times New Roman"/>
              </a:rPr>
              <a:t>odies may improve if CSOs are proactive and transparent. </a:t>
            </a:r>
            <a:endParaRPr sz="1600" dirty="0">
              <a:latin typeface="GHEA Grapalat" pitchFamily="50" charset="0"/>
              <a:cs typeface="Times New Roman"/>
            </a:endParaRPr>
          </a:p>
        </p:txBody>
      </p:sp>
      <p:sp>
        <p:nvSpPr>
          <p:cNvPr id="41" name="object 41"/>
          <p:cNvSpPr/>
          <p:nvPr/>
        </p:nvSpPr>
        <p:spPr>
          <a:xfrm>
            <a:off x="0" y="6317997"/>
            <a:ext cx="720091" cy="540385"/>
          </a:xfrm>
          <a:custGeom>
            <a:avLst/>
            <a:gdLst/>
            <a:ahLst/>
            <a:cxnLst/>
            <a:rect l="l" t="t" r="r" b="b"/>
            <a:pathLst>
              <a:path w="720090" h="540384">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Tree>
    <p:extLst>
      <p:ext uri="{BB962C8B-B14F-4D97-AF65-F5344CB8AC3E}">
        <p14:creationId xmlns:p14="http://schemas.microsoft.com/office/powerpoint/2010/main" val="207197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ject 2"/>
          <p:cNvSpPr>
            <a:spLocks/>
          </p:cNvSpPr>
          <p:nvPr/>
        </p:nvSpPr>
        <p:spPr bwMode="auto">
          <a:xfrm>
            <a:off x="11472333" y="1"/>
            <a:ext cx="719667" cy="539751"/>
          </a:xfrm>
          <a:custGeom>
            <a:avLst/>
            <a:gdLst>
              <a:gd name="T0" fmla="*/ 0 w 720090"/>
              <a:gd name="T1" fmla="*/ 0 h 540385"/>
              <a:gd name="T2" fmla="*/ 12724 w 720090"/>
              <a:gd name="T3" fmla="*/ 0 h 540385"/>
              <a:gd name="T4" fmla="*/ 12724 w 720090"/>
              <a:gd name="T5" fmla="*/ 9465 h 540385"/>
              <a:gd name="T6" fmla="*/ 0 w 720090"/>
              <a:gd name="T7" fmla="*/ 9465 h 540385"/>
              <a:gd name="T8" fmla="*/ 0 w 720090"/>
              <a:gd name="T9" fmla="*/ 0 h 540385"/>
              <a:gd name="T10" fmla="*/ 0 60000 65536"/>
              <a:gd name="T11" fmla="*/ 0 60000 65536"/>
              <a:gd name="T12" fmla="*/ 0 60000 65536"/>
              <a:gd name="T13" fmla="*/ 0 60000 65536"/>
              <a:gd name="T14" fmla="*/ 0 60000 65536"/>
              <a:gd name="T15" fmla="*/ 0 w 720090"/>
              <a:gd name="T16" fmla="*/ 0 h 540385"/>
              <a:gd name="T17" fmla="*/ 720090 w 720090"/>
              <a:gd name="T18" fmla="*/ 540385 h 540385"/>
            </a:gdLst>
            <a:ahLst/>
            <a:cxnLst>
              <a:cxn ang="T10">
                <a:pos x="T0" y="T1"/>
              </a:cxn>
              <a:cxn ang="T11">
                <a:pos x="T2" y="T3"/>
              </a:cxn>
              <a:cxn ang="T12">
                <a:pos x="T4" y="T5"/>
              </a:cxn>
              <a:cxn ang="T13">
                <a:pos x="T6" y="T7"/>
              </a:cxn>
              <a:cxn ang="T14">
                <a:pos x="T8" y="T9"/>
              </a:cxn>
            </a:cxnLst>
            <a:rect l="T15" t="T16" r="T17" b="T18"/>
            <a:pathLst>
              <a:path w="720090" h="540385">
                <a:moveTo>
                  <a:pt x="0" y="0"/>
                </a:moveTo>
                <a:lnTo>
                  <a:pt x="719999" y="0"/>
                </a:lnTo>
                <a:lnTo>
                  <a:pt x="719999" y="540000"/>
                </a:lnTo>
                <a:lnTo>
                  <a:pt x="0" y="540000"/>
                </a:lnTo>
                <a:lnTo>
                  <a:pt x="0" y="0"/>
                </a:lnTo>
                <a:close/>
              </a:path>
            </a:pathLst>
          </a:custGeom>
          <a:solidFill>
            <a:srgbClr val="00476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4819" name="object 3"/>
          <p:cNvSpPr txBox="1">
            <a:spLocks noChangeArrowheads="1"/>
          </p:cNvSpPr>
          <p:nvPr/>
        </p:nvSpPr>
        <p:spPr bwMode="auto">
          <a:xfrm>
            <a:off x="11631085" y="76201"/>
            <a:ext cx="357716"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ts val="133"/>
              </a:spcBef>
              <a:buNone/>
            </a:pPr>
            <a:r>
              <a:rPr lang="en-US" altLang="en-US" sz="1900" b="1" dirty="0" smtClean="0">
                <a:solidFill>
                  <a:schemeClr val="bg1"/>
                </a:solidFill>
                <a:latin typeface="GHEA Grapalat" pitchFamily="50" charset="0"/>
                <a:cs typeface="Times New Roman" pitchFamily="18" charset="0"/>
              </a:rPr>
              <a:t>40</a:t>
            </a:r>
            <a:endParaRPr lang="en-US" altLang="en-US" sz="1900" b="1" dirty="0">
              <a:solidFill>
                <a:schemeClr val="bg1"/>
              </a:solidFill>
              <a:latin typeface="GHEA Grapalat" pitchFamily="50" charset="0"/>
              <a:cs typeface="Times New Roman" pitchFamily="18" charset="0"/>
            </a:endParaRPr>
          </a:p>
        </p:txBody>
      </p:sp>
      <p:sp>
        <p:nvSpPr>
          <p:cNvPr id="34820" name="object 4"/>
          <p:cNvSpPr>
            <a:spLocks/>
          </p:cNvSpPr>
          <p:nvPr/>
        </p:nvSpPr>
        <p:spPr bwMode="auto">
          <a:xfrm>
            <a:off x="0" y="6318251"/>
            <a:ext cx="719667" cy="539749"/>
          </a:xfrm>
          <a:custGeom>
            <a:avLst/>
            <a:gdLst>
              <a:gd name="T0" fmla="*/ 0 w 720090"/>
              <a:gd name="T1" fmla="*/ 0 h 540384"/>
              <a:gd name="T2" fmla="*/ 12724 w 720090"/>
              <a:gd name="T3" fmla="*/ 0 h 540384"/>
              <a:gd name="T4" fmla="*/ 12724 w 720090"/>
              <a:gd name="T5" fmla="*/ 9465 h 540384"/>
              <a:gd name="T6" fmla="*/ 0 w 720090"/>
              <a:gd name="T7" fmla="*/ 9465 h 540384"/>
              <a:gd name="T8" fmla="*/ 0 w 720090"/>
              <a:gd name="T9" fmla="*/ 0 h 540384"/>
              <a:gd name="T10" fmla="*/ 0 60000 65536"/>
              <a:gd name="T11" fmla="*/ 0 60000 65536"/>
              <a:gd name="T12" fmla="*/ 0 60000 65536"/>
              <a:gd name="T13" fmla="*/ 0 60000 65536"/>
              <a:gd name="T14" fmla="*/ 0 60000 65536"/>
              <a:gd name="T15" fmla="*/ 0 w 720090"/>
              <a:gd name="T16" fmla="*/ 0 h 540384"/>
              <a:gd name="T17" fmla="*/ 720090 w 720090"/>
              <a:gd name="T18" fmla="*/ 540384 h 540384"/>
            </a:gdLst>
            <a:ahLst/>
            <a:cxnLst>
              <a:cxn ang="T10">
                <a:pos x="T0" y="T1"/>
              </a:cxn>
              <a:cxn ang="T11">
                <a:pos x="T2" y="T3"/>
              </a:cxn>
              <a:cxn ang="T12">
                <a:pos x="T4" y="T5"/>
              </a:cxn>
              <a:cxn ang="T13">
                <a:pos x="T6" y="T7"/>
              </a:cxn>
              <a:cxn ang="T14">
                <a:pos x="T8" y="T9"/>
              </a:cxn>
            </a:cxnLst>
            <a:rect l="T15" t="T16" r="T17" b="T18"/>
            <a:pathLst>
              <a:path w="720090" h="540384">
                <a:moveTo>
                  <a:pt x="0" y="0"/>
                </a:moveTo>
                <a:lnTo>
                  <a:pt x="719999" y="0"/>
                </a:lnTo>
                <a:lnTo>
                  <a:pt x="719999" y="540000"/>
                </a:lnTo>
                <a:lnTo>
                  <a:pt x="0" y="540000"/>
                </a:lnTo>
                <a:lnTo>
                  <a:pt x="0" y="0"/>
                </a:lnTo>
                <a:close/>
              </a:path>
            </a:pathLst>
          </a:custGeom>
          <a:solidFill>
            <a:srgbClr val="00476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4821" name="object 6"/>
          <p:cNvSpPr txBox="1">
            <a:spLocks noChangeArrowheads="1"/>
          </p:cNvSpPr>
          <p:nvPr/>
        </p:nvSpPr>
        <p:spPr bwMode="auto">
          <a:xfrm>
            <a:off x="359833" y="539752"/>
            <a:ext cx="4165600" cy="70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ts val="133"/>
              </a:spcBef>
              <a:buNone/>
            </a:pPr>
            <a:r>
              <a:rPr lang="en-US" altLang="en-US" sz="1500" b="1" dirty="0" smtClean="0">
                <a:solidFill>
                  <a:srgbClr val="231F20"/>
                </a:solidFill>
                <a:latin typeface="GHEA Grapalat" pitchFamily="50" charset="0"/>
                <a:cs typeface="Times New Roman" pitchFamily="18" charset="0"/>
              </a:rPr>
              <a:t>ARE THERE EMPLOYEES IN THE ORGANIZATION WHO HAVE KINSHIP WITH EACH OTHER? 2019</a:t>
            </a:r>
            <a:endParaRPr lang="en-US" altLang="en-US" sz="1500" dirty="0">
              <a:solidFill>
                <a:srgbClr val="FF0000"/>
              </a:solidFill>
              <a:latin typeface="GHEA Grapalat" pitchFamily="50" charset="0"/>
              <a:cs typeface="Times New Roman" pitchFamily="18" charset="0"/>
            </a:endParaRPr>
          </a:p>
        </p:txBody>
      </p:sp>
      <p:sp>
        <p:nvSpPr>
          <p:cNvPr id="34823" name="object 59"/>
          <p:cNvSpPr>
            <a:spLocks/>
          </p:cNvSpPr>
          <p:nvPr/>
        </p:nvSpPr>
        <p:spPr bwMode="auto">
          <a:xfrm>
            <a:off x="5994400" y="455084"/>
            <a:ext cx="0" cy="5816600"/>
          </a:xfrm>
          <a:custGeom>
            <a:avLst/>
            <a:gdLst>
              <a:gd name="T0" fmla="*/ 0 h 5816600"/>
              <a:gd name="T1" fmla="*/ 103640 h 5816600"/>
              <a:gd name="T2" fmla="*/ 0 60000 65536"/>
              <a:gd name="T3" fmla="*/ 0 60000 65536"/>
              <a:gd name="T4" fmla="*/ 0 h 5816600"/>
              <a:gd name="T5" fmla="*/ 5816600 h 5816600"/>
            </a:gdLst>
            <a:ahLst/>
            <a:cxnLst>
              <a:cxn ang="T2">
                <a:pos x="0" y="T0"/>
              </a:cxn>
              <a:cxn ang="T3">
                <a:pos x="0" y="T1"/>
              </a:cxn>
            </a:cxnLst>
            <a:rect l="0" t="T4" r="0" b="T5"/>
            <a:pathLst>
              <a:path h="5816600">
                <a:moveTo>
                  <a:pt x="0" y="0"/>
                </a:moveTo>
                <a:lnTo>
                  <a:pt x="0" y="5816588"/>
                </a:lnTo>
              </a:path>
            </a:pathLst>
          </a:custGeom>
          <a:noFill/>
          <a:ln w="17999">
            <a:solidFill>
              <a:srgbClr val="BBBDC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25" name="object 6"/>
          <p:cNvSpPr txBox="1">
            <a:spLocks noChangeArrowheads="1"/>
          </p:cNvSpPr>
          <p:nvPr/>
        </p:nvSpPr>
        <p:spPr bwMode="auto">
          <a:xfrm>
            <a:off x="6604000" y="524909"/>
            <a:ext cx="4165600" cy="70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ts val="133"/>
              </a:spcBef>
              <a:buNone/>
              <a:defRPr/>
            </a:pPr>
            <a:r>
              <a:rPr lang="en-US" altLang="en-US" sz="1500" b="1" dirty="0" smtClean="0">
                <a:solidFill>
                  <a:srgbClr val="231F20"/>
                </a:solidFill>
                <a:latin typeface="GHEA Grapalat" pitchFamily="50" charset="0"/>
                <a:cs typeface="Times New Roman" pitchFamily="18" charset="0"/>
              </a:rPr>
              <a:t>DOES YOUR ORGANIZATION HAVE A CLEARLY WRITTEN CONFLICT INTEREST POLICY? “YES”</a:t>
            </a:r>
            <a:r>
              <a:rPr lang="en-US" altLang="en-US" sz="1500" b="1" cap="all" dirty="0" smtClean="0">
                <a:solidFill>
                  <a:srgbClr val="000000"/>
                </a:solidFill>
                <a:latin typeface="GHEA Grapalat" pitchFamily="50" charset="0"/>
              </a:rPr>
              <a:t> ANSWERS</a:t>
            </a:r>
            <a:r>
              <a:rPr lang="en-US" altLang="en-US" sz="1500" b="1" dirty="0" smtClean="0">
                <a:solidFill>
                  <a:srgbClr val="231F20"/>
                </a:solidFill>
                <a:latin typeface="GHEA Grapalat" pitchFamily="50" charset="0"/>
                <a:cs typeface="Times New Roman" pitchFamily="18" charset="0"/>
              </a:rPr>
              <a:t>, 2019</a:t>
            </a:r>
            <a:endParaRPr lang="en-US" altLang="en-US" sz="1500" dirty="0">
              <a:solidFill>
                <a:srgbClr val="FF0000"/>
              </a:solidFill>
              <a:latin typeface="GHEA Grapalat" pitchFamily="50" charset="0"/>
              <a:cs typeface="Times New Roman" pitchFamily="18" charset="0"/>
            </a:endParaRPr>
          </a:p>
        </p:txBody>
      </p:sp>
      <p:graphicFrame>
        <p:nvGraphicFramePr>
          <p:cNvPr id="17" name="Chart 16"/>
          <p:cNvGraphicFramePr>
            <a:graphicFrameLocks/>
          </p:cNvGraphicFramePr>
          <p:nvPr>
            <p:extLst>
              <p:ext uri="{D42A27DB-BD31-4B8C-83A1-F6EECF244321}">
                <p14:modId xmlns:p14="http://schemas.microsoft.com/office/powerpoint/2010/main" val="2890946438"/>
              </p:ext>
            </p:extLst>
          </p:nvPr>
        </p:nvGraphicFramePr>
        <p:xfrm>
          <a:off x="457200" y="1828800"/>
          <a:ext cx="5257800" cy="3581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3859253660"/>
              </p:ext>
            </p:extLst>
          </p:nvPr>
        </p:nvGraphicFramePr>
        <p:xfrm>
          <a:off x="6400800" y="2362200"/>
          <a:ext cx="48006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2931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bject 2"/>
          <p:cNvSpPr txBox="1">
            <a:spLocks noChangeArrowheads="1"/>
          </p:cNvSpPr>
          <p:nvPr/>
        </p:nvSpPr>
        <p:spPr bwMode="auto">
          <a:xfrm>
            <a:off x="933452" y="385234"/>
            <a:ext cx="5439833" cy="4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lnSpc>
                <a:spcPct val="111000"/>
              </a:lnSpc>
              <a:spcBef>
                <a:spcPts val="133"/>
              </a:spcBef>
              <a:buNone/>
              <a:defRPr/>
            </a:pPr>
            <a:r>
              <a:rPr lang="en-US" altLang="en-US" sz="1300" b="1" dirty="0" smtClean="0">
                <a:solidFill>
                  <a:srgbClr val="231F20"/>
                </a:solidFill>
                <a:latin typeface="GHEA Grapalat" pitchFamily="50" charset="0"/>
                <a:cs typeface="Times New Roman" pitchFamily="18" charset="0"/>
              </a:rPr>
              <a:t>DOES YOUR ORGANIZATION HAVE A STRATEGY FOR PROCUREMENT RESOURCES? “YES” ANSWERS, 2019</a:t>
            </a:r>
            <a:endParaRPr lang="en-US" altLang="en-US" sz="1300" dirty="0">
              <a:solidFill>
                <a:srgbClr val="000000"/>
              </a:solidFill>
              <a:latin typeface="GHEA Grapalat" pitchFamily="50" charset="0"/>
              <a:cs typeface="Times New Roman" pitchFamily="18" charset="0"/>
            </a:endParaRPr>
          </a:p>
        </p:txBody>
      </p:sp>
      <p:sp>
        <p:nvSpPr>
          <p:cNvPr id="35843" name="object 3"/>
          <p:cNvSpPr txBox="1">
            <a:spLocks noChangeArrowheads="1"/>
          </p:cNvSpPr>
          <p:nvPr/>
        </p:nvSpPr>
        <p:spPr bwMode="auto">
          <a:xfrm>
            <a:off x="6908801" y="476251"/>
            <a:ext cx="4466167" cy="108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lnSpc>
                <a:spcPct val="111000"/>
              </a:lnSpc>
              <a:spcBef>
                <a:spcPts val="133"/>
              </a:spcBef>
              <a:buNone/>
              <a:defRPr/>
            </a:pPr>
            <a:r>
              <a:rPr lang="en-US" altLang="en-US" sz="1500" b="1" dirty="0" smtClean="0">
                <a:solidFill>
                  <a:srgbClr val="231F20"/>
                </a:solidFill>
                <a:latin typeface="GHEA Grapalat" pitchFamily="50" charset="0"/>
                <a:cs typeface="Times New Roman" pitchFamily="18" charset="0"/>
              </a:rPr>
              <a:t>HAS YOUR ORGANIZATION RECEIVED EXTERNAL CONSULTING ON THE FOLLOWING ISSUES? </a:t>
            </a:r>
            <a:r>
              <a:rPr lang="en-US" altLang="en-US" sz="1600" b="1" dirty="0">
                <a:solidFill>
                  <a:srgbClr val="231F20"/>
                </a:solidFill>
                <a:latin typeface="GHEA Grapalat" pitchFamily="50" charset="0"/>
                <a:cs typeface="Times New Roman" pitchFamily="18" charset="0"/>
              </a:rPr>
              <a:t>“YES” ANSWERS, 2019</a:t>
            </a:r>
            <a:endParaRPr lang="en-US" altLang="en-US" sz="1600" dirty="0">
              <a:solidFill>
                <a:srgbClr val="000000"/>
              </a:solidFill>
              <a:latin typeface="GHEA Grapalat" pitchFamily="50" charset="0"/>
              <a:cs typeface="Times New Roman" pitchFamily="18" charset="0"/>
            </a:endParaRPr>
          </a:p>
          <a:p>
            <a:pPr eaLnBrk="1" hangingPunct="1">
              <a:lnSpc>
                <a:spcPct val="111000"/>
              </a:lnSpc>
              <a:spcBef>
                <a:spcPts val="133"/>
              </a:spcBef>
              <a:buNone/>
              <a:defRPr/>
            </a:pPr>
            <a:endParaRPr lang="en-US" altLang="en-US" sz="1500" dirty="0">
              <a:solidFill>
                <a:srgbClr val="000000"/>
              </a:solidFill>
              <a:latin typeface="GHEA Grapalat" pitchFamily="50" charset="0"/>
              <a:cs typeface="Times New Roman" pitchFamily="18" charset="0"/>
            </a:endParaRPr>
          </a:p>
        </p:txBody>
      </p:sp>
      <p:sp>
        <p:nvSpPr>
          <p:cNvPr id="35844" name="object 5"/>
          <p:cNvSpPr>
            <a:spLocks/>
          </p:cNvSpPr>
          <p:nvPr/>
        </p:nvSpPr>
        <p:spPr bwMode="auto">
          <a:xfrm>
            <a:off x="11472333" y="1"/>
            <a:ext cx="719667" cy="539751"/>
          </a:xfrm>
          <a:custGeom>
            <a:avLst/>
            <a:gdLst>
              <a:gd name="T0" fmla="*/ 12724 w 720090"/>
              <a:gd name="T1" fmla="*/ 0 h 540385"/>
              <a:gd name="T2" fmla="*/ 0 w 720090"/>
              <a:gd name="T3" fmla="*/ 0 h 540385"/>
              <a:gd name="T4" fmla="*/ 0 w 720090"/>
              <a:gd name="T5" fmla="*/ 9465 h 540385"/>
              <a:gd name="T6" fmla="*/ 12724 w 720090"/>
              <a:gd name="T7" fmla="*/ 9465 h 540385"/>
              <a:gd name="T8" fmla="*/ 12724 w 720090"/>
              <a:gd name="T9" fmla="*/ 0 h 540385"/>
              <a:gd name="T10" fmla="*/ 0 60000 65536"/>
              <a:gd name="T11" fmla="*/ 0 60000 65536"/>
              <a:gd name="T12" fmla="*/ 0 60000 65536"/>
              <a:gd name="T13" fmla="*/ 0 60000 65536"/>
              <a:gd name="T14" fmla="*/ 0 60000 65536"/>
              <a:gd name="T15" fmla="*/ 0 w 720090"/>
              <a:gd name="T16" fmla="*/ 0 h 540385"/>
              <a:gd name="T17" fmla="*/ 720090 w 720090"/>
              <a:gd name="T18" fmla="*/ 540385 h 540385"/>
            </a:gdLst>
            <a:ahLst/>
            <a:cxnLst>
              <a:cxn ang="T10">
                <a:pos x="T0" y="T1"/>
              </a:cxn>
              <a:cxn ang="T11">
                <a:pos x="T2" y="T3"/>
              </a:cxn>
              <a:cxn ang="T12">
                <a:pos x="T4" y="T5"/>
              </a:cxn>
              <a:cxn ang="T13">
                <a:pos x="T6" y="T7"/>
              </a:cxn>
              <a:cxn ang="T14">
                <a:pos x="T8" y="T9"/>
              </a:cxn>
            </a:cxnLst>
            <a:rect l="T15" t="T16" r="T17" b="T18"/>
            <a:pathLst>
              <a:path w="720090" h="540385">
                <a:moveTo>
                  <a:pt x="719999" y="0"/>
                </a:moveTo>
                <a:lnTo>
                  <a:pt x="0" y="0"/>
                </a:lnTo>
                <a:lnTo>
                  <a:pt x="0" y="540000"/>
                </a:lnTo>
                <a:lnTo>
                  <a:pt x="719999" y="540000"/>
                </a:lnTo>
                <a:lnTo>
                  <a:pt x="719999" y="0"/>
                </a:lnTo>
                <a:close/>
              </a:path>
            </a:pathLst>
          </a:custGeom>
          <a:solidFill>
            <a:srgbClr val="00476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45" name="object 6"/>
          <p:cNvSpPr txBox="1">
            <a:spLocks noChangeArrowheads="1"/>
          </p:cNvSpPr>
          <p:nvPr/>
        </p:nvSpPr>
        <p:spPr bwMode="auto">
          <a:xfrm>
            <a:off x="11633200" y="76201"/>
            <a:ext cx="457200"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ts val="133"/>
              </a:spcBef>
              <a:buNone/>
            </a:pPr>
            <a:r>
              <a:rPr lang="en-US" altLang="en-US" sz="1900" b="1" dirty="0" smtClean="0">
                <a:solidFill>
                  <a:srgbClr val="FFFFFF"/>
                </a:solidFill>
                <a:latin typeface="GHEA Grapalat" pitchFamily="50" charset="0"/>
                <a:cs typeface="Times New Roman" pitchFamily="18" charset="0"/>
              </a:rPr>
              <a:t>41</a:t>
            </a:r>
            <a:endParaRPr lang="en-US" altLang="en-US" sz="1900" dirty="0">
              <a:solidFill>
                <a:srgbClr val="000000"/>
              </a:solidFill>
              <a:latin typeface="GHEA Grapalat" pitchFamily="50" charset="0"/>
              <a:cs typeface="Times New Roman" pitchFamily="18" charset="0"/>
            </a:endParaRPr>
          </a:p>
        </p:txBody>
      </p:sp>
      <p:sp>
        <p:nvSpPr>
          <p:cNvPr id="35846" name="object 7"/>
          <p:cNvSpPr>
            <a:spLocks/>
          </p:cNvSpPr>
          <p:nvPr/>
        </p:nvSpPr>
        <p:spPr bwMode="auto">
          <a:xfrm>
            <a:off x="0" y="6318251"/>
            <a:ext cx="719667" cy="539749"/>
          </a:xfrm>
          <a:custGeom>
            <a:avLst/>
            <a:gdLst>
              <a:gd name="T0" fmla="*/ 12724 w 720090"/>
              <a:gd name="T1" fmla="*/ 0 h 540384"/>
              <a:gd name="T2" fmla="*/ 0 w 720090"/>
              <a:gd name="T3" fmla="*/ 0 h 540384"/>
              <a:gd name="T4" fmla="*/ 0 w 720090"/>
              <a:gd name="T5" fmla="*/ 9465 h 540384"/>
              <a:gd name="T6" fmla="*/ 12724 w 720090"/>
              <a:gd name="T7" fmla="*/ 9465 h 540384"/>
              <a:gd name="T8" fmla="*/ 12724 w 720090"/>
              <a:gd name="T9" fmla="*/ 0 h 540384"/>
              <a:gd name="T10" fmla="*/ 0 60000 65536"/>
              <a:gd name="T11" fmla="*/ 0 60000 65536"/>
              <a:gd name="T12" fmla="*/ 0 60000 65536"/>
              <a:gd name="T13" fmla="*/ 0 60000 65536"/>
              <a:gd name="T14" fmla="*/ 0 60000 65536"/>
              <a:gd name="T15" fmla="*/ 0 w 720090"/>
              <a:gd name="T16" fmla="*/ 0 h 540384"/>
              <a:gd name="T17" fmla="*/ 720090 w 720090"/>
              <a:gd name="T18" fmla="*/ 540384 h 540384"/>
            </a:gdLst>
            <a:ahLst/>
            <a:cxnLst>
              <a:cxn ang="T10">
                <a:pos x="T0" y="T1"/>
              </a:cxn>
              <a:cxn ang="T11">
                <a:pos x="T2" y="T3"/>
              </a:cxn>
              <a:cxn ang="T12">
                <a:pos x="T4" y="T5"/>
              </a:cxn>
              <a:cxn ang="T13">
                <a:pos x="T6" y="T7"/>
              </a:cxn>
              <a:cxn ang="T14">
                <a:pos x="T8" y="T9"/>
              </a:cxn>
            </a:cxnLst>
            <a:rect l="T15" t="T16" r="T17" b="T18"/>
            <a:pathLst>
              <a:path w="720090" h="540384">
                <a:moveTo>
                  <a:pt x="719999" y="0"/>
                </a:moveTo>
                <a:lnTo>
                  <a:pt x="0" y="0"/>
                </a:lnTo>
                <a:lnTo>
                  <a:pt x="0" y="540000"/>
                </a:lnTo>
                <a:lnTo>
                  <a:pt x="719999" y="540000"/>
                </a:lnTo>
                <a:lnTo>
                  <a:pt x="719999" y="0"/>
                </a:lnTo>
                <a:close/>
              </a:path>
            </a:pathLst>
          </a:custGeom>
          <a:solidFill>
            <a:srgbClr val="00476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47" name="object 8"/>
          <p:cNvSpPr>
            <a:spLocks/>
          </p:cNvSpPr>
          <p:nvPr/>
        </p:nvSpPr>
        <p:spPr bwMode="auto">
          <a:xfrm flipH="1">
            <a:off x="6299200" y="520701"/>
            <a:ext cx="112184" cy="5956300"/>
          </a:xfrm>
          <a:custGeom>
            <a:avLst/>
            <a:gdLst>
              <a:gd name="T0" fmla="*/ 0 w 84138"/>
              <a:gd name="T1" fmla="*/ 0 h 2920365"/>
              <a:gd name="T2" fmla="*/ 0 w 84138"/>
              <a:gd name="T3" fmla="*/ 1121489304 h 2920365"/>
              <a:gd name="T4" fmla="*/ 0 60000 65536"/>
              <a:gd name="T5" fmla="*/ 0 60000 65536"/>
              <a:gd name="T6" fmla="*/ 0 w 84138"/>
              <a:gd name="T7" fmla="*/ 0 h 2920365"/>
              <a:gd name="T8" fmla="*/ 84138 w 84138"/>
              <a:gd name="T9" fmla="*/ 2920365 h 2920365"/>
            </a:gdLst>
            <a:ahLst/>
            <a:cxnLst>
              <a:cxn ang="T4">
                <a:pos x="T0" y="T1"/>
              </a:cxn>
              <a:cxn ang="T5">
                <a:pos x="T2" y="T3"/>
              </a:cxn>
            </a:cxnLst>
            <a:rect l="T6" t="T7" r="T8" b="T9"/>
            <a:pathLst>
              <a:path w="84138" h="2920365">
                <a:moveTo>
                  <a:pt x="0" y="0"/>
                </a:moveTo>
                <a:lnTo>
                  <a:pt x="0" y="2920017"/>
                </a:lnTo>
              </a:path>
            </a:pathLst>
          </a:custGeom>
          <a:noFill/>
          <a:ln w="17999">
            <a:solidFill>
              <a:srgbClr val="BBBDC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51" name="object 2"/>
          <p:cNvSpPr txBox="1">
            <a:spLocks noChangeArrowheads="1"/>
          </p:cNvSpPr>
          <p:nvPr/>
        </p:nvSpPr>
        <p:spPr bwMode="auto">
          <a:xfrm>
            <a:off x="1219200" y="3520018"/>
            <a:ext cx="4938184" cy="81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933" rIns="0" bIns="0">
            <a:spAutoFit/>
          </a:bodyPr>
          <a:lstStyle>
            <a:lvl1pPr marL="1270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lnSpc>
                <a:spcPct val="111000"/>
              </a:lnSpc>
              <a:spcBef>
                <a:spcPts val="133"/>
              </a:spcBef>
              <a:buNone/>
              <a:defRPr/>
            </a:pPr>
            <a:r>
              <a:rPr lang="en-US" altLang="en-US" sz="1500" b="1" dirty="0" smtClean="0">
                <a:solidFill>
                  <a:srgbClr val="231F20"/>
                </a:solidFill>
                <a:latin typeface="GHEA Grapalat" pitchFamily="50" charset="0"/>
                <a:cs typeface="Times New Roman" pitchFamily="18" charset="0"/>
              </a:rPr>
              <a:t>HAS YOUR ORGANIZATION UNDERGONE ANY CAPACITY EVALUATION?</a:t>
            </a:r>
            <a:r>
              <a:rPr lang="hy-AM" altLang="en-US" sz="1500" b="1" dirty="0" smtClean="0">
                <a:solidFill>
                  <a:srgbClr val="231F20"/>
                </a:solidFill>
                <a:latin typeface="GHEA Grapalat" pitchFamily="50" charset="0"/>
                <a:cs typeface="Times New Roman" pitchFamily="18" charset="0"/>
              </a:rPr>
              <a:t> </a:t>
            </a:r>
            <a:r>
              <a:rPr lang="en-US" altLang="en-US" sz="1600" b="1" dirty="0">
                <a:solidFill>
                  <a:srgbClr val="231F20"/>
                </a:solidFill>
                <a:latin typeface="GHEA Grapalat" pitchFamily="50" charset="0"/>
                <a:cs typeface="Times New Roman" pitchFamily="18" charset="0"/>
              </a:rPr>
              <a:t>“YES” ANSWERS, 2019</a:t>
            </a:r>
            <a:endParaRPr lang="en-US" altLang="en-US" sz="1600" dirty="0">
              <a:solidFill>
                <a:srgbClr val="000000"/>
              </a:solidFill>
              <a:latin typeface="GHEA Grapalat" pitchFamily="50" charset="0"/>
              <a:cs typeface="Times New Roman" pitchFamily="18" charset="0"/>
            </a:endParaRPr>
          </a:p>
          <a:p>
            <a:pPr eaLnBrk="1" hangingPunct="1">
              <a:lnSpc>
                <a:spcPct val="111000"/>
              </a:lnSpc>
              <a:spcBef>
                <a:spcPts val="133"/>
              </a:spcBef>
              <a:buNone/>
              <a:defRPr/>
            </a:pPr>
            <a:endParaRPr lang="en-US" altLang="en-US" sz="1500" dirty="0">
              <a:solidFill>
                <a:srgbClr val="000000"/>
              </a:solidFill>
              <a:latin typeface="GHEA Grapalat" pitchFamily="50" charset="0"/>
              <a:cs typeface="Times New Roman" pitchFamily="18" charset="0"/>
            </a:endParaRPr>
          </a:p>
        </p:txBody>
      </p:sp>
      <p:graphicFrame>
        <p:nvGraphicFramePr>
          <p:cNvPr id="14" name="Chart 13"/>
          <p:cNvGraphicFramePr>
            <a:graphicFrameLocks/>
          </p:cNvGraphicFramePr>
          <p:nvPr>
            <p:extLst>
              <p:ext uri="{D42A27DB-BD31-4B8C-83A1-F6EECF244321}">
                <p14:modId xmlns:p14="http://schemas.microsoft.com/office/powerpoint/2010/main" val="1214967515"/>
              </p:ext>
            </p:extLst>
          </p:nvPr>
        </p:nvGraphicFramePr>
        <p:xfrm>
          <a:off x="933452" y="1020716"/>
          <a:ext cx="4419600" cy="21836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ext uri="{D42A27DB-BD31-4B8C-83A1-F6EECF244321}">
                <p14:modId xmlns:p14="http://schemas.microsoft.com/office/powerpoint/2010/main" val="3096811271"/>
              </p:ext>
            </p:extLst>
          </p:nvPr>
        </p:nvGraphicFramePr>
        <p:xfrm>
          <a:off x="1295400" y="4153498"/>
          <a:ext cx="4077195" cy="2469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730957245"/>
              </p:ext>
            </p:extLst>
          </p:nvPr>
        </p:nvGraphicFramePr>
        <p:xfrm>
          <a:off x="6781197" y="2127250"/>
          <a:ext cx="4572000" cy="3663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94288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55.png"/>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8000" y="685800"/>
            <a:ext cx="6324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GHEA Grapalat" pitchFamily="50" charset="0"/>
              </a:rPr>
              <a:t>THANK YOU!</a:t>
            </a:r>
            <a:endParaRPr lang="en-US" sz="4800" dirty="0">
              <a:latin typeface="GHEA Grapalat" pitchFamily="50" charset="0"/>
            </a:endParaRPr>
          </a:p>
        </p:txBody>
      </p:sp>
    </p:spTree>
    <p:extLst>
      <p:ext uri="{BB962C8B-B14F-4D97-AF65-F5344CB8AC3E}">
        <p14:creationId xmlns:p14="http://schemas.microsoft.com/office/powerpoint/2010/main" val="4269506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3" name="object 3"/>
          <p:cNvSpPr txBox="1"/>
          <p:nvPr/>
        </p:nvSpPr>
        <p:spPr>
          <a:xfrm>
            <a:off x="11749116" y="114427"/>
            <a:ext cx="168275" cy="299720"/>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5</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5" name="object 5"/>
          <p:cNvSpPr txBox="1"/>
          <p:nvPr/>
        </p:nvSpPr>
        <p:spPr>
          <a:xfrm>
            <a:off x="1676400" y="3675235"/>
            <a:ext cx="3733800" cy="2233304"/>
          </a:xfrm>
          <a:prstGeom prst="rect">
            <a:avLst/>
          </a:prstGeom>
        </p:spPr>
        <p:txBody>
          <a:bodyPr vert="horz" wrap="square" lIns="0" tIns="12700" rIns="0" bIns="0" rtlCol="0">
            <a:spAutoFit/>
          </a:bodyPr>
          <a:lstStyle/>
          <a:p>
            <a:pPr marL="12700" marR="5080">
              <a:lnSpc>
                <a:spcPct val="123000"/>
              </a:lnSpc>
              <a:spcBef>
                <a:spcPts val="100"/>
              </a:spcBef>
            </a:pPr>
            <a:r>
              <a:rPr lang="en-US" sz="1200" i="1" dirty="0" smtClean="0">
                <a:solidFill>
                  <a:srgbClr val="231F20"/>
                </a:solidFill>
                <a:latin typeface="GHEA Grapalat" pitchFamily="50" charset="0"/>
                <a:cs typeface="Verdana"/>
              </a:rPr>
              <a:t>“</a:t>
            </a:r>
            <a:r>
              <a:rPr sz="1200" i="1" dirty="0" smtClean="0">
                <a:solidFill>
                  <a:srgbClr val="231F20"/>
                </a:solidFill>
                <a:latin typeface="GHEA Grapalat" pitchFamily="50" charset="0"/>
                <a:cs typeface="Verdana"/>
              </a:rPr>
              <a:t>...</a:t>
            </a:r>
            <a:r>
              <a:rPr lang="en-US" sz="1200" i="1" dirty="0" smtClean="0">
                <a:solidFill>
                  <a:srgbClr val="231F20"/>
                </a:solidFill>
                <a:latin typeface="GHEA Grapalat" pitchFamily="50" charset="0"/>
                <a:cs typeface="Verdana"/>
              </a:rPr>
              <a:t>We started working recently with schools in the framework of </a:t>
            </a:r>
            <a:r>
              <a:rPr lang="en-US" sz="1200" i="1" dirty="0">
                <a:solidFill>
                  <a:srgbClr val="231F20"/>
                </a:solidFill>
                <a:latin typeface="GHEA Grapalat" pitchFamily="50" charset="0"/>
                <a:cs typeface="Verdana"/>
              </a:rPr>
              <a:t>the </a:t>
            </a:r>
            <a:r>
              <a:rPr lang="en-US" sz="1200" i="1" dirty="0" smtClean="0">
                <a:solidFill>
                  <a:srgbClr val="231F20"/>
                </a:solidFill>
                <a:latin typeface="GHEA Grapalat" pitchFamily="50" charset="0"/>
                <a:cs typeface="Verdana"/>
              </a:rPr>
              <a:t>same Upshift project and it is very hard to enter the schools. ‘Enter’ in a sense that you go and inform that there is also non-formal education: teachers, administration are very closed to such things”.</a:t>
            </a:r>
            <a:endParaRPr sz="1200" dirty="0">
              <a:latin typeface="GHEA Grapalat" pitchFamily="50" charset="0"/>
              <a:cs typeface="Verdana"/>
            </a:endParaRPr>
          </a:p>
          <a:p>
            <a:pPr marL="12700">
              <a:lnSpc>
                <a:spcPct val="100000"/>
              </a:lnSpc>
              <a:spcBef>
                <a:spcPts val="895"/>
              </a:spcBef>
            </a:pPr>
            <a:r>
              <a:rPr sz="1200" dirty="0" smtClean="0">
                <a:solidFill>
                  <a:srgbClr val="231F20"/>
                </a:solidFill>
                <a:latin typeface="GHEA Grapalat" pitchFamily="50" charset="0"/>
                <a:cs typeface="Times New Roman"/>
              </a:rPr>
              <a:t>(</a:t>
            </a:r>
            <a:r>
              <a:rPr lang="en-US" sz="1200" dirty="0" smtClean="0">
                <a:solidFill>
                  <a:srgbClr val="231F20"/>
                </a:solidFill>
                <a:latin typeface="GHEA Grapalat" pitchFamily="50" charset="0"/>
                <a:cs typeface="Times New Roman"/>
              </a:rPr>
              <a:t>FG participant  from a regional CSO</a:t>
            </a:r>
            <a:r>
              <a:rPr sz="1200" dirty="0" smtClean="0">
                <a:solidFill>
                  <a:srgbClr val="231F20"/>
                </a:solidFill>
                <a:latin typeface="GHEA Grapalat" pitchFamily="50" charset="0"/>
                <a:cs typeface="Times New Roman"/>
              </a:rPr>
              <a:t>)</a:t>
            </a:r>
            <a:endParaRPr lang="en-US" sz="1200" dirty="0" smtClean="0">
              <a:solidFill>
                <a:srgbClr val="231F20"/>
              </a:solidFill>
              <a:latin typeface="GHEA Grapalat" pitchFamily="50" charset="0"/>
              <a:cs typeface="Times New Roman"/>
            </a:endParaRPr>
          </a:p>
          <a:p>
            <a:pPr marL="12700">
              <a:lnSpc>
                <a:spcPct val="100000"/>
              </a:lnSpc>
              <a:spcBef>
                <a:spcPts val="895"/>
              </a:spcBef>
            </a:pPr>
            <a:endParaRPr lang="en-US" sz="1200" dirty="0">
              <a:solidFill>
                <a:srgbClr val="231F20"/>
              </a:solidFill>
              <a:latin typeface="GHEA Grapalat" pitchFamily="50" charset="0"/>
              <a:cs typeface="Times New Roman"/>
            </a:endParaRPr>
          </a:p>
          <a:p>
            <a:pPr marL="12700">
              <a:lnSpc>
                <a:spcPct val="100000"/>
              </a:lnSpc>
              <a:spcBef>
                <a:spcPts val="895"/>
              </a:spcBef>
            </a:pPr>
            <a:r>
              <a:rPr lang="en-US" sz="1200" dirty="0" smtClean="0">
                <a:solidFill>
                  <a:srgbClr val="231F20"/>
                </a:solidFill>
                <a:latin typeface="GHEA Grapalat" pitchFamily="50" charset="0"/>
                <a:cs typeface="Times New Roman"/>
              </a:rPr>
              <a:t>Researcher’s Note: Schools are seen as </a:t>
            </a:r>
            <a:r>
              <a:rPr lang="en-US" sz="1200" dirty="0">
                <a:solidFill>
                  <a:srgbClr val="231F20"/>
                </a:solidFill>
                <a:latin typeface="GHEA Grapalat" pitchFamily="50" charset="0"/>
                <a:cs typeface="Times New Roman"/>
              </a:rPr>
              <a:t>s</a:t>
            </a:r>
            <a:r>
              <a:rPr lang="en-US" sz="1200" dirty="0" smtClean="0">
                <a:solidFill>
                  <a:srgbClr val="231F20"/>
                </a:solidFill>
                <a:latin typeface="GHEA Grapalat" pitchFamily="50" charset="0"/>
                <a:cs typeface="Times New Roman"/>
              </a:rPr>
              <a:t>tate bodies here</a:t>
            </a:r>
            <a:endParaRPr sz="1200" dirty="0">
              <a:latin typeface="GHEA Grapalat" pitchFamily="50" charset="0"/>
              <a:cs typeface="Times New Roman"/>
            </a:endParaRPr>
          </a:p>
        </p:txBody>
      </p:sp>
      <p:sp>
        <p:nvSpPr>
          <p:cNvPr id="6" name="object 6"/>
          <p:cNvSpPr txBox="1"/>
          <p:nvPr/>
        </p:nvSpPr>
        <p:spPr>
          <a:xfrm>
            <a:off x="5551445" y="3675234"/>
            <a:ext cx="5928995" cy="2129814"/>
          </a:xfrm>
          <a:prstGeom prst="rect">
            <a:avLst/>
          </a:prstGeom>
        </p:spPr>
        <p:txBody>
          <a:bodyPr vert="horz" wrap="square" lIns="0" tIns="12700" rIns="0" bIns="0" rtlCol="0">
            <a:spAutoFit/>
          </a:bodyPr>
          <a:lstStyle/>
          <a:p>
            <a:pPr marL="12700" marR="5080">
              <a:lnSpc>
                <a:spcPct val="123000"/>
              </a:lnSpc>
              <a:spcBef>
                <a:spcPts val="100"/>
              </a:spcBef>
            </a:pPr>
            <a:r>
              <a:rPr lang="en-US" sz="1200" i="1" dirty="0" smtClean="0">
                <a:solidFill>
                  <a:srgbClr val="231F20"/>
                </a:solidFill>
                <a:latin typeface="GHEA Grapalat" pitchFamily="50" charset="0"/>
                <a:cs typeface="Verdana"/>
              </a:rPr>
              <a:t>“For the same project, I can go and say that the project is funded by the EU, they will tell,- ‘goodbye, our professionals will do the same thing better than you’. But when I go as a representative of </a:t>
            </a:r>
            <a:r>
              <a:rPr lang="en-US" sz="1200" i="1" dirty="0">
                <a:solidFill>
                  <a:srgbClr val="231F20"/>
                </a:solidFill>
                <a:latin typeface="GHEA Grapalat" pitchFamily="50" charset="0"/>
                <a:cs typeface="Verdana"/>
              </a:rPr>
              <a:t>Shirak </a:t>
            </a:r>
            <a:r>
              <a:rPr lang="en-US" sz="1200" i="1" dirty="0" smtClean="0">
                <a:solidFill>
                  <a:srgbClr val="231F20"/>
                </a:solidFill>
                <a:latin typeface="GHEA Grapalat" pitchFamily="50" charset="0"/>
                <a:cs typeface="Verdana"/>
              </a:rPr>
              <a:t>bishopric social-educational program and do the same thing, e.g. read a book for children for 100</a:t>
            </a:r>
            <a:r>
              <a:rPr lang="en-US" sz="1200" i="1" baseline="30000" dirty="0" smtClean="0">
                <a:solidFill>
                  <a:srgbClr val="231F20"/>
                </a:solidFill>
                <a:latin typeface="GHEA Grapalat" pitchFamily="50" charset="0"/>
                <a:cs typeface="Verdana"/>
              </a:rPr>
              <a:t>th</a:t>
            </a:r>
            <a:r>
              <a:rPr lang="en-US" sz="1200" i="1" dirty="0" smtClean="0">
                <a:solidFill>
                  <a:srgbClr val="231F20"/>
                </a:solidFill>
                <a:latin typeface="GHEA Grapalat" pitchFamily="50" charset="0"/>
                <a:cs typeface="Verdana"/>
              </a:rPr>
              <a:t> anniversary of </a:t>
            </a:r>
            <a:r>
              <a:rPr lang="en-US" sz="1200" i="1" dirty="0" err="1" smtClean="0">
                <a:solidFill>
                  <a:srgbClr val="231F20"/>
                </a:solidFill>
                <a:latin typeface="GHEA Grapalat" pitchFamily="50" charset="0"/>
                <a:cs typeface="Verdana"/>
              </a:rPr>
              <a:t>Hovhannes</a:t>
            </a:r>
            <a:r>
              <a:rPr lang="en-US" sz="1200" i="1" dirty="0" smtClean="0">
                <a:solidFill>
                  <a:srgbClr val="231F20"/>
                </a:solidFill>
                <a:latin typeface="GHEA Grapalat" pitchFamily="50" charset="0"/>
                <a:cs typeface="Verdana"/>
              </a:rPr>
              <a:t> </a:t>
            </a:r>
            <a:r>
              <a:rPr lang="en-US" sz="1200" i="1" dirty="0" err="1" smtClean="0">
                <a:solidFill>
                  <a:srgbClr val="231F20"/>
                </a:solidFill>
                <a:latin typeface="GHEA Grapalat" pitchFamily="50" charset="0"/>
                <a:cs typeface="Verdana"/>
              </a:rPr>
              <a:t>Tumanyan</a:t>
            </a:r>
            <a:r>
              <a:rPr lang="en-US" sz="1200" i="1" dirty="0" smtClean="0">
                <a:solidFill>
                  <a:srgbClr val="231F20"/>
                </a:solidFill>
                <a:latin typeface="GHEA Grapalat" pitchFamily="50" charset="0"/>
                <a:cs typeface="Verdana"/>
              </a:rPr>
              <a:t>, no matter what I do, they will meet me in a due course. Hence, no matter what I do, important is who I represent. If I go as a representative of the church , starting with school administration ending with the cleaner will be happy to meet me, see me to the classroom, ask who of the teachers I would like to work with, etc.”  </a:t>
            </a:r>
          </a:p>
          <a:p>
            <a:pPr marL="12700">
              <a:lnSpc>
                <a:spcPct val="100000"/>
              </a:lnSpc>
              <a:spcBef>
                <a:spcPts val="895"/>
              </a:spcBef>
            </a:pPr>
            <a:r>
              <a:rPr sz="1200" dirty="0" smtClean="0">
                <a:solidFill>
                  <a:srgbClr val="231F20"/>
                </a:solidFill>
                <a:latin typeface="GHEA Grapalat" pitchFamily="50" charset="0"/>
                <a:cs typeface="Verdana"/>
              </a:rPr>
              <a:t>(</a:t>
            </a:r>
            <a:r>
              <a:rPr lang="en-US" sz="1200" dirty="0" smtClean="0">
                <a:solidFill>
                  <a:srgbClr val="231F20"/>
                </a:solidFill>
                <a:latin typeface="GHEA Grapalat" pitchFamily="50" charset="0"/>
                <a:cs typeface="Verdana"/>
              </a:rPr>
              <a:t>FG participant from a regional CSO</a:t>
            </a:r>
            <a:r>
              <a:rPr sz="1200" dirty="0" smtClean="0">
                <a:solidFill>
                  <a:srgbClr val="231F20"/>
                </a:solidFill>
                <a:latin typeface="GHEA Grapalat" pitchFamily="50" charset="0"/>
                <a:cs typeface="Verdana"/>
              </a:rPr>
              <a:t>)</a:t>
            </a:r>
            <a:endParaRPr sz="1200" dirty="0">
              <a:latin typeface="GHEA Grapalat" pitchFamily="50" charset="0"/>
              <a:cs typeface="Verdana"/>
            </a:endParaRPr>
          </a:p>
        </p:txBody>
      </p:sp>
      <p:sp>
        <p:nvSpPr>
          <p:cNvPr id="7" name="object 7"/>
          <p:cNvSpPr/>
          <p:nvPr/>
        </p:nvSpPr>
        <p:spPr>
          <a:xfrm>
            <a:off x="1732280" y="3603376"/>
            <a:ext cx="9621520" cy="0"/>
          </a:xfrm>
          <a:custGeom>
            <a:avLst/>
            <a:gdLst/>
            <a:ahLst/>
            <a:cxnLst/>
            <a:rect l="l" t="t" r="r" b="b"/>
            <a:pathLst>
              <a:path w="9621520">
                <a:moveTo>
                  <a:pt x="0" y="0"/>
                </a:moveTo>
                <a:lnTo>
                  <a:pt x="9621043" y="0"/>
                </a:lnTo>
              </a:path>
            </a:pathLst>
          </a:custGeom>
          <a:ln w="7199">
            <a:solidFill>
              <a:srgbClr val="BBBDC0"/>
            </a:solidFill>
          </a:ln>
        </p:spPr>
        <p:txBody>
          <a:bodyPr wrap="square" lIns="0" tIns="0" rIns="0" bIns="0" rtlCol="0"/>
          <a:lstStyle/>
          <a:p>
            <a:endParaRPr>
              <a:latin typeface="GHEA Grapalat" pitchFamily="50" charset="0"/>
            </a:endParaRPr>
          </a:p>
        </p:txBody>
      </p:sp>
      <p:sp>
        <p:nvSpPr>
          <p:cNvPr id="8" name="object 8"/>
          <p:cNvSpPr/>
          <p:nvPr/>
        </p:nvSpPr>
        <p:spPr>
          <a:xfrm>
            <a:off x="1716045" y="5997559"/>
            <a:ext cx="9755505" cy="0"/>
          </a:xfrm>
          <a:custGeom>
            <a:avLst/>
            <a:gdLst/>
            <a:ahLst/>
            <a:cxnLst/>
            <a:rect l="l" t="t" r="r" b="b"/>
            <a:pathLst>
              <a:path w="9755505">
                <a:moveTo>
                  <a:pt x="0" y="0"/>
                </a:moveTo>
                <a:lnTo>
                  <a:pt x="9755460" y="0"/>
                </a:lnTo>
              </a:path>
            </a:pathLst>
          </a:custGeom>
          <a:ln w="7199">
            <a:solidFill>
              <a:srgbClr val="BBBDC0"/>
            </a:solidFill>
          </a:ln>
        </p:spPr>
        <p:txBody>
          <a:bodyPr wrap="square" lIns="0" tIns="0" rIns="0" bIns="0" rtlCol="0"/>
          <a:lstStyle/>
          <a:p>
            <a:endParaRPr>
              <a:latin typeface="GHEA Grapalat" pitchFamily="50" charset="0"/>
            </a:endParaRPr>
          </a:p>
        </p:txBody>
      </p:sp>
      <p:sp>
        <p:nvSpPr>
          <p:cNvPr id="11" name="object 11"/>
          <p:cNvSpPr/>
          <p:nvPr/>
        </p:nvSpPr>
        <p:spPr>
          <a:xfrm>
            <a:off x="1" y="2300049"/>
            <a:ext cx="1572260" cy="4018915"/>
          </a:xfrm>
          <a:custGeom>
            <a:avLst/>
            <a:gdLst/>
            <a:ahLst/>
            <a:cxnLst/>
            <a:rect l="l" t="t" r="r" b="b"/>
            <a:pathLst>
              <a:path w="1572260" h="4018915">
                <a:moveTo>
                  <a:pt x="0" y="0"/>
                </a:moveTo>
                <a:lnTo>
                  <a:pt x="0" y="4018442"/>
                </a:lnTo>
                <a:lnTo>
                  <a:pt x="11885" y="3988430"/>
                </a:lnTo>
                <a:lnTo>
                  <a:pt x="27130" y="3953894"/>
                </a:lnTo>
                <a:lnTo>
                  <a:pt x="42718" y="3921598"/>
                </a:lnTo>
                <a:lnTo>
                  <a:pt x="58551" y="3890950"/>
                </a:lnTo>
                <a:lnTo>
                  <a:pt x="74525" y="3861359"/>
                </a:lnTo>
                <a:lnTo>
                  <a:pt x="90540" y="3832235"/>
                </a:lnTo>
                <a:lnTo>
                  <a:pt x="106494" y="3802985"/>
                </a:lnTo>
                <a:lnTo>
                  <a:pt x="139187" y="3757640"/>
                </a:lnTo>
                <a:lnTo>
                  <a:pt x="166038" y="3729145"/>
                </a:lnTo>
                <a:lnTo>
                  <a:pt x="199239" y="3699892"/>
                </a:lnTo>
                <a:lnTo>
                  <a:pt x="238305" y="3672227"/>
                </a:lnTo>
                <a:lnTo>
                  <a:pt x="282745" y="3648492"/>
                </a:lnTo>
                <a:lnTo>
                  <a:pt x="332073" y="3631032"/>
                </a:lnTo>
                <a:lnTo>
                  <a:pt x="385799" y="3622191"/>
                </a:lnTo>
                <a:lnTo>
                  <a:pt x="1185326" y="3622191"/>
                </a:lnTo>
                <a:lnTo>
                  <a:pt x="1195777" y="3611528"/>
                </a:lnTo>
                <a:lnTo>
                  <a:pt x="1233368" y="3525926"/>
                </a:lnTo>
                <a:lnTo>
                  <a:pt x="1233543" y="3392588"/>
                </a:lnTo>
                <a:lnTo>
                  <a:pt x="1230042" y="3378403"/>
                </a:lnTo>
                <a:lnTo>
                  <a:pt x="1224540" y="3361062"/>
                </a:lnTo>
                <a:lnTo>
                  <a:pt x="1218585" y="3345190"/>
                </a:lnTo>
                <a:lnTo>
                  <a:pt x="1213725" y="3335409"/>
                </a:lnTo>
                <a:lnTo>
                  <a:pt x="1204899" y="3314910"/>
                </a:lnTo>
                <a:lnTo>
                  <a:pt x="1209942" y="3257555"/>
                </a:lnTo>
                <a:lnTo>
                  <a:pt x="1243683" y="3223033"/>
                </a:lnTo>
                <a:lnTo>
                  <a:pt x="1281444" y="3205055"/>
                </a:lnTo>
                <a:lnTo>
                  <a:pt x="1299970" y="3195812"/>
                </a:lnTo>
                <a:lnTo>
                  <a:pt x="1328009" y="3163654"/>
                </a:lnTo>
                <a:lnTo>
                  <a:pt x="1341946" y="3118390"/>
                </a:lnTo>
                <a:lnTo>
                  <a:pt x="1338056" y="3087042"/>
                </a:lnTo>
                <a:lnTo>
                  <a:pt x="1322565" y="3054965"/>
                </a:lnTo>
                <a:lnTo>
                  <a:pt x="1293276" y="3024943"/>
                </a:lnTo>
                <a:lnTo>
                  <a:pt x="1247995" y="2999759"/>
                </a:lnTo>
                <a:lnTo>
                  <a:pt x="1184526" y="2982195"/>
                </a:lnTo>
                <a:lnTo>
                  <a:pt x="1212626" y="2973187"/>
                </a:lnTo>
                <a:lnTo>
                  <a:pt x="1276101" y="2948885"/>
                </a:lnTo>
                <a:lnTo>
                  <a:pt x="1343711" y="2913367"/>
                </a:lnTo>
                <a:lnTo>
                  <a:pt x="1384217" y="2870714"/>
                </a:lnTo>
                <a:lnTo>
                  <a:pt x="1392897" y="2810995"/>
                </a:lnTo>
                <a:lnTo>
                  <a:pt x="1383859" y="2775539"/>
                </a:lnTo>
                <a:lnTo>
                  <a:pt x="1359716" y="2739995"/>
                </a:lnTo>
                <a:lnTo>
                  <a:pt x="1343061" y="2718837"/>
                </a:lnTo>
                <a:lnTo>
                  <a:pt x="1326613" y="2689121"/>
                </a:lnTo>
                <a:lnTo>
                  <a:pt x="1316223" y="2655115"/>
                </a:lnTo>
                <a:lnTo>
                  <a:pt x="1317746" y="2621086"/>
                </a:lnTo>
                <a:lnTo>
                  <a:pt x="1337033" y="2591304"/>
                </a:lnTo>
                <a:lnTo>
                  <a:pt x="1379937" y="2570034"/>
                </a:lnTo>
                <a:lnTo>
                  <a:pt x="1406250" y="2562849"/>
                </a:lnTo>
                <a:lnTo>
                  <a:pt x="1465571" y="2538872"/>
                </a:lnTo>
                <a:lnTo>
                  <a:pt x="1528471" y="2494475"/>
                </a:lnTo>
                <a:lnTo>
                  <a:pt x="1565521" y="2426028"/>
                </a:lnTo>
                <a:lnTo>
                  <a:pt x="1572217" y="2371805"/>
                </a:lnTo>
                <a:lnTo>
                  <a:pt x="1569367" y="2333741"/>
                </a:lnTo>
                <a:lnTo>
                  <a:pt x="1534357" y="2269973"/>
                </a:lnTo>
                <a:lnTo>
                  <a:pt x="1501862" y="2226216"/>
                </a:lnTo>
                <a:lnTo>
                  <a:pt x="1470886" y="2187026"/>
                </a:lnTo>
                <a:lnTo>
                  <a:pt x="1433768" y="2145464"/>
                </a:lnTo>
                <a:lnTo>
                  <a:pt x="1393703" y="2103480"/>
                </a:lnTo>
                <a:lnTo>
                  <a:pt x="1317506" y="2026048"/>
                </a:lnTo>
                <a:lnTo>
                  <a:pt x="1287760" y="1994499"/>
                </a:lnTo>
                <a:lnTo>
                  <a:pt x="1249151" y="1943988"/>
                </a:lnTo>
                <a:lnTo>
                  <a:pt x="1223826" y="1906445"/>
                </a:lnTo>
                <a:lnTo>
                  <a:pt x="1195791" y="1860384"/>
                </a:lnTo>
                <a:lnTo>
                  <a:pt x="1168969" y="1808487"/>
                </a:lnTo>
                <a:lnTo>
                  <a:pt x="1147287" y="1753438"/>
                </a:lnTo>
                <a:lnTo>
                  <a:pt x="1134669" y="1697919"/>
                </a:lnTo>
                <a:lnTo>
                  <a:pt x="1135040" y="1644615"/>
                </a:lnTo>
                <a:lnTo>
                  <a:pt x="1145046" y="1585905"/>
                </a:lnTo>
                <a:lnTo>
                  <a:pt x="1154142" y="1530376"/>
                </a:lnTo>
                <a:lnTo>
                  <a:pt x="1160024" y="1476034"/>
                </a:lnTo>
                <a:lnTo>
                  <a:pt x="1160391" y="1420886"/>
                </a:lnTo>
                <a:lnTo>
                  <a:pt x="1157978" y="1393916"/>
                </a:lnTo>
                <a:lnTo>
                  <a:pt x="1146912" y="1337249"/>
                </a:lnTo>
                <a:lnTo>
                  <a:pt x="1126005" y="1272369"/>
                </a:lnTo>
                <a:lnTo>
                  <a:pt x="1110219" y="1226542"/>
                </a:lnTo>
                <a:lnTo>
                  <a:pt x="1090283" y="1171174"/>
                </a:lnTo>
                <a:lnTo>
                  <a:pt x="1066082" y="1107797"/>
                </a:lnTo>
                <a:lnTo>
                  <a:pt x="1050859" y="1069961"/>
                </a:lnTo>
                <a:lnTo>
                  <a:pt x="1034275" y="1030392"/>
                </a:lnTo>
                <a:lnTo>
                  <a:pt x="1016306" y="989344"/>
                </a:lnTo>
                <a:lnTo>
                  <a:pt x="996932" y="947068"/>
                </a:lnTo>
                <a:lnTo>
                  <a:pt x="976130" y="903817"/>
                </a:lnTo>
                <a:lnTo>
                  <a:pt x="953877" y="859844"/>
                </a:lnTo>
                <a:lnTo>
                  <a:pt x="930152" y="815401"/>
                </a:lnTo>
                <a:lnTo>
                  <a:pt x="904931" y="770741"/>
                </a:lnTo>
                <a:lnTo>
                  <a:pt x="878194" y="726116"/>
                </a:lnTo>
                <a:lnTo>
                  <a:pt x="849918" y="681779"/>
                </a:lnTo>
                <a:lnTo>
                  <a:pt x="820080" y="637982"/>
                </a:lnTo>
                <a:lnTo>
                  <a:pt x="788658" y="594978"/>
                </a:lnTo>
                <a:lnTo>
                  <a:pt x="755631" y="553020"/>
                </a:lnTo>
                <a:lnTo>
                  <a:pt x="720975" y="512359"/>
                </a:lnTo>
                <a:lnTo>
                  <a:pt x="684669" y="473248"/>
                </a:lnTo>
                <a:lnTo>
                  <a:pt x="646691" y="435941"/>
                </a:lnTo>
                <a:lnTo>
                  <a:pt x="607018" y="400689"/>
                </a:lnTo>
                <a:lnTo>
                  <a:pt x="593364" y="387581"/>
                </a:lnTo>
                <a:lnTo>
                  <a:pt x="565139" y="344350"/>
                </a:lnTo>
                <a:lnTo>
                  <a:pt x="549883" y="312190"/>
                </a:lnTo>
                <a:lnTo>
                  <a:pt x="541206" y="295083"/>
                </a:lnTo>
                <a:lnTo>
                  <a:pt x="518227" y="258776"/>
                </a:lnTo>
                <a:lnTo>
                  <a:pt x="483044" y="219623"/>
                </a:lnTo>
                <a:lnTo>
                  <a:pt x="430013" y="177557"/>
                </a:lnTo>
                <a:lnTo>
                  <a:pt x="395041" y="155411"/>
                </a:lnTo>
                <a:lnTo>
                  <a:pt x="353490" y="132512"/>
                </a:lnTo>
                <a:lnTo>
                  <a:pt x="304655" y="108852"/>
                </a:lnTo>
                <a:lnTo>
                  <a:pt x="247830" y="84423"/>
                </a:lnTo>
                <a:lnTo>
                  <a:pt x="182310" y="59216"/>
                </a:lnTo>
                <a:lnTo>
                  <a:pt x="107389" y="33224"/>
                </a:lnTo>
                <a:lnTo>
                  <a:pt x="22362" y="6437"/>
                </a:lnTo>
                <a:lnTo>
                  <a:pt x="0" y="0"/>
                </a:lnTo>
                <a:close/>
              </a:path>
              <a:path w="1572260" h="4018915">
                <a:moveTo>
                  <a:pt x="1185326" y="3622191"/>
                </a:moveTo>
                <a:lnTo>
                  <a:pt x="385799" y="3622191"/>
                </a:lnTo>
                <a:lnTo>
                  <a:pt x="443437" y="3624312"/>
                </a:lnTo>
                <a:lnTo>
                  <a:pt x="483450" y="3630624"/>
                </a:lnTo>
                <a:lnTo>
                  <a:pt x="694003" y="3669209"/>
                </a:lnTo>
                <a:lnTo>
                  <a:pt x="753152" y="3679197"/>
                </a:lnTo>
                <a:lnTo>
                  <a:pt x="812461" y="3688126"/>
                </a:lnTo>
                <a:lnTo>
                  <a:pt x="870707" y="3695395"/>
                </a:lnTo>
                <a:lnTo>
                  <a:pt x="926667" y="3700407"/>
                </a:lnTo>
                <a:lnTo>
                  <a:pt x="979119" y="3702564"/>
                </a:lnTo>
                <a:lnTo>
                  <a:pt x="1026840" y="3701267"/>
                </a:lnTo>
                <a:lnTo>
                  <a:pt x="1068607" y="3695917"/>
                </a:lnTo>
                <a:lnTo>
                  <a:pt x="1103199" y="3685916"/>
                </a:lnTo>
                <a:lnTo>
                  <a:pt x="1129391" y="3670666"/>
                </a:lnTo>
                <a:lnTo>
                  <a:pt x="1151031" y="3657179"/>
                </a:lnTo>
                <a:lnTo>
                  <a:pt x="1185326" y="3622191"/>
                </a:lnTo>
                <a:close/>
              </a:path>
            </a:pathLst>
          </a:custGeom>
          <a:solidFill>
            <a:srgbClr val="E6E7E8"/>
          </a:solidFill>
        </p:spPr>
        <p:txBody>
          <a:bodyPr wrap="square" lIns="0" tIns="0" rIns="0" bIns="0" rtlCol="0"/>
          <a:lstStyle/>
          <a:p>
            <a:endParaRPr>
              <a:latin typeface="GHEA Grapalat" pitchFamily="50" charset="0"/>
            </a:endParaRPr>
          </a:p>
        </p:txBody>
      </p:sp>
      <p:sp>
        <p:nvSpPr>
          <p:cNvPr id="12" name="object 12"/>
          <p:cNvSpPr/>
          <p:nvPr/>
        </p:nvSpPr>
        <p:spPr>
          <a:xfrm>
            <a:off x="765547" y="5245041"/>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3" name="object 13"/>
          <p:cNvSpPr/>
          <p:nvPr/>
        </p:nvSpPr>
        <p:spPr>
          <a:xfrm>
            <a:off x="909547" y="5245041"/>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4" name="object 14"/>
          <p:cNvSpPr/>
          <p:nvPr/>
        </p:nvSpPr>
        <p:spPr>
          <a:xfrm>
            <a:off x="1053547" y="5245041"/>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5" name="object 15"/>
          <p:cNvSpPr/>
          <p:nvPr/>
        </p:nvSpPr>
        <p:spPr>
          <a:xfrm>
            <a:off x="990600" y="1315381"/>
            <a:ext cx="120651" cy="120650"/>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sp>
        <p:nvSpPr>
          <p:cNvPr id="16" name="object 16"/>
          <p:cNvSpPr/>
          <p:nvPr/>
        </p:nvSpPr>
        <p:spPr>
          <a:xfrm>
            <a:off x="4146548" y="1315381"/>
            <a:ext cx="120651" cy="120650"/>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sp>
        <p:nvSpPr>
          <p:cNvPr id="17" name="object 17"/>
          <p:cNvSpPr/>
          <p:nvPr/>
        </p:nvSpPr>
        <p:spPr>
          <a:xfrm>
            <a:off x="8357657" y="1315381"/>
            <a:ext cx="120651" cy="120650"/>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sp>
        <p:nvSpPr>
          <p:cNvPr id="18" name="object 18"/>
          <p:cNvSpPr txBox="1"/>
          <p:nvPr/>
        </p:nvSpPr>
        <p:spPr>
          <a:xfrm>
            <a:off x="1218685" y="1235124"/>
            <a:ext cx="2709545" cy="736677"/>
          </a:xfrm>
          <a:prstGeom prst="rect">
            <a:avLst/>
          </a:prstGeom>
        </p:spPr>
        <p:txBody>
          <a:bodyPr vert="horz" wrap="square" lIns="0" tIns="12700" rIns="0" bIns="0" rtlCol="0">
            <a:spAutoFit/>
          </a:bodyPr>
          <a:lstStyle/>
          <a:p>
            <a:pPr marL="12700" marR="5080">
              <a:lnSpc>
                <a:spcPct val="111800"/>
              </a:lnSpc>
              <a:spcBef>
                <a:spcPts val="100"/>
              </a:spcBef>
            </a:pPr>
            <a:r>
              <a:rPr lang="en-US" sz="1400" dirty="0" smtClean="0">
                <a:solidFill>
                  <a:srgbClr val="231F20"/>
                </a:solidFill>
                <a:latin typeface="GHEA Grapalat" pitchFamily="50" charset="0"/>
                <a:cs typeface="Times New Roman"/>
              </a:rPr>
              <a:t>State bodies are closed to discussion of and follow-up on innovative ideas</a:t>
            </a:r>
            <a:endParaRPr sz="1400" dirty="0">
              <a:latin typeface="GHEA Grapalat" pitchFamily="50" charset="0"/>
              <a:cs typeface="Times New Roman"/>
            </a:endParaRPr>
          </a:p>
        </p:txBody>
      </p:sp>
      <p:sp>
        <p:nvSpPr>
          <p:cNvPr id="19" name="object 19"/>
          <p:cNvSpPr txBox="1"/>
          <p:nvPr/>
        </p:nvSpPr>
        <p:spPr>
          <a:xfrm>
            <a:off x="4343401" y="1221047"/>
            <a:ext cx="3886199" cy="736677"/>
          </a:xfrm>
          <a:prstGeom prst="rect">
            <a:avLst/>
          </a:prstGeom>
        </p:spPr>
        <p:txBody>
          <a:bodyPr vert="horz" wrap="square" lIns="0" tIns="12700" rIns="0" bIns="0" rtlCol="0">
            <a:spAutoFit/>
          </a:bodyPr>
          <a:lstStyle/>
          <a:p>
            <a:pPr marL="12700" marR="5080">
              <a:lnSpc>
                <a:spcPct val="111800"/>
              </a:lnSpc>
              <a:spcBef>
                <a:spcPts val="100"/>
              </a:spcBef>
            </a:pPr>
            <a:r>
              <a:rPr lang="en-US" sz="1400" dirty="0" smtClean="0">
                <a:solidFill>
                  <a:srgbClr val="231F20"/>
                </a:solidFill>
                <a:latin typeface="GHEA Grapalat" pitchFamily="50" charset="0"/>
                <a:cs typeface="Times New Roman"/>
              </a:rPr>
              <a:t>State bodies are bureaucratic </a:t>
            </a:r>
            <a:r>
              <a:rPr sz="1400" dirty="0" smtClean="0">
                <a:solidFill>
                  <a:srgbClr val="231F20"/>
                </a:solidFill>
                <a:latin typeface="GHEA Grapalat" pitchFamily="50" charset="0"/>
                <a:cs typeface="Times New Roman"/>
              </a:rPr>
              <a:t>(</a:t>
            </a:r>
            <a:r>
              <a:rPr lang="en-US" sz="1400" dirty="0" smtClean="0">
                <a:solidFill>
                  <a:srgbClr val="231F20"/>
                </a:solidFill>
                <a:latin typeface="GHEA Grapalat" pitchFamily="50" charset="0"/>
                <a:cs typeface="Times New Roman"/>
              </a:rPr>
              <a:t>slow, communication and decision-making issues, excess in formalities, lack of motivation) </a:t>
            </a:r>
            <a:endParaRPr sz="1400" dirty="0">
              <a:latin typeface="GHEA Grapalat" pitchFamily="50" charset="0"/>
              <a:cs typeface="Times New Roman"/>
            </a:endParaRPr>
          </a:p>
        </p:txBody>
      </p:sp>
      <p:sp>
        <p:nvSpPr>
          <p:cNvPr id="20" name="object 20"/>
          <p:cNvSpPr txBox="1"/>
          <p:nvPr/>
        </p:nvSpPr>
        <p:spPr>
          <a:xfrm>
            <a:off x="8609208" y="1235123"/>
            <a:ext cx="2478405" cy="529889"/>
          </a:xfrm>
          <a:prstGeom prst="rect">
            <a:avLst/>
          </a:prstGeom>
        </p:spPr>
        <p:txBody>
          <a:bodyPr vert="horz" wrap="square" lIns="0" tIns="12700" rIns="0" bIns="0" rtlCol="0">
            <a:spAutoFit/>
          </a:bodyPr>
          <a:lstStyle/>
          <a:p>
            <a:pPr marL="12700" marR="5080">
              <a:lnSpc>
                <a:spcPct val="111800"/>
              </a:lnSpc>
              <a:spcBef>
                <a:spcPts val="100"/>
              </a:spcBef>
            </a:pPr>
            <a:r>
              <a:rPr lang="en-US" sz="1400" dirty="0" smtClean="0">
                <a:solidFill>
                  <a:srgbClr val="231F20"/>
                </a:solidFill>
                <a:latin typeface="GHEA Grapalat" pitchFamily="50" charset="0"/>
                <a:cs typeface="Times New Roman"/>
              </a:rPr>
              <a:t>State bodies have distrust </a:t>
            </a:r>
            <a:r>
              <a:rPr lang="en-US" sz="1600" dirty="0" smtClean="0">
                <a:solidFill>
                  <a:srgbClr val="231F20"/>
                </a:solidFill>
                <a:latin typeface="GHEA Grapalat" pitchFamily="50" charset="0"/>
                <a:cs typeface="Times New Roman"/>
              </a:rPr>
              <a:t>towards</a:t>
            </a:r>
            <a:r>
              <a:rPr lang="en-US" sz="1400" dirty="0" smtClean="0">
                <a:solidFill>
                  <a:srgbClr val="231F20"/>
                </a:solidFill>
                <a:latin typeface="GHEA Grapalat" pitchFamily="50" charset="0"/>
                <a:cs typeface="Times New Roman"/>
              </a:rPr>
              <a:t> CSOs</a:t>
            </a:r>
            <a:endParaRPr sz="1400" dirty="0">
              <a:latin typeface="GHEA Grapalat" pitchFamily="50" charset="0"/>
              <a:cs typeface="Times New Roman"/>
            </a:endParaRPr>
          </a:p>
        </p:txBody>
      </p:sp>
      <p:sp>
        <p:nvSpPr>
          <p:cNvPr id="21" name="object 21"/>
          <p:cNvSpPr/>
          <p:nvPr/>
        </p:nvSpPr>
        <p:spPr>
          <a:xfrm>
            <a:off x="870953" y="270197"/>
            <a:ext cx="10401300" cy="2326818"/>
          </a:xfrm>
          <a:custGeom>
            <a:avLst/>
            <a:gdLst/>
            <a:ahLst/>
            <a:cxnLst/>
            <a:rect l="l" t="t" r="r" b="b"/>
            <a:pathLst>
              <a:path w="10401300" h="1731010">
                <a:moveTo>
                  <a:pt x="179999" y="0"/>
                </a:moveTo>
                <a:lnTo>
                  <a:pt x="10221292" y="0"/>
                </a:lnTo>
                <a:lnTo>
                  <a:pt x="10269000" y="6458"/>
                </a:lnTo>
                <a:lnTo>
                  <a:pt x="10311958" y="24667"/>
                </a:lnTo>
                <a:lnTo>
                  <a:pt x="10348417" y="52876"/>
                </a:lnTo>
                <a:lnTo>
                  <a:pt x="10376625" y="89334"/>
                </a:lnTo>
                <a:lnTo>
                  <a:pt x="10394834" y="132292"/>
                </a:lnTo>
                <a:lnTo>
                  <a:pt x="10401292" y="179999"/>
                </a:lnTo>
                <a:lnTo>
                  <a:pt x="10401292" y="1550634"/>
                </a:lnTo>
                <a:lnTo>
                  <a:pt x="10394834" y="1598341"/>
                </a:lnTo>
                <a:lnTo>
                  <a:pt x="10376625" y="1641299"/>
                </a:lnTo>
                <a:lnTo>
                  <a:pt x="10348417" y="1677758"/>
                </a:lnTo>
                <a:lnTo>
                  <a:pt x="10311958" y="1705967"/>
                </a:lnTo>
                <a:lnTo>
                  <a:pt x="10269000" y="1724176"/>
                </a:lnTo>
                <a:lnTo>
                  <a:pt x="10221292" y="1730635"/>
                </a:lnTo>
                <a:lnTo>
                  <a:pt x="179999" y="1730635"/>
                </a:lnTo>
                <a:lnTo>
                  <a:pt x="132291" y="1724176"/>
                </a:lnTo>
                <a:lnTo>
                  <a:pt x="89332" y="1705967"/>
                </a:lnTo>
                <a:lnTo>
                  <a:pt x="52874" y="1677758"/>
                </a:lnTo>
                <a:lnTo>
                  <a:pt x="24666" y="1641299"/>
                </a:lnTo>
                <a:lnTo>
                  <a:pt x="6458" y="1598341"/>
                </a:lnTo>
                <a:lnTo>
                  <a:pt x="0" y="1550634"/>
                </a:lnTo>
                <a:lnTo>
                  <a:pt x="0" y="179999"/>
                </a:lnTo>
                <a:lnTo>
                  <a:pt x="6458" y="132292"/>
                </a:lnTo>
                <a:lnTo>
                  <a:pt x="24666" y="89334"/>
                </a:lnTo>
                <a:lnTo>
                  <a:pt x="52874" y="52876"/>
                </a:lnTo>
                <a:lnTo>
                  <a:pt x="89332" y="24667"/>
                </a:lnTo>
                <a:lnTo>
                  <a:pt x="132291" y="6458"/>
                </a:lnTo>
                <a:lnTo>
                  <a:pt x="179999" y="0"/>
                </a:lnTo>
                <a:close/>
              </a:path>
            </a:pathLst>
          </a:custGeom>
          <a:ln w="35999">
            <a:solidFill>
              <a:srgbClr val="00476D"/>
            </a:solidFill>
            <a:prstDash val="dash"/>
          </a:ln>
        </p:spPr>
        <p:txBody>
          <a:bodyPr wrap="square" lIns="0" tIns="0" rIns="0" bIns="0" rtlCol="0"/>
          <a:lstStyle/>
          <a:p>
            <a:endParaRPr>
              <a:latin typeface="GHEA Grapalat" pitchFamily="50" charset="0"/>
            </a:endParaRPr>
          </a:p>
        </p:txBody>
      </p:sp>
      <p:sp>
        <p:nvSpPr>
          <p:cNvPr id="22" name="Rectangle 21"/>
          <p:cNvSpPr/>
          <p:nvPr/>
        </p:nvSpPr>
        <p:spPr>
          <a:xfrm>
            <a:off x="3352800" y="490347"/>
            <a:ext cx="5257800" cy="500253"/>
          </a:xfrm>
          <a:prstGeom prst="rect">
            <a:avLst/>
          </a:prstGeom>
          <a:solidFill>
            <a:srgbClr val="56C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GHEA Grapalat" pitchFamily="50" charset="0"/>
              </a:rPr>
              <a:t>PROBLEMS IN CSO-STATE RELATIONS</a:t>
            </a:r>
            <a:endParaRPr lang="en-US" sz="2000" b="1" dirty="0">
              <a:latin typeface="GHEA Grapalat" pitchFamily="50" charset="0"/>
            </a:endParaRPr>
          </a:p>
        </p:txBody>
      </p:sp>
      <p:pic>
        <p:nvPicPr>
          <p:cNvPr id="24" name="Picture 23" descr="55.png"/>
          <p:cNvPicPr>
            <a:picLocks noChangeAspect="1"/>
          </p:cNvPicPr>
          <p:nvPr/>
        </p:nvPicPr>
        <p:blipFill>
          <a:blip r:embed="rId5" cstate="print"/>
          <a:stretch>
            <a:fillRect/>
          </a:stretch>
        </p:blipFill>
        <p:spPr>
          <a:xfrm>
            <a:off x="1076919" y="3276601"/>
            <a:ext cx="556566" cy="381000"/>
          </a:xfrm>
          <a:prstGeom prst="rect">
            <a:avLst/>
          </a:prstGeom>
        </p:spPr>
      </p:pic>
      <p:pic>
        <p:nvPicPr>
          <p:cNvPr id="25" name="Picture 24" descr="55.png"/>
          <p:cNvPicPr>
            <a:picLocks noChangeAspect="1"/>
          </p:cNvPicPr>
          <p:nvPr/>
        </p:nvPicPr>
        <p:blipFill>
          <a:blip r:embed="rId5" cstate="print"/>
          <a:stretch>
            <a:fillRect/>
          </a:stretch>
        </p:blipFill>
        <p:spPr>
          <a:xfrm flipH="1" flipV="1">
            <a:off x="11430000" y="5867400"/>
            <a:ext cx="556566" cy="381000"/>
          </a:xfrm>
          <a:prstGeom prst="rect">
            <a:avLst/>
          </a:prstGeom>
        </p:spPr>
      </p:pic>
    </p:spTree>
    <p:extLst>
      <p:ext uri="{BB962C8B-B14F-4D97-AF65-F5344CB8AC3E}">
        <p14:creationId xmlns:p14="http://schemas.microsoft.com/office/powerpoint/2010/main" val="302496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1997" y="5"/>
            <a:ext cx="720091" cy="540385"/>
          </a:xfrm>
          <a:custGeom>
            <a:avLst/>
            <a:gdLst/>
            <a:ahLst/>
            <a:cxnLst/>
            <a:rect l="l" t="t" r="r" b="b"/>
            <a:pathLst>
              <a:path w="720090" h="540385">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3" name="object 3"/>
          <p:cNvSpPr txBox="1"/>
          <p:nvPr/>
        </p:nvSpPr>
        <p:spPr>
          <a:xfrm>
            <a:off x="11701225" y="114427"/>
            <a:ext cx="264160"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6</a:t>
            </a:r>
            <a:endParaRPr sz="1800" dirty="0">
              <a:latin typeface="GHEA Grapalat" pitchFamily="50" charset="0"/>
              <a:cs typeface="Times New Roman"/>
            </a:endParaRPr>
          </a:p>
        </p:txBody>
      </p:sp>
      <p:sp>
        <p:nvSpPr>
          <p:cNvPr id="4" name="object 4"/>
          <p:cNvSpPr/>
          <p:nvPr/>
        </p:nvSpPr>
        <p:spPr>
          <a:xfrm>
            <a:off x="0" y="6317997"/>
            <a:ext cx="720091" cy="540385"/>
          </a:xfrm>
          <a:custGeom>
            <a:avLst/>
            <a:gdLst/>
            <a:ahLst/>
            <a:cxnLst/>
            <a:rect l="l" t="t" r="r" b="b"/>
            <a:pathLst>
              <a:path w="720090" h="540384">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5" name="object 5"/>
          <p:cNvSpPr txBox="1"/>
          <p:nvPr/>
        </p:nvSpPr>
        <p:spPr>
          <a:xfrm>
            <a:off x="1797356" y="3189234"/>
            <a:ext cx="4374844" cy="3100657"/>
          </a:xfrm>
          <a:prstGeom prst="rect">
            <a:avLst/>
          </a:prstGeom>
        </p:spPr>
        <p:txBody>
          <a:bodyPr vert="horz" wrap="square" lIns="0" tIns="12700" rIns="0" bIns="0" rtlCol="0">
            <a:spAutoFit/>
          </a:bodyPr>
          <a:lstStyle/>
          <a:p>
            <a:pPr marL="12700" marR="5080" indent="635">
              <a:lnSpc>
                <a:spcPct val="123000"/>
              </a:lnSpc>
              <a:spcAft>
                <a:spcPts val="600"/>
              </a:spcAft>
            </a:pPr>
            <a:r>
              <a:rPr lang="en-US" sz="1200" i="1" dirty="0" smtClean="0">
                <a:solidFill>
                  <a:srgbClr val="231F20"/>
                </a:solidFill>
                <a:latin typeface="GHEA Grapalat" pitchFamily="50" charset="0"/>
                <a:cs typeface="Verdana"/>
              </a:rPr>
              <a:t>“One of the most important things is that when you participate in public discussions, you never get feedback on this. They ask, you participate. I can give the example of the law on volunteerism, in </a:t>
            </a:r>
            <a:r>
              <a:rPr sz="1200" i="1" dirty="0" smtClean="0">
                <a:solidFill>
                  <a:srgbClr val="231F20"/>
                </a:solidFill>
                <a:latin typeface="GHEA Grapalat" pitchFamily="50" charset="0"/>
                <a:cs typeface="Verdana"/>
              </a:rPr>
              <a:t>2009</a:t>
            </a:r>
            <a:r>
              <a:rPr lang="en-US" sz="1200" i="1" dirty="0" smtClean="0">
                <a:solidFill>
                  <a:srgbClr val="231F20"/>
                </a:solidFill>
                <a:latin typeface="GHEA Grapalat" pitchFamily="50" charset="0"/>
                <a:cs typeface="Verdana"/>
              </a:rPr>
              <a:t> we have participated in all of the discussions on the topic, we provided recommendations, but you never know what then happens with these recommendations or with your input, what is taken into account – you do not receive any feedback. This is a very important issue, one has to know what was the impact of the participation”.</a:t>
            </a:r>
          </a:p>
          <a:p>
            <a:pPr marL="12700" marR="5080" indent="635">
              <a:lnSpc>
                <a:spcPct val="123000"/>
              </a:lnSpc>
              <a:spcAft>
                <a:spcPts val="600"/>
              </a:spcAft>
            </a:pPr>
            <a:r>
              <a:rPr sz="1200" dirty="0" smtClean="0">
                <a:solidFill>
                  <a:srgbClr val="231F20"/>
                </a:solidFill>
                <a:latin typeface="GHEA Grapalat" pitchFamily="50" charset="0"/>
                <a:cs typeface="Times New Roman"/>
              </a:rPr>
              <a:t>(</a:t>
            </a:r>
            <a:r>
              <a:rPr lang="en-US" sz="1200" dirty="0" smtClean="0">
                <a:solidFill>
                  <a:srgbClr val="231F20"/>
                </a:solidFill>
                <a:latin typeface="GHEA Grapalat" pitchFamily="50" charset="0"/>
                <a:cs typeface="Times New Roman"/>
              </a:rPr>
              <a:t>Participant of a FG with CSO board members) </a:t>
            </a:r>
          </a:p>
          <a:p>
            <a:pPr marL="12700" marR="5080" indent="635">
              <a:lnSpc>
                <a:spcPct val="123000"/>
              </a:lnSpc>
              <a:spcAft>
                <a:spcPts val="600"/>
              </a:spcAft>
            </a:pPr>
            <a:r>
              <a:rPr lang="en-US" sz="1200" dirty="0" smtClean="0">
                <a:solidFill>
                  <a:srgbClr val="231F20"/>
                </a:solidFill>
                <a:latin typeface="GHEA Grapalat" pitchFamily="50" charset="0"/>
                <a:cs typeface="Times New Roman"/>
              </a:rPr>
              <a:t>Researcher’s note: </a:t>
            </a:r>
            <a:r>
              <a:rPr lang="en-US" sz="1200" dirty="0">
                <a:solidFill>
                  <a:srgbClr val="231F20"/>
                </a:solidFill>
                <a:latin typeface="GHEA Grapalat" pitchFamily="50" charset="0"/>
                <a:cs typeface="Times New Roman"/>
              </a:rPr>
              <a:t>s</a:t>
            </a:r>
            <a:r>
              <a:rPr lang="en-US" sz="1200" dirty="0" smtClean="0">
                <a:solidFill>
                  <a:srgbClr val="231F20"/>
                </a:solidFill>
                <a:latin typeface="GHEA Grapalat" pitchFamily="50" charset="0"/>
                <a:cs typeface="Times New Roman"/>
              </a:rPr>
              <a:t>tate bodies have to follow-up on public discussions, CSO representatives have to know how is their input utilized. </a:t>
            </a:r>
            <a:endParaRPr sz="1200" dirty="0">
              <a:latin typeface="GHEA Grapalat" pitchFamily="50" charset="0"/>
              <a:cs typeface="Times New Roman"/>
            </a:endParaRPr>
          </a:p>
        </p:txBody>
      </p:sp>
      <p:sp>
        <p:nvSpPr>
          <p:cNvPr id="6" name="object 6"/>
          <p:cNvSpPr txBox="1"/>
          <p:nvPr/>
        </p:nvSpPr>
        <p:spPr>
          <a:xfrm>
            <a:off x="6477000" y="3189233"/>
            <a:ext cx="5257800" cy="3038268"/>
          </a:xfrm>
          <a:prstGeom prst="rect">
            <a:avLst/>
          </a:prstGeom>
        </p:spPr>
        <p:txBody>
          <a:bodyPr vert="horz" wrap="square" lIns="0" tIns="12700" rIns="0" bIns="0" rtlCol="0">
            <a:spAutoFit/>
          </a:bodyPr>
          <a:lstStyle/>
          <a:p>
            <a:pPr marL="12700" marR="5080" indent="635">
              <a:lnSpc>
                <a:spcPct val="123000"/>
              </a:lnSpc>
              <a:spcBef>
                <a:spcPts val="100"/>
              </a:spcBef>
            </a:pPr>
            <a:r>
              <a:rPr lang="en-US" sz="1200" i="1" dirty="0" smtClean="0">
                <a:solidFill>
                  <a:srgbClr val="231F20"/>
                </a:solidFill>
                <a:latin typeface="GHEA Grapalat" pitchFamily="50" charset="0"/>
                <a:cs typeface="Verdana"/>
              </a:rPr>
              <a:t>“ Each new minister  brings new working style with him/her. There is a minister who is for organic work, another one likes conventional way of working, there are those who speak English and those who do not, for some working with international organizations is fine, while others do not work well with these organizations. All this has an impact on the way we work… we are now negotiating as we are proposing a very big project to apply to the EU. The projects worth several tens of millions is very hard to develop, the budget is complex, it takes months and if with EU, then it may take years. Suchlike projects have to be coordinated with the Ministry and the issue is that when a minister changes or deputy-ministers change, you have to always start anew. What I am trying to say is that a ministry needs to be stable having a main course of action”.</a:t>
            </a:r>
            <a:endParaRPr sz="1200" dirty="0">
              <a:latin typeface="GHEA Grapalat" pitchFamily="50" charset="0"/>
              <a:cs typeface="Verdana"/>
            </a:endParaRPr>
          </a:p>
          <a:p>
            <a:pPr marL="12700">
              <a:lnSpc>
                <a:spcPct val="100000"/>
              </a:lnSpc>
              <a:spcBef>
                <a:spcPts val="895"/>
              </a:spcBef>
            </a:pPr>
            <a:r>
              <a:rPr lang="en-US" sz="1200" dirty="0">
                <a:solidFill>
                  <a:srgbClr val="231F20"/>
                </a:solidFill>
                <a:latin typeface="GHEA Grapalat" pitchFamily="50" charset="0"/>
                <a:cs typeface="Times New Roman"/>
              </a:rPr>
              <a:t>(Participant of a </a:t>
            </a:r>
            <a:r>
              <a:rPr lang="en-US" sz="1200" dirty="0" smtClean="0">
                <a:solidFill>
                  <a:srgbClr val="231F20"/>
                </a:solidFill>
                <a:latin typeface="GHEA Grapalat" pitchFamily="50" charset="0"/>
                <a:cs typeface="Times New Roman"/>
              </a:rPr>
              <a:t>FG </a:t>
            </a:r>
            <a:r>
              <a:rPr lang="en-US" sz="1200" dirty="0">
                <a:solidFill>
                  <a:srgbClr val="231F20"/>
                </a:solidFill>
                <a:latin typeface="GHEA Grapalat" pitchFamily="50" charset="0"/>
                <a:cs typeface="Times New Roman"/>
              </a:rPr>
              <a:t>with International Organizations)</a:t>
            </a:r>
            <a:endParaRPr lang="en-US" sz="1200" dirty="0">
              <a:latin typeface="GHEA Grapalat" pitchFamily="50" charset="0"/>
              <a:cs typeface="Times New Roman"/>
            </a:endParaRPr>
          </a:p>
        </p:txBody>
      </p:sp>
      <p:sp>
        <p:nvSpPr>
          <p:cNvPr id="7" name="object 7"/>
          <p:cNvSpPr/>
          <p:nvPr/>
        </p:nvSpPr>
        <p:spPr>
          <a:xfrm>
            <a:off x="1856008" y="3117376"/>
            <a:ext cx="9621520" cy="0"/>
          </a:xfrm>
          <a:custGeom>
            <a:avLst/>
            <a:gdLst/>
            <a:ahLst/>
            <a:cxnLst/>
            <a:rect l="l" t="t" r="r" b="b"/>
            <a:pathLst>
              <a:path w="9621520">
                <a:moveTo>
                  <a:pt x="0" y="0"/>
                </a:moveTo>
                <a:lnTo>
                  <a:pt x="9621043" y="0"/>
                </a:lnTo>
              </a:path>
            </a:pathLst>
          </a:custGeom>
          <a:ln w="7199">
            <a:solidFill>
              <a:srgbClr val="BBBDC0"/>
            </a:solidFill>
          </a:ln>
        </p:spPr>
        <p:txBody>
          <a:bodyPr wrap="square" lIns="0" tIns="0" rIns="0" bIns="0" rtlCol="0"/>
          <a:lstStyle/>
          <a:p>
            <a:endParaRPr>
              <a:latin typeface="GHEA Grapalat" pitchFamily="50" charset="0"/>
            </a:endParaRPr>
          </a:p>
        </p:txBody>
      </p:sp>
      <p:sp>
        <p:nvSpPr>
          <p:cNvPr id="8" name="object 8"/>
          <p:cNvSpPr/>
          <p:nvPr/>
        </p:nvSpPr>
        <p:spPr>
          <a:xfrm>
            <a:off x="1860045" y="6290506"/>
            <a:ext cx="9622155" cy="0"/>
          </a:xfrm>
          <a:custGeom>
            <a:avLst/>
            <a:gdLst/>
            <a:ahLst/>
            <a:cxnLst/>
            <a:rect l="l" t="t" r="r" b="b"/>
            <a:pathLst>
              <a:path w="9622155">
                <a:moveTo>
                  <a:pt x="0" y="0"/>
                </a:moveTo>
                <a:lnTo>
                  <a:pt x="9621752" y="0"/>
                </a:lnTo>
              </a:path>
            </a:pathLst>
          </a:custGeom>
          <a:ln w="7199">
            <a:solidFill>
              <a:srgbClr val="BBBDC0"/>
            </a:solidFill>
          </a:ln>
        </p:spPr>
        <p:txBody>
          <a:bodyPr wrap="square" lIns="0" tIns="0" rIns="0" bIns="0" rtlCol="0"/>
          <a:lstStyle/>
          <a:p>
            <a:endParaRPr>
              <a:latin typeface="GHEA Grapalat" pitchFamily="50" charset="0"/>
            </a:endParaRPr>
          </a:p>
        </p:txBody>
      </p:sp>
      <p:sp>
        <p:nvSpPr>
          <p:cNvPr id="11" name="object 11"/>
          <p:cNvSpPr/>
          <p:nvPr/>
        </p:nvSpPr>
        <p:spPr>
          <a:xfrm>
            <a:off x="1" y="2167593"/>
            <a:ext cx="1555115" cy="4601210"/>
          </a:xfrm>
          <a:custGeom>
            <a:avLst/>
            <a:gdLst/>
            <a:ahLst/>
            <a:cxnLst/>
            <a:rect l="l" t="t" r="r" b="b"/>
            <a:pathLst>
              <a:path w="1555115" h="4601209">
                <a:moveTo>
                  <a:pt x="0" y="0"/>
                </a:moveTo>
                <a:lnTo>
                  <a:pt x="0" y="4600873"/>
                </a:lnTo>
                <a:lnTo>
                  <a:pt x="2203" y="4582418"/>
                </a:lnTo>
                <a:lnTo>
                  <a:pt x="6977" y="4530131"/>
                </a:lnTo>
                <a:lnTo>
                  <a:pt x="11632" y="4471614"/>
                </a:lnTo>
                <a:lnTo>
                  <a:pt x="16501" y="4409143"/>
                </a:lnTo>
                <a:lnTo>
                  <a:pt x="21918" y="4344989"/>
                </a:lnTo>
                <a:lnTo>
                  <a:pt x="28216" y="4281428"/>
                </a:lnTo>
                <a:lnTo>
                  <a:pt x="35731" y="4220733"/>
                </a:lnTo>
                <a:lnTo>
                  <a:pt x="44794" y="4165177"/>
                </a:lnTo>
                <a:lnTo>
                  <a:pt x="55740" y="4117034"/>
                </a:lnTo>
                <a:lnTo>
                  <a:pt x="68903" y="4078578"/>
                </a:lnTo>
                <a:lnTo>
                  <a:pt x="86322" y="4042197"/>
                </a:lnTo>
                <a:lnTo>
                  <a:pt x="108525" y="4002580"/>
                </a:lnTo>
                <a:lnTo>
                  <a:pt x="135122" y="3961733"/>
                </a:lnTo>
                <a:lnTo>
                  <a:pt x="165722" y="3921660"/>
                </a:lnTo>
                <a:lnTo>
                  <a:pt x="199937" y="3884367"/>
                </a:lnTo>
                <a:lnTo>
                  <a:pt x="237375" y="3851860"/>
                </a:lnTo>
                <a:lnTo>
                  <a:pt x="277646" y="3826144"/>
                </a:lnTo>
                <a:lnTo>
                  <a:pt x="320360" y="3809224"/>
                </a:lnTo>
                <a:lnTo>
                  <a:pt x="365126" y="3803106"/>
                </a:lnTo>
                <a:lnTo>
                  <a:pt x="1016119" y="3803106"/>
                </a:lnTo>
                <a:lnTo>
                  <a:pt x="1186620" y="3736190"/>
                </a:lnTo>
                <a:lnTo>
                  <a:pt x="1224465" y="3686910"/>
                </a:lnTo>
                <a:lnTo>
                  <a:pt x="1244081" y="3618506"/>
                </a:lnTo>
                <a:lnTo>
                  <a:pt x="1244466" y="3572441"/>
                </a:lnTo>
                <a:lnTo>
                  <a:pt x="1237190" y="3515965"/>
                </a:lnTo>
                <a:lnTo>
                  <a:pt x="1221219" y="3447200"/>
                </a:lnTo>
                <a:lnTo>
                  <a:pt x="1195517" y="3364271"/>
                </a:lnTo>
                <a:lnTo>
                  <a:pt x="1191796" y="3329787"/>
                </a:lnTo>
                <a:lnTo>
                  <a:pt x="1203375" y="3290927"/>
                </a:lnTo>
                <a:lnTo>
                  <a:pt x="1231791" y="3248898"/>
                </a:lnTo>
                <a:lnTo>
                  <a:pt x="1278582" y="3204905"/>
                </a:lnTo>
                <a:lnTo>
                  <a:pt x="1296076" y="3184094"/>
                </a:lnTo>
                <a:lnTo>
                  <a:pt x="1307356" y="3153711"/>
                </a:lnTo>
                <a:lnTo>
                  <a:pt x="1304312" y="3119645"/>
                </a:lnTo>
                <a:lnTo>
                  <a:pt x="1278835" y="3087787"/>
                </a:lnTo>
                <a:lnTo>
                  <a:pt x="1222815" y="3064026"/>
                </a:lnTo>
                <a:lnTo>
                  <a:pt x="1242180" y="3056576"/>
                </a:lnTo>
                <a:lnTo>
                  <a:pt x="1281429" y="3031650"/>
                </a:lnTo>
                <a:lnTo>
                  <a:pt x="1312297" y="2985381"/>
                </a:lnTo>
                <a:lnTo>
                  <a:pt x="1306515" y="2913903"/>
                </a:lnTo>
                <a:lnTo>
                  <a:pt x="1300895" y="2887652"/>
                </a:lnTo>
                <a:lnTo>
                  <a:pt x="1290512" y="2828022"/>
                </a:lnTo>
                <a:lnTo>
                  <a:pt x="1285082" y="2763695"/>
                </a:lnTo>
                <a:lnTo>
                  <a:pt x="1294321" y="2723355"/>
                </a:lnTo>
                <a:lnTo>
                  <a:pt x="1350663" y="2713889"/>
                </a:lnTo>
                <a:lnTo>
                  <a:pt x="1464917" y="2678635"/>
                </a:lnTo>
                <a:lnTo>
                  <a:pt x="1554927" y="2607307"/>
                </a:lnTo>
                <a:lnTo>
                  <a:pt x="1538535" y="2489622"/>
                </a:lnTo>
                <a:lnTo>
                  <a:pt x="1511311" y="2453065"/>
                </a:lnTo>
                <a:lnTo>
                  <a:pt x="1476979" y="2412123"/>
                </a:lnTo>
                <a:lnTo>
                  <a:pt x="1438467" y="2368514"/>
                </a:lnTo>
                <a:lnTo>
                  <a:pt x="1398703" y="2323955"/>
                </a:lnTo>
                <a:lnTo>
                  <a:pt x="1360613" y="2280166"/>
                </a:lnTo>
                <a:lnTo>
                  <a:pt x="1325897" y="2237259"/>
                </a:lnTo>
                <a:lnTo>
                  <a:pt x="1296571" y="2192266"/>
                </a:lnTo>
                <a:lnTo>
                  <a:pt x="1279345" y="2154582"/>
                </a:lnTo>
                <a:lnTo>
                  <a:pt x="1265271" y="2111803"/>
                </a:lnTo>
                <a:lnTo>
                  <a:pt x="1255257" y="2064882"/>
                </a:lnTo>
                <a:lnTo>
                  <a:pt x="1250215" y="2014771"/>
                </a:lnTo>
                <a:lnTo>
                  <a:pt x="1251051" y="1962424"/>
                </a:lnTo>
                <a:lnTo>
                  <a:pt x="1258677" y="1908793"/>
                </a:lnTo>
                <a:lnTo>
                  <a:pt x="1274000" y="1854830"/>
                </a:lnTo>
                <a:lnTo>
                  <a:pt x="1285926" y="1816091"/>
                </a:lnTo>
                <a:lnTo>
                  <a:pt x="1295633" y="1770951"/>
                </a:lnTo>
                <a:lnTo>
                  <a:pt x="1302066" y="1721078"/>
                </a:lnTo>
                <a:lnTo>
                  <a:pt x="1304172" y="1668134"/>
                </a:lnTo>
                <a:lnTo>
                  <a:pt x="1300899" y="1613785"/>
                </a:lnTo>
                <a:lnTo>
                  <a:pt x="1291193" y="1559695"/>
                </a:lnTo>
                <a:lnTo>
                  <a:pt x="1274000" y="1507531"/>
                </a:lnTo>
                <a:lnTo>
                  <a:pt x="1257034" y="1444699"/>
                </a:lnTo>
                <a:lnTo>
                  <a:pt x="1210851" y="1299345"/>
                </a:lnTo>
                <a:lnTo>
                  <a:pt x="1142522" y="1136181"/>
                </a:lnTo>
                <a:lnTo>
                  <a:pt x="1059120" y="1019918"/>
                </a:lnTo>
                <a:lnTo>
                  <a:pt x="1102185" y="992425"/>
                </a:lnTo>
                <a:lnTo>
                  <a:pt x="1187612" y="918354"/>
                </a:lnTo>
                <a:lnTo>
                  <a:pt x="1249750" y="810313"/>
                </a:lnTo>
                <a:lnTo>
                  <a:pt x="1222949" y="680913"/>
                </a:lnTo>
                <a:lnTo>
                  <a:pt x="1209385" y="651861"/>
                </a:lnTo>
                <a:lnTo>
                  <a:pt x="1197961" y="611174"/>
                </a:lnTo>
                <a:lnTo>
                  <a:pt x="1187435" y="562687"/>
                </a:lnTo>
                <a:lnTo>
                  <a:pt x="1176567" y="510237"/>
                </a:lnTo>
                <a:lnTo>
                  <a:pt x="1164114" y="457660"/>
                </a:lnTo>
                <a:lnTo>
                  <a:pt x="1148836" y="408792"/>
                </a:lnTo>
                <a:lnTo>
                  <a:pt x="1129492" y="367469"/>
                </a:lnTo>
                <a:lnTo>
                  <a:pt x="1104840" y="337527"/>
                </a:lnTo>
                <a:lnTo>
                  <a:pt x="1080589" y="315902"/>
                </a:lnTo>
                <a:lnTo>
                  <a:pt x="1058868" y="294042"/>
                </a:lnTo>
                <a:lnTo>
                  <a:pt x="1038584" y="272144"/>
                </a:lnTo>
                <a:lnTo>
                  <a:pt x="1018644" y="250406"/>
                </a:lnTo>
                <a:lnTo>
                  <a:pt x="997956" y="229026"/>
                </a:lnTo>
                <a:lnTo>
                  <a:pt x="949963" y="188130"/>
                </a:lnTo>
                <a:lnTo>
                  <a:pt x="885860" y="151042"/>
                </a:lnTo>
                <a:lnTo>
                  <a:pt x="845035" y="134420"/>
                </a:lnTo>
                <a:lnTo>
                  <a:pt x="796904" y="119344"/>
                </a:lnTo>
                <a:lnTo>
                  <a:pt x="740374" y="106011"/>
                </a:lnTo>
                <a:lnTo>
                  <a:pt x="674353" y="94619"/>
                </a:lnTo>
                <a:lnTo>
                  <a:pt x="597746" y="85367"/>
                </a:lnTo>
                <a:lnTo>
                  <a:pt x="509461" y="78453"/>
                </a:lnTo>
                <a:lnTo>
                  <a:pt x="478470" y="62804"/>
                </a:lnTo>
                <a:lnTo>
                  <a:pt x="457821" y="55100"/>
                </a:lnTo>
                <a:lnTo>
                  <a:pt x="227905" y="55100"/>
                </a:lnTo>
                <a:lnTo>
                  <a:pt x="186097" y="38469"/>
                </a:lnTo>
                <a:lnTo>
                  <a:pt x="74888" y="7672"/>
                </a:lnTo>
                <a:lnTo>
                  <a:pt x="0" y="0"/>
                </a:lnTo>
                <a:close/>
              </a:path>
              <a:path w="1555115" h="4601209">
                <a:moveTo>
                  <a:pt x="1016119" y="3803106"/>
                </a:moveTo>
                <a:lnTo>
                  <a:pt x="365126" y="3803106"/>
                </a:lnTo>
                <a:lnTo>
                  <a:pt x="411556" y="3809795"/>
                </a:lnTo>
                <a:lnTo>
                  <a:pt x="513247" y="3817923"/>
                </a:lnTo>
                <a:lnTo>
                  <a:pt x="747321" y="3825335"/>
                </a:lnTo>
                <a:lnTo>
                  <a:pt x="1007279" y="3806576"/>
                </a:lnTo>
                <a:lnTo>
                  <a:pt x="1016119" y="3803106"/>
                </a:lnTo>
                <a:close/>
              </a:path>
              <a:path w="1555115" h="4601209">
                <a:moveTo>
                  <a:pt x="310902" y="22750"/>
                </a:moveTo>
                <a:lnTo>
                  <a:pt x="227905" y="55100"/>
                </a:lnTo>
                <a:lnTo>
                  <a:pt x="457821" y="55100"/>
                </a:lnTo>
                <a:lnTo>
                  <a:pt x="403354" y="34777"/>
                </a:lnTo>
                <a:lnTo>
                  <a:pt x="310902" y="22750"/>
                </a:lnTo>
                <a:close/>
              </a:path>
            </a:pathLst>
          </a:custGeom>
          <a:solidFill>
            <a:srgbClr val="E6E7E8"/>
          </a:solidFill>
        </p:spPr>
        <p:txBody>
          <a:bodyPr wrap="square" lIns="0" tIns="0" rIns="0" bIns="0" rtlCol="0"/>
          <a:lstStyle/>
          <a:p>
            <a:endParaRPr>
              <a:latin typeface="GHEA Grapalat" pitchFamily="50" charset="0"/>
            </a:endParaRPr>
          </a:p>
        </p:txBody>
      </p:sp>
      <p:sp>
        <p:nvSpPr>
          <p:cNvPr id="12" name="object 12"/>
          <p:cNvSpPr/>
          <p:nvPr/>
        </p:nvSpPr>
        <p:spPr>
          <a:xfrm>
            <a:off x="657547" y="5209040"/>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3" name="object 13"/>
          <p:cNvSpPr/>
          <p:nvPr/>
        </p:nvSpPr>
        <p:spPr>
          <a:xfrm>
            <a:off x="801547" y="5209040"/>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4" name="object 14"/>
          <p:cNvSpPr/>
          <p:nvPr/>
        </p:nvSpPr>
        <p:spPr>
          <a:xfrm>
            <a:off x="945547" y="5209040"/>
            <a:ext cx="95248" cy="95248"/>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15" name="object 15"/>
          <p:cNvSpPr/>
          <p:nvPr/>
        </p:nvSpPr>
        <p:spPr>
          <a:xfrm>
            <a:off x="3070633" y="1239185"/>
            <a:ext cx="120651" cy="120651"/>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sp>
        <p:nvSpPr>
          <p:cNvPr id="16" name="object 16"/>
          <p:cNvSpPr/>
          <p:nvPr/>
        </p:nvSpPr>
        <p:spPr>
          <a:xfrm>
            <a:off x="6344359" y="1239185"/>
            <a:ext cx="120651" cy="120651"/>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sp>
        <p:nvSpPr>
          <p:cNvPr id="17" name="object 17"/>
          <p:cNvSpPr txBox="1"/>
          <p:nvPr/>
        </p:nvSpPr>
        <p:spPr>
          <a:xfrm>
            <a:off x="3298717" y="1158924"/>
            <a:ext cx="2720340" cy="822276"/>
          </a:xfrm>
          <a:prstGeom prst="rect">
            <a:avLst/>
          </a:prstGeom>
        </p:spPr>
        <p:txBody>
          <a:bodyPr vert="horz" wrap="square" lIns="0" tIns="12700" rIns="0" bIns="0" rtlCol="0">
            <a:spAutoFit/>
          </a:bodyPr>
          <a:lstStyle/>
          <a:p>
            <a:pPr marL="12700" marR="79375">
              <a:lnSpc>
                <a:spcPct val="111800"/>
              </a:lnSpc>
              <a:spcBef>
                <a:spcPts val="100"/>
              </a:spcBef>
            </a:pPr>
            <a:r>
              <a:rPr lang="en-US" sz="1600" dirty="0" smtClean="0">
                <a:solidFill>
                  <a:srgbClr val="231F20"/>
                </a:solidFill>
                <a:latin typeface="GHEA Grapalat" pitchFamily="50" charset="0"/>
                <a:cs typeface="Times New Roman"/>
              </a:rPr>
              <a:t>State bodies refuse to work towards solutions of sensitive public issues</a:t>
            </a:r>
            <a:endParaRPr sz="1600" dirty="0">
              <a:latin typeface="GHEA Grapalat" pitchFamily="50" charset="0"/>
              <a:cs typeface="Times New Roman"/>
            </a:endParaRPr>
          </a:p>
        </p:txBody>
      </p:sp>
      <p:sp>
        <p:nvSpPr>
          <p:cNvPr id="18" name="object 18"/>
          <p:cNvSpPr txBox="1"/>
          <p:nvPr/>
        </p:nvSpPr>
        <p:spPr>
          <a:xfrm>
            <a:off x="6593057" y="1144855"/>
            <a:ext cx="2553971" cy="546496"/>
          </a:xfrm>
          <a:prstGeom prst="rect">
            <a:avLst/>
          </a:prstGeom>
        </p:spPr>
        <p:txBody>
          <a:bodyPr vert="horz" wrap="square" lIns="0" tIns="12700" rIns="0" bIns="0" rtlCol="0">
            <a:spAutoFit/>
          </a:bodyPr>
          <a:lstStyle/>
          <a:p>
            <a:pPr marL="12700" marR="5080">
              <a:lnSpc>
                <a:spcPct val="111800"/>
              </a:lnSpc>
              <a:spcBef>
                <a:spcPts val="100"/>
              </a:spcBef>
            </a:pPr>
            <a:r>
              <a:rPr lang="en-US" sz="1600" dirty="0" smtClean="0">
                <a:solidFill>
                  <a:srgbClr val="231F20"/>
                </a:solidFill>
                <a:latin typeface="GHEA Grapalat" pitchFamily="50" charset="0"/>
                <a:cs typeface="Times New Roman"/>
              </a:rPr>
              <a:t>Decision-makers in </a:t>
            </a:r>
            <a:r>
              <a:rPr lang="en-US" sz="1600" dirty="0">
                <a:solidFill>
                  <a:srgbClr val="231F20"/>
                </a:solidFill>
                <a:latin typeface="GHEA Grapalat" pitchFamily="50" charset="0"/>
                <a:cs typeface="Times New Roman"/>
              </a:rPr>
              <a:t>s</a:t>
            </a:r>
            <a:r>
              <a:rPr lang="en-US" sz="1600" dirty="0" smtClean="0">
                <a:solidFill>
                  <a:srgbClr val="231F20"/>
                </a:solidFill>
                <a:latin typeface="GHEA Grapalat" pitchFamily="50" charset="0"/>
                <a:cs typeface="Times New Roman"/>
              </a:rPr>
              <a:t>tate bodies change frequently</a:t>
            </a:r>
            <a:endParaRPr sz="1600" dirty="0">
              <a:latin typeface="GHEA Grapalat" pitchFamily="50" charset="0"/>
              <a:cs typeface="Times New Roman"/>
            </a:endParaRPr>
          </a:p>
        </p:txBody>
      </p:sp>
      <p:sp>
        <p:nvSpPr>
          <p:cNvPr id="19" name="object 19"/>
          <p:cNvSpPr/>
          <p:nvPr/>
        </p:nvSpPr>
        <p:spPr>
          <a:xfrm>
            <a:off x="2819401" y="902004"/>
            <a:ext cx="6553200" cy="1338580"/>
          </a:xfrm>
          <a:custGeom>
            <a:avLst/>
            <a:gdLst/>
            <a:ahLst/>
            <a:cxnLst/>
            <a:rect l="l" t="t" r="r" b="b"/>
            <a:pathLst>
              <a:path w="6553200" h="1338580">
                <a:moveTo>
                  <a:pt x="179999" y="0"/>
                </a:moveTo>
                <a:lnTo>
                  <a:pt x="6373191" y="0"/>
                </a:lnTo>
                <a:lnTo>
                  <a:pt x="6420899" y="6458"/>
                </a:lnTo>
                <a:lnTo>
                  <a:pt x="6463858" y="24666"/>
                </a:lnTo>
                <a:lnTo>
                  <a:pt x="6500316" y="52875"/>
                </a:lnTo>
                <a:lnTo>
                  <a:pt x="6528524" y="89333"/>
                </a:lnTo>
                <a:lnTo>
                  <a:pt x="6546732" y="132291"/>
                </a:lnTo>
                <a:lnTo>
                  <a:pt x="6553191" y="179999"/>
                </a:lnTo>
                <a:lnTo>
                  <a:pt x="6553191" y="1157993"/>
                </a:lnTo>
                <a:lnTo>
                  <a:pt x="6546732" y="1205702"/>
                </a:lnTo>
                <a:lnTo>
                  <a:pt x="6528524" y="1248660"/>
                </a:lnTo>
                <a:lnTo>
                  <a:pt x="6500316" y="1285119"/>
                </a:lnTo>
                <a:lnTo>
                  <a:pt x="6463858" y="1313327"/>
                </a:lnTo>
                <a:lnTo>
                  <a:pt x="6420899" y="1331536"/>
                </a:lnTo>
                <a:lnTo>
                  <a:pt x="6373191" y="1337994"/>
                </a:lnTo>
                <a:lnTo>
                  <a:pt x="179999" y="1337994"/>
                </a:lnTo>
                <a:lnTo>
                  <a:pt x="132291" y="1331536"/>
                </a:lnTo>
                <a:lnTo>
                  <a:pt x="89332" y="1313327"/>
                </a:lnTo>
                <a:lnTo>
                  <a:pt x="52874" y="1285119"/>
                </a:lnTo>
                <a:lnTo>
                  <a:pt x="24666" y="1248660"/>
                </a:lnTo>
                <a:lnTo>
                  <a:pt x="6458" y="1205702"/>
                </a:lnTo>
                <a:lnTo>
                  <a:pt x="0" y="1157993"/>
                </a:lnTo>
                <a:lnTo>
                  <a:pt x="0" y="179999"/>
                </a:lnTo>
                <a:lnTo>
                  <a:pt x="6458" y="132291"/>
                </a:lnTo>
                <a:lnTo>
                  <a:pt x="24666" y="89333"/>
                </a:lnTo>
                <a:lnTo>
                  <a:pt x="52874" y="52875"/>
                </a:lnTo>
                <a:lnTo>
                  <a:pt x="89332" y="24666"/>
                </a:lnTo>
                <a:lnTo>
                  <a:pt x="132291" y="6458"/>
                </a:lnTo>
                <a:lnTo>
                  <a:pt x="179999" y="0"/>
                </a:lnTo>
                <a:close/>
              </a:path>
            </a:pathLst>
          </a:custGeom>
          <a:ln w="35999">
            <a:solidFill>
              <a:srgbClr val="00476D"/>
            </a:solidFill>
            <a:prstDash val="dash"/>
          </a:ln>
        </p:spPr>
        <p:txBody>
          <a:bodyPr wrap="square" lIns="0" tIns="0" rIns="0" bIns="0" rtlCol="0"/>
          <a:lstStyle/>
          <a:p>
            <a:endParaRPr>
              <a:latin typeface="GHEA Grapalat" pitchFamily="50" charset="0"/>
            </a:endParaRPr>
          </a:p>
        </p:txBody>
      </p:sp>
      <p:sp>
        <p:nvSpPr>
          <p:cNvPr id="20" name="object 20"/>
          <p:cNvSpPr/>
          <p:nvPr/>
        </p:nvSpPr>
        <p:spPr>
          <a:xfrm>
            <a:off x="3070633" y="1239185"/>
            <a:ext cx="120651" cy="120651"/>
          </a:xfrm>
          <a:prstGeom prst="rect">
            <a:avLst/>
          </a:prstGeom>
          <a:blipFill>
            <a:blip r:embed="rId4" cstate="print"/>
            <a:stretch>
              <a:fillRect/>
            </a:stretch>
          </a:blipFill>
        </p:spPr>
        <p:txBody>
          <a:bodyPr wrap="square" lIns="0" tIns="0" rIns="0" bIns="0" rtlCol="0"/>
          <a:lstStyle/>
          <a:p>
            <a:endParaRPr>
              <a:latin typeface="GHEA Grapalat" pitchFamily="50" charset="0"/>
            </a:endParaRPr>
          </a:p>
        </p:txBody>
      </p:sp>
      <p:pic>
        <p:nvPicPr>
          <p:cNvPr id="21" name="Picture 20" descr="55.png"/>
          <p:cNvPicPr>
            <a:picLocks noChangeAspect="1"/>
          </p:cNvPicPr>
          <p:nvPr/>
        </p:nvPicPr>
        <p:blipFill>
          <a:blip r:embed="rId5" cstate="print"/>
          <a:stretch>
            <a:fillRect/>
          </a:stretch>
        </p:blipFill>
        <p:spPr>
          <a:xfrm>
            <a:off x="1219200" y="2895600"/>
            <a:ext cx="556566" cy="381000"/>
          </a:xfrm>
          <a:prstGeom prst="rect">
            <a:avLst/>
          </a:prstGeom>
        </p:spPr>
      </p:pic>
      <p:pic>
        <p:nvPicPr>
          <p:cNvPr id="22" name="Picture 21" descr="55.png"/>
          <p:cNvPicPr>
            <a:picLocks noChangeAspect="1"/>
          </p:cNvPicPr>
          <p:nvPr/>
        </p:nvPicPr>
        <p:blipFill>
          <a:blip r:embed="rId5" cstate="print"/>
          <a:stretch>
            <a:fillRect/>
          </a:stretch>
        </p:blipFill>
        <p:spPr>
          <a:xfrm flipH="1" flipV="1">
            <a:off x="11430000" y="6172200"/>
            <a:ext cx="556566" cy="381000"/>
          </a:xfrm>
          <a:prstGeom prst="rect">
            <a:avLst/>
          </a:prstGeom>
        </p:spPr>
      </p:pic>
    </p:spTree>
    <p:extLst>
      <p:ext uri="{BB962C8B-B14F-4D97-AF65-F5344CB8AC3E}">
        <p14:creationId xmlns:p14="http://schemas.microsoft.com/office/powerpoint/2010/main" val="344891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70585" y="1980454"/>
            <a:ext cx="3687217" cy="896720"/>
          </a:xfrm>
          <a:prstGeom prst="rect">
            <a:avLst/>
          </a:prstGeom>
        </p:spPr>
        <p:txBody>
          <a:bodyPr vert="horz" wrap="square" lIns="0" tIns="12700" rIns="0" bIns="0" rtlCol="0">
            <a:spAutoFit/>
          </a:bodyPr>
          <a:lstStyle/>
          <a:p>
            <a:pPr marL="12700" marR="5080" algn="ctr">
              <a:lnSpc>
                <a:spcPct val="123000"/>
              </a:lnSpc>
              <a:spcBef>
                <a:spcPts val="100"/>
              </a:spcBef>
            </a:pPr>
            <a:r>
              <a:rPr lang="en-US" sz="1600" dirty="0" smtClean="0">
                <a:solidFill>
                  <a:srgbClr val="231F20"/>
                </a:solidFill>
                <a:latin typeface="GHEA Grapalat" pitchFamily="50" charset="0"/>
                <a:cs typeface="Arial"/>
              </a:rPr>
              <a:t>At </a:t>
            </a:r>
            <a:r>
              <a:rPr lang="en-US" sz="1600" dirty="0">
                <a:solidFill>
                  <a:srgbClr val="231F20"/>
                </a:solidFill>
                <a:latin typeface="GHEA Grapalat" pitchFamily="50" charset="0"/>
                <a:cs typeface="Arial"/>
              </a:rPr>
              <a:t>least 28% </a:t>
            </a:r>
            <a:r>
              <a:rPr lang="en-US" sz="1600" dirty="0" smtClean="0">
                <a:solidFill>
                  <a:srgbClr val="231F20"/>
                </a:solidFill>
                <a:latin typeface="GHEA Grapalat" pitchFamily="50" charset="0"/>
                <a:cs typeface="Arial"/>
              </a:rPr>
              <a:t>of ministers and deputy-ministers in RA Government are previous CSO representatives</a:t>
            </a:r>
            <a:endParaRPr sz="1600" dirty="0">
              <a:latin typeface="GHEA Grapalat" pitchFamily="50" charset="0"/>
              <a:cs typeface="Arial"/>
            </a:endParaRPr>
          </a:p>
        </p:txBody>
      </p:sp>
      <p:sp>
        <p:nvSpPr>
          <p:cNvPr id="3" name="object 3"/>
          <p:cNvSpPr txBox="1"/>
          <p:nvPr/>
        </p:nvSpPr>
        <p:spPr>
          <a:xfrm>
            <a:off x="7610554" y="1980453"/>
            <a:ext cx="2828847" cy="896720"/>
          </a:xfrm>
          <a:prstGeom prst="rect">
            <a:avLst/>
          </a:prstGeom>
        </p:spPr>
        <p:txBody>
          <a:bodyPr vert="horz" wrap="square" lIns="0" tIns="12700" rIns="0" bIns="0" rtlCol="0">
            <a:spAutoFit/>
          </a:bodyPr>
          <a:lstStyle/>
          <a:p>
            <a:pPr marL="12065" marR="5080" algn="ctr">
              <a:lnSpc>
                <a:spcPct val="123000"/>
              </a:lnSpc>
              <a:spcBef>
                <a:spcPts val="100"/>
              </a:spcBef>
            </a:pPr>
            <a:r>
              <a:rPr lang="en-US" sz="1600" dirty="0" smtClean="0">
                <a:solidFill>
                  <a:srgbClr val="231F20"/>
                </a:solidFill>
                <a:latin typeface="GHEA Grapalat" pitchFamily="50" charset="0"/>
                <a:cs typeface="Arial"/>
              </a:rPr>
              <a:t>At least </a:t>
            </a:r>
            <a:r>
              <a:rPr sz="1600" dirty="0" smtClean="0">
                <a:solidFill>
                  <a:srgbClr val="231F20"/>
                </a:solidFill>
                <a:latin typeface="GHEA Grapalat" pitchFamily="50" charset="0"/>
                <a:cs typeface="Arial"/>
              </a:rPr>
              <a:t>44%</a:t>
            </a:r>
            <a:r>
              <a:rPr lang="en-US" sz="1600" dirty="0" smtClean="0">
                <a:solidFill>
                  <a:srgbClr val="231F20"/>
                </a:solidFill>
                <a:latin typeface="GHEA Grapalat" pitchFamily="50" charset="0"/>
                <a:cs typeface="Arial"/>
              </a:rPr>
              <a:t> of RA Members of Parliament are previous CSO representatives</a:t>
            </a:r>
            <a:endParaRPr sz="1600" dirty="0">
              <a:latin typeface="GHEA Grapalat" pitchFamily="50" charset="0"/>
              <a:cs typeface="Arial"/>
            </a:endParaRPr>
          </a:p>
        </p:txBody>
      </p:sp>
      <p:sp>
        <p:nvSpPr>
          <p:cNvPr id="4" name="object 4"/>
          <p:cNvSpPr txBox="1"/>
          <p:nvPr/>
        </p:nvSpPr>
        <p:spPr>
          <a:xfrm>
            <a:off x="3653869" y="5821154"/>
            <a:ext cx="4956731" cy="579646"/>
          </a:xfrm>
          <a:prstGeom prst="rect">
            <a:avLst/>
          </a:prstGeom>
        </p:spPr>
        <p:txBody>
          <a:bodyPr vert="horz" wrap="square" lIns="0" tIns="12700" rIns="0" bIns="0" rtlCol="0">
            <a:spAutoFit/>
          </a:bodyPr>
          <a:lstStyle/>
          <a:p>
            <a:pPr marL="12700">
              <a:lnSpc>
                <a:spcPct val="100000"/>
              </a:lnSpc>
              <a:spcBef>
                <a:spcPts val="100"/>
              </a:spcBef>
            </a:pPr>
            <a:r>
              <a:rPr lang="en-US" sz="1200" dirty="0" smtClean="0">
                <a:solidFill>
                  <a:srgbClr val="231F20"/>
                </a:solidFill>
                <a:latin typeface="GHEA Grapalat" pitchFamily="50" charset="0"/>
                <a:cs typeface="Arial"/>
              </a:rPr>
              <a:t>Observations are based on document analysis. </a:t>
            </a:r>
          </a:p>
          <a:p>
            <a:pPr marL="12700">
              <a:lnSpc>
                <a:spcPct val="100000"/>
              </a:lnSpc>
              <a:spcBef>
                <a:spcPts val="100"/>
              </a:spcBef>
            </a:pPr>
            <a:r>
              <a:rPr lang="en-US" sz="1200" dirty="0" smtClean="0">
                <a:solidFill>
                  <a:srgbClr val="231F20"/>
                </a:solidFill>
                <a:latin typeface="GHEA Grapalat" pitchFamily="50" charset="0"/>
                <a:cs typeface="Arial"/>
              </a:rPr>
              <a:t>Researcher’s note: “Representative of CSO” is broadly defined as any affiliation with the field (e.g. membership, activism, position holder etc.). </a:t>
            </a:r>
            <a:endParaRPr sz="1200" dirty="0">
              <a:latin typeface="GHEA Grapalat" pitchFamily="50" charset="0"/>
              <a:cs typeface="Arial"/>
            </a:endParaRPr>
          </a:p>
        </p:txBody>
      </p:sp>
      <p:sp>
        <p:nvSpPr>
          <p:cNvPr id="5" name="object 5"/>
          <p:cNvSpPr/>
          <p:nvPr/>
        </p:nvSpPr>
        <p:spPr>
          <a:xfrm>
            <a:off x="2224303" y="3179350"/>
            <a:ext cx="2160271" cy="2160270"/>
          </a:xfrm>
          <a:custGeom>
            <a:avLst/>
            <a:gdLst/>
            <a:ahLst/>
            <a:cxnLst/>
            <a:rect l="l" t="t" r="r" b="b"/>
            <a:pathLst>
              <a:path w="2160270" h="2160270">
                <a:moveTo>
                  <a:pt x="1080000" y="0"/>
                </a:moveTo>
                <a:lnTo>
                  <a:pt x="1031892" y="1052"/>
                </a:lnTo>
                <a:lnTo>
                  <a:pt x="984324" y="4179"/>
                </a:lnTo>
                <a:lnTo>
                  <a:pt x="937338" y="9338"/>
                </a:lnTo>
                <a:lnTo>
                  <a:pt x="890979" y="16485"/>
                </a:lnTo>
                <a:lnTo>
                  <a:pt x="845291" y="25575"/>
                </a:lnTo>
                <a:lnTo>
                  <a:pt x="800316" y="36565"/>
                </a:lnTo>
                <a:lnTo>
                  <a:pt x="756101" y="49411"/>
                </a:lnTo>
                <a:lnTo>
                  <a:pt x="712687" y="64068"/>
                </a:lnTo>
                <a:lnTo>
                  <a:pt x="670120" y="80494"/>
                </a:lnTo>
                <a:lnTo>
                  <a:pt x="628443" y="98644"/>
                </a:lnTo>
                <a:lnTo>
                  <a:pt x="587699" y="118474"/>
                </a:lnTo>
                <a:lnTo>
                  <a:pt x="547934" y="139940"/>
                </a:lnTo>
                <a:lnTo>
                  <a:pt x="509190" y="162999"/>
                </a:lnTo>
                <a:lnTo>
                  <a:pt x="471512" y="187606"/>
                </a:lnTo>
                <a:lnTo>
                  <a:pt x="434943" y="213718"/>
                </a:lnTo>
                <a:lnTo>
                  <a:pt x="399528" y="241290"/>
                </a:lnTo>
                <a:lnTo>
                  <a:pt x="365310" y="270280"/>
                </a:lnTo>
                <a:lnTo>
                  <a:pt x="332334" y="300642"/>
                </a:lnTo>
                <a:lnTo>
                  <a:pt x="300642" y="332334"/>
                </a:lnTo>
                <a:lnTo>
                  <a:pt x="270280" y="365310"/>
                </a:lnTo>
                <a:lnTo>
                  <a:pt x="241290" y="399528"/>
                </a:lnTo>
                <a:lnTo>
                  <a:pt x="213718" y="434943"/>
                </a:lnTo>
                <a:lnTo>
                  <a:pt x="187606" y="471511"/>
                </a:lnTo>
                <a:lnTo>
                  <a:pt x="162999" y="509190"/>
                </a:lnTo>
                <a:lnTo>
                  <a:pt x="139940" y="547933"/>
                </a:lnTo>
                <a:lnTo>
                  <a:pt x="118474" y="587699"/>
                </a:lnTo>
                <a:lnTo>
                  <a:pt x="98644" y="628442"/>
                </a:lnTo>
                <a:lnTo>
                  <a:pt x="80494" y="670119"/>
                </a:lnTo>
                <a:lnTo>
                  <a:pt x="64068" y="712687"/>
                </a:lnTo>
                <a:lnTo>
                  <a:pt x="49411" y="756100"/>
                </a:lnTo>
                <a:lnTo>
                  <a:pt x="36565" y="800316"/>
                </a:lnTo>
                <a:lnTo>
                  <a:pt x="25575" y="845290"/>
                </a:lnTo>
                <a:lnTo>
                  <a:pt x="16485" y="890978"/>
                </a:lnTo>
                <a:lnTo>
                  <a:pt x="9338" y="937337"/>
                </a:lnTo>
                <a:lnTo>
                  <a:pt x="4179" y="984323"/>
                </a:lnTo>
                <a:lnTo>
                  <a:pt x="1052" y="1031891"/>
                </a:lnTo>
                <a:lnTo>
                  <a:pt x="0" y="1079999"/>
                </a:lnTo>
                <a:lnTo>
                  <a:pt x="1052" y="1128106"/>
                </a:lnTo>
                <a:lnTo>
                  <a:pt x="4179" y="1175675"/>
                </a:lnTo>
                <a:lnTo>
                  <a:pt x="9338" y="1222660"/>
                </a:lnTo>
                <a:lnTo>
                  <a:pt x="16485" y="1269019"/>
                </a:lnTo>
                <a:lnTo>
                  <a:pt x="25575" y="1314708"/>
                </a:lnTo>
                <a:lnTo>
                  <a:pt x="36565" y="1359682"/>
                </a:lnTo>
                <a:lnTo>
                  <a:pt x="49411" y="1403898"/>
                </a:lnTo>
                <a:lnTo>
                  <a:pt x="64068" y="1447311"/>
                </a:lnTo>
                <a:lnTo>
                  <a:pt x="80494" y="1489879"/>
                </a:lnTo>
                <a:lnTo>
                  <a:pt x="98644" y="1531556"/>
                </a:lnTo>
                <a:lnTo>
                  <a:pt x="118474" y="1572299"/>
                </a:lnTo>
                <a:lnTo>
                  <a:pt x="139940" y="1612065"/>
                </a:lnTo>
                <a:lnTo>
                  <a:pt x="162999" y="1650809"/>
                </a:lnTo>
                <a:lnTo>
                  <a:pt x="187606" y="1688487"/>
                </a:lnTo>
                <a:lnTo>
                  <a:pt x="213718" y="1725055"/>
                </a:lnTo>
                <a:lnTo>
                  <a:pt x="241290" y="1760470"/>
                </a:lnTo>
                <a:lnTo>
                  <a:pt x="270280" y="1794688"/>
                </a:lnTo>
                <a:lnTo>
                  <a:pt x="300642" y="1827665"/>
                </a:lnTo>
                <a:lnTo>
                  <a:pt x="332334" y="1859356"/>
                </a:lnTo>
                <a:lnTo>
                  <a:pt x="365310" y="1889719"/>
                </a:lnTo>
                <a:lnTo>
                  <a:pt x="399528" y="1918708"/>
                </a:lnTo>
                <a:lnTo>
                  <a:pt x="434943" y="1946281"/>
                </a:lnTo>
                <a:lnTo>
                  <a:pt x="471512" y="1972393"/>
                </a:lnTo>
                <a:lnTo>
                  <a:pt x="509190" y="1997000"/>
                </a:lnTo>
                <a:lnTo>
                  <a:pt x="547934" y="2020059"/>
                </a:lnTo>
                <a:lnTo>
                  <a:pt x="587699" y="2041525"/>
                </a:lnTo>
                <a:lnTo>
                  <a:pt x="628443" y="2061355"/>
                </a:lnTo>
                <a:lnTo>
                  <a:pt x="670120" y="2079505"/>
                </a:lnTo>
                <a:lnTo>
                  <a:pt x="712687" y="2095930"/>
                </a:lnTo>
                <a:lnTo>
                  <a:pt x="756101" y="2110588"/>
                </a:lnTo>
                <a:lnTo>
                  <a:pt x="800316" y="2123434"/>
                </a:lnTo>
                <a:lnTo>
                  <a:pt x="845291" y="2134423"/>
                </a:lnTo>
                <a:lnTo>
                  <a:pt x="890979" y="2143514"/>
                </a:lnTo>
                <a:lnTo>
                  <a:pt x="937338" y="2150660"/>
                </a:lnTo>
                <a:lnTo>
                  <a:pt x="984324" y="2155819"/>
                </a:lnTo>
                <a:lnTo>
                  <a:pt x="1031892" y="2158947"/>
                </a:lnTo>
                <a:lnTo>
                  <a:pt x="1080000" y="2159999"/>
                </a:lnTo>
                <a:lnTo>
                  <a:pt x="1128107" y="2158947"/>
                </a:lnTo>
                <a:lnTo>
                  <a:pt x="1175676" y="2155819"/>
                </a:lnTo>
                <a:lnTo>
                  <a:pt x="1222661" y="2150660"/>
                </a:lnTo>
                <a:lnTo>
                  <a:pt x="1269020" y="2143514"/>
                </a:lnTo>
                <a:lnTo>
                  <a:pt x="1314709" y="2134423"/>
                </a:lnTo>
                <a:lnTo>
                  <a:pt x="1359683" y="2123434"/>
                </a:lnTo>
                <a:lnTo>
                  <a:pt x="1403899" y="2110588"/>
                </a:lnTo>
                <a:lnTo>
                  <a:pt x="1447312" y="2095930"/>
                </a:lnTo>
                <a:lnTo>
                  <a:pt x="1489880" y="2079505"/>
                </a:lnTo>
                <a:lnTo>
                  <a:pt x="1531557" y="2061355"/>
                </a:lnTo>
                <a:lnTo>
                  <a:pt x="1572301" y="2041525"/>
                </a:lnTo>
                <a:lnTo>
                  <a:pt x="1612066" y="2020059"/>
                </a:lnTo>
                <a:lnTo>
                  <a:pt x="1650810" y="1997000"/>
                </a:lnTo>
                <a:lnTo>
                  <a:pt x="1688488" y="1972393"/>
                </a:lnTo>
                <a:lnTo>
                  <a:pt x="1725057" y="1946281"/>
                </a:lnTo>
                <a:lnTo>
                  <a:pt x="1760472" y="1918708"/>
                </a:lnTo>
                <a:lnTo>
                  <a:pt x="1794690" y="1889719"/>
                </a:lnTo>
                <a:lnTo>
                  <a:pt x="1827667" y="1859356"/>
                </a:lnTo>
                <a:lnTo>
                  <a:pt x="1859358" y="1827665"/>
                </a:lnTo>
                <a:lnTo>
                  <a:pt x="1889721" y="1794688"/>
                </a:lnTo>
                <a:lnTo>
                  <a:pt x="1918710" y="1760470"/>
                </a:lnTo>
                <a:lnTo>
                  <a:pt x="1946283" y="1725055"/>
                </a:lnTo>
                <a:lnTo>
                  <a:pt x="1972395" y="1688487"/>
                </a:lnTo>
                <a:lnTo>
                  <a:pt x="1997003" y="1650809"/>
                </a:lnTo>
                <a:lnTo>
                  <a:pt x="2020061" y="1612065"/>
                </a:lnTo>
                <a:lnTo>
                  <a:pt x="2041528" y="1572299"/>
                </a:lnTo>
                <a:lnTo>
                  <a:pt x="2061358" y="1531556"/>
                </a:lnTo>
                <a:lnTo>
                  <a:pt x="2079508" y="1489879"/>
                </a:lnTo>
                <a:lnTo>
                  <a:pt x="2095934" y="1447311"/>
                </a:lnTo>
                <a:lnTo>
                  <a:pt x="2110591" y="1403898"/>
                </a:lnTo>
                <a:lnTo>
                  <a:pt x="2123437" y="1359682"/>
                </a:lnTo>
                <a:lnTo>
                  <a:pt x="2134427" y="1314708"/>
                </a:lnTo>
                <a:lnTo>
                  <a:pt x="2143517" y="1269019"/>
                </a:lnTo>
                <a:lnTo>
                  <a:pt x="2150664" y="1222660"/>
                </a:lnTo>
                <a:lnTo>
                  <a:pt x="2155823" y="1175675"/>
                </a:lnTo>
                <a:lnTo>
                  <a:pt x="2158951" y="1128106"/>
                </a:lnTo>
                <a:lnTo>
                  <a:pt x="2160003" y="1079999"/>
                </a:lnTo>
                <a:lnTo>
                  <a:pt x="2158951" y="1031891"/>
                </a:lnTo>
                <a:lnTo>
                  <a:pt x="2155823" y="984323"/>
                </a:lnTo>
                <a:lnTo>
                  <a:pt x="2150664" y="937337"/>
                </a:lnTo>
                <a:lnTo>
                  <a:pt x="2143517" y="890978"/>
                </a:lnTo>
                <a:lnTo>
                  <a:pt x="2134427" y="845290"/>
                </a:lnTo>
                <a:lnTo>
                  <a:pt x="2123437" y="800316"/>
                </a:lnTo>
                <a:lnTo>
                  <a:pt x="2110591" y="756100"/>
                </a:lnTo>
                <a:lnTo>
                  <a:pt x="2095934" y="712687"/>
                </a:lnTo>
                <a:lnTo>
                  <a:pt x="2079508" y="670119"/>
                </a:lnTo>
                <a:lnTo>
                  <a:pt x="2061358" y="628442"/>
                </a:lnTo>
                <a:lnTo>
                  <a:pt x="2041528" y="587699"/>
                </a:lnTo>
                <a:lnTo>
                  <a:pt x="2020061" y="547933"/>
                </a:lnTo>
                <a:lnTo>
                  <a:pt x="1997003" y="509190"/>
                </a:lnTo>
                <a:lnTo>
                  <a:pt x="1972395" y="471511"/>
                </a:lnTo>
                <a:lnTo>
                  <a:pt x="1946283" y="434943"/>
                </a:lnTo>
                <a:lnTo>
                  <a:pt x="1918710" y="399528"/>
                </a:lnTo>
                <a:lnTo>
                  <a:pt x="1889721" y="365310"/>
                </a:lnTo>
                <a:lnTo>
                  <a:pt x="1859358" y="332334"/>
                </a:lnTo>
                <a:lnTo>
                  <a:pt x="1827667" y="300642"/>
                </a:lnTo>
                <a:lnTo>
                  <a:pt x="1794690" y="270280"/>
                </a:lnTo>
                <a:lnTo>
                  <a:pt x="1760472" y="241290"/>
                </a:lnTo>
                <a:lnTo>
                  <a:pt x="1725057" y="213718"/>
                </a:lnTo>
                <a:lnTo>
                  <a:pt x="1688488" y="187606"/>
                </a:lnTo>
                <a:lnTo>
                  <a:pt x="1650810" y="162999"/>
                </a:lnTo>
                <a:lnTo>
                  <a:pt x="1612066" y="139940"/>
                </a:lnTo>
                <a:lnTo>
                  <a:pt x="1572301" y="118474"/>
                </a:lnTo>
                <a:lnTo>
                  <a:pt x="1531557" y="98644"/>
                </a:lnTo>
                <a:lnTo>
                  <a:pt x="1489880" y="80494"/>
                </a:lnTo>
                <a:lnTo>
                  <a:pt x="1447312" y="64068"/>
                </a:lnTo>
                <a:lnTo>
                  <a:pt x="1403899" y="49411"/>
                </a:lnTo>
                <a:lnTo>
                  <a:pt x="1359683" y="36565"/>
                </a:lnTo>
                <a:lnTo>
                  <a:pt x="1314709" y="25575"/>
                </a:lnTo>
                <a:lnTo>
                  <a:pt x="1269020" y="16485"/>
                </a:lnTo>
                <a:lnTo>
                  <a:pt x="1222661" y="9338"/>
                </a:lnTo>
                <a:lnTo>
                  <a:pt x="1175676" y="4179"/>
                </a:lnTo>
                <a:lnTo>
                  <a:pt x="1128107" y="1052"/>
                </a:lnTo>
                <a:lnTo>
                  <a:pt x="1080000" y="0"/>
                </a:lnTo>
                <a:close/>
              </a:path>
            </a:pathLst>
          </a:custGeom>
          <a:solidFill>
            <a:srgbClr val="BBBDC0"/>
          </a:solidFill>
        </p:spPr>
        <p:txBody>
          <a:bodyPr wrap="square" lIns="0" tIns="0" rIns="0" bIns="0" rtlCol="0"/>
          <a:lstStyle/>
          <a:p>
            <a:endParaRPr/>
          </a:p>
        </p:txBody>
      </p:sp>
      <p:sp>
        <p:nvSpPr>
          <p:cNvPr id="6" name="object 6"/>
          <p:cNvSpPr/>
          <p:nvPr/>
        </p:nvSpPr>
        <p:spPr>
          <a:xfrm>
            <a:off x="3101937" y="3179352"/>
            <a:ext cx="1282700" cy="1080135"/>
          </a:xfrm>
          <a:custGeom>
            <a:avLst/>
            <a:gdLst/>
            <a:ahLst/>
            <a:cxnLst/>
            <a:rect l="l" t="t" r="r" b="b"/>
            <a:pathLst>
              <a:path w="1282700" h="1080135">
                <a:moveTo>
                  <a:pt x="202366" y="0"/>
                </a:moveTo>
                <a:lnTo>
                  <a:pt x="151477" y="1199"/>
                </a:lnTo>
                <a:lnTo>
                  <a:pt x="100731" y="4792"/>
                </a:lnTo>
                <a:lnTo>
                  <a:pt x="50210" y="10772"/>
                </a:lnTo>
                <a:lnTo>
                  <a:pt x="0" y="19133"/>
                </a:lnTo>
                <a:lnTo>
                  <a:pt x="202366" y="1079999"/>
                </a:lnTo>
                <a:lnTo>
                  <a:pt x="1282369" y="1079999"/>
                </a:lnTo>
                <a:lnTo>
                  <a:pt x="1281317" y="1031891"/>
                </a:lnTo>
                <a:lnTo>
                  <a:pt x="1278189" y="984323"/>
                </a:lnTo>
                <a:lnTo>
                  <a:pt x="1273030" y="937337"/>
                </a:lnTo>
                <a:lnTo>
                  <a:pt x="1265884" y="890978"/>
                </a:lnTo>
                <a:lnTo>
                  <a:pt x="1256794" y="845290"/>
                </a:lnTo>
                <a:lnTo>
                  <a:pt x="1245804" y="800316"/>
                </a:lnTo>
                <a:lnTo>
                  <a:pt x="1232958" y="756100"/>
                </a:lnTo>
                <a:lnTo>
                  <a:pt x="1218300" y="712687"/>
                </a:lnTo>
                <a:lnTo>
                  <a:pt x="1201874" y="670119"/>
                </a:lnTo>
                <a:lnTo>
                  <a:pt x="1183725" y="628442"/>
                </a:lnTo>
                <a:lnTo>
                  <a:pt x="1163894" y="587699"/>
                </a:lnTo>
                <a:lnTo>
                  <a:pt x="1142428" y="547933"/>
                </a:lnTo>
                <a:lnTo>
                  <a:pt x="1119369" y="509190"/>
                </a:lnTo>
                <a:lnTo>
                  <a:pt x="1094762" y="471511"/>
                </a:lnTo>
                <a:lnTo>
                  <a:pt x="1068650" y="434943"/>
                </a:lnTo>
                <a:lnTo>
                  <a:pt x="1041077" y="399528"/>
                </a:lnTo>
                <a:lnTo>
                  <a:pt x="1012087" y="365310"/>
                </a:lnTo>
                <a:lnTo>
                  <a:pt x="981725" y="332334"/>
                </a:lnTo>
                <a:lnTo>
                  <a:pt x="950033" y="300642"/>
                </a:lnTo>
                <a:lnTo>
                  <a:pt x="917057" y="270280"/>
                </a:lnTo>
                <a:lnTo>
                  <a:pt x="882839" y="241290"/>
                </a:lnTo>
                <a:lnTo>
                  <a:pt x="847423" y="213718"/>
                </a:lnTo>
                <a:lnTo>
                  <a:pt x="810855" y="187606"/>
                </a:lnTo>
                <a:lnTo>
                  <a:pt x="773177" y="162999"/>
                </a:lnTo>
                <a:lnTo>
                  <a:pt x="734433" y="139940"/>
                </a:lnTo>
                <a:lnTo>
                  <a:pt x="694667" y="118474"/>
                </a:lnTo>
                <a:lnTo>
                  <a:pt x="653924" y="98644"/>
                </a:lnTo>
                <a:lnTo>
                  <a:pt x="612246" y="80494"/>
                </a:lnTo>
                <a:lnTo>
                  <a:pt x="569679" y="64068"/>
                </a:lnTo>
                <a:lnTo>
                  <a:pt x="526265" y="49411"/>
                </a:lnTo>
                <a:lnTo>
                  <a:pt x="482050" y="36565"/>
                </a:lnTo>
                <a:lnTo>
                  <a:pt x="437075" y="25575"/>
                </a:lnTo>
                <a:lnTo>
                  <a:pt x="391387" y="16485"/>
                </a:lnTo>
                <a:lnTo>
                  <a:pt x="345028" y="9338"/>
                </a:lnTo>
                <a:lnTo>
                  <a:pt x="298042" y="4179"/>
                </a:lnTo>
                <a:lnTo>
                  <a:pt x="250474" y="1052"/>
                </a:lnTo>
                <a:lnTo>
                  <a:pt x="202366" y="0"/>
                </a:lnTo>
                <a:close/>
              </a:path>
            </a:pathLst>
          </a:custGeom>
          <a:solidFill>
            <a:srgbClr val="FFCB04"/>
          </a:solidFill>
        </p:spPr>
        <p:txBody>
          <a:bodyPr wrap="square" lIns="0" tIns="0" rIns="0" bIns="0" rtlCol="0"/>
          <a:lstStyle/>
          <a:p>
            <a:endParaRPr/>
          </a:p>
        </p:txBody>
      </p:sp>
      <p:sp>
        <p:nvSpPr>
          <p:cNvPr id="7" name="object 7"/>
          <p:cNvSpPr/>
          <p:nvPr/>
        </p:nvSpPr>
        <p:spPr>
          <a:xfrm>
            <a:off x="2741803" y="3696846"/>
            <a:ext cx="1125220" cy="1125220"/>
          </a:xfrm>
          <a:custGeom>
            <a:avLst/>
            <a:gdLst/>
            <a:ahLst/>
            <a:cxnLst/>
            <a:rect l="l" t="t" r="r" b="b"/>
            <a:pathLst>
              <a:path w="1125220" h="1125220">
                <a:moveTo>
                  <a:pt x="562500" y="0"/>
                </a:moveTo>
                <a:lnTo>
                  <a:pt x="513966" y="2064"/>
                </a:lnTo>
                <a:lnTo>
                  <a:pt x="466578" y="8146"/>
                </a:lnTo>
                <a:lnTo>
                  <a:pt x="420505" y="18076"/>
                </a:lnTo>
                <a:lnTo>
                  <a:pt x="375916" y="31684"/>
                </a:lnTo>
                <a:lnTo>
                  <a:pt x="332981" y="48804"/>
                </a:lnTo>
                <a:lnTo>
                  <a:pt x="291867" y="69264"/>
                </a:lnTo>
                <a:lnTo>
                  <a:pt x="252744" y="92898"/>
                </a:lnTo>
                <a:lnTo>
                  <a:pt x="215780" y="119535"/>
                </a:lnTo>
                <a:lnTo>
                  <a:pt x="181145" y="149007"/>
                </a:lnTo>
                <a:lnTo>
                  <a:pt x="149007" y="181145"/>
                </a:lnTo>
                <a:lnTo>
                  <a:pt x="119535" y="215780"/>
                </a:lnTo>
                <a:lnTo>
                  <a:pt x="92898" y="252744"/>
                </a:lnTo>
                <a:lnTo>
                  <a:pt x="69264" y="291868"/>
                </a:lnTo>
                <a:lnTo>
                  <a:pt x="48804" y="332982"/>
                </a:lnTo>
                <a:lnTo>
                  <a:pt x="31684" y="375918"/>
                </a:lnTo>
                <a:lnTo>
                  <a:pt x="18076" y="420507"/>
                </a:lnTo>
                <a:lnTo>
                  <a:pt x="8146" y="466580"/>
                </a:lnTo>
                <a:lnTo>
                  <a:pt x="2064" y="513968"/>
                </a:lnTo>
                <a:lnTo>
                  <a:pt x="0" y="562503"/>
                </a:lnTo>
                <a:lnTo>
                  <a:pt x="2064" y="611037"/>
                </a:lnTo>
                <a:lnTo>
                  <a:pt x="8146" y="658425"/>
                </a:lnTo>
                <a:lnTo>
                  <a:pt x="18076" y="704498"/>
                </a:lnTo>
                <a:lnTo>
                  <a:pt x="31684" y="749087"/>
                </a:lnTo>
                <a:lnTo>
                  <a:pt x="48804" y="792022"/>
                </a:lnTo>
                <a:lnTo>
                  <a:pt x="69264" y="833136"/>
                </a:lnTo>
                <a:lnTo>
                  <a:pt x="92898" y="872259"/>
                </a:lnTo>
                <a:lnTo>
                  <a:pt x="119535" y="909223"/>
                </a:lnTo>
                <a:lnTo>
                  <a:pt x="149007" y="943858"/>
                </a:lnTo>
                <a:lnTo>
                  <a:pt x="181145" y="975996"/>
                </a:lnTo>
                <a:lnTo>
                  <a:pt x="215780" y="1005468"/>
                </a:lnTo>
                <a:lnTo>
                  <a:pt x="252744" y="1032106"/>
                </a:lnTo>
                <a:lnTo>
                  <a:pt x="291867" y="1055739"/>
                </a:lnTo>
                <a:lnTo>
                  <a:pt x="332981" y="1076200"/>
                </a:lnTo>
                <a:lnTo>
                  <a:pt x="375916" y="1093319"/>
                </a:lnTo>
                <a:lnTo>
                  <a:pt x="420505" y="1106928"/>
                </a:lnTo>
                <a:lnTo>
                  <a:pt x="466578" y="1116857"/>
                </a:lnTo>
                <a:lnTo>
                  <a:pt x="513966" y="1122939"/>
                </a:lnTo>
                <a:lnTo>
                  <a:pt x="562500" y="1125004"/>
                </a:lnTo>
                <a:lnTo>
                  <a:pt x="611035" y="1122939"/>
                </a:lnTo>
                <a:lnTo>
                  <a:pt x="658423" y="1116857"/>
                </a:lnTo>
                <a:lnTo>
                  <a:pt x="704497" y="1106928"/>
                </a:lnTo>
                <a:lnTo>
                  <a:pt x="749085" y="1093319"/>
                </a:lnTo>
                <a:lnTo>
                  <a:pt x="792021" y="1076200"/>
                </a:lnTo>
                <a:lnTo>
                  <a:pt x="833135" y="1055739"/>
                </a:lnTo>
                <a:lnTo>
                  <a:pt x="872259" y="1032106"/>
                </a:lnTo>
                <a:lnTo>
                  <a:pt x="909223" y="1005468"/>
                </a:lnTo>
                <a:lnTo>
                  <a:pt x="943858" y="975996"/>
                </a:lnTo>
                <a:lnTo>
                  <a:pt x="975996" y="943858"/>
                </a:lnTo>
                <a:lnTo>
                  <a:pt x="1005468" y="909223"/>
                </a:lnTo>
                <a:lnTo>
                  <a:pt x="1032105" y="872259"/>
                </a:lnTo>
                <a:lnTo>
                  <a:pt x="1055739" y="833136"/>
                </a:lnTo>
                <a:lnTo>
                  <a:pt x="1076200" y="792022"/>
                </a:lnTo>
                <a:lnTo>
                  <a:pt x="1093319" y="749087"/>
                </a:lnTo>
                <a:lnTo>
                  <a:pt x="1106928" y="704498"/>
                </a:lnTo>
                <a:lnTo>
                  <a:pt x="1116857" y="658425"/>
                </a:lnTo>
                <a:lnTo>
                  <a:pt x="1122939" y="611037"/>
                </a:lnTo>
                <a:lnTo>
                  <a:pt x="1125004" y="562503"/>
                </a:lnTo>
                <a:lnTo>
                  <a:pt x="1122939" y="513968"/>
                </a:lnTo>
                <a:lnTo>
                  <a:pt x="1116857" y="466580"/>
                </a:lnTo>
                <a:lnTo>
                  <a:pt x="1106928" y="420507"/>
                </a:lnTo>
                <a:lnTo>
                  <a:pt x="1093319" y="375918"/>
                </a:lnTo>
                <a:lnTo>
                  <a:pt x="1076200" y="332982"/>
                </a:lnTo>
                <a:lnTo>
                  <a:pt x="1055739" y="291868"/>
                </a:lnTo>
                <a:lnTo>
                  <a:pt x="1032105" y="252744"/>
                </a:lnTo>
                <a:lnTo>
                  <a:pt x="1005468" y="215780"/>
                </a:lnTo>
                <a:lnTo>
                  <a:pt x="975996" y="181145"/>
                </a:lnTo>
                <a:lnTo>
                  <a:pt x="943858" y="149007"/>
                </a:lnTo>
                <a:lnTo>
                  <a:pt x="909223" y="119535"/>
                </a:lnTo>
                <a:lnTo>
                  <a:pt x="872259" y="92898"/>
                </a:lnTo>
                <a:lnTo>
                  <a:pt x="833135" y="69264"/>
                </a:lnTo>
                <a:lnTo>
                  <a:pt x="792021" y="48804"/>
                </a:lnTo>
                <a:lnTo>
                  <a:pt x="749085" y="31684"/>
                </a:lnTo>
                <a:lnTo>
                  <a:pt x="704497" y="18076"/>
                </a:lnTo>
                <a:lnTo>
                  <a:pt x="658423" y="8146"/>
                </a:lnTo>
                <a:lnTo>
                  <a:pt x="611035" y="2064"/>
                </a:lnTo>
                <a:lnTo>
                  <a:pt x="562500" y="0"/>
                </a:lnTo>
                <a:close/>
              </a:path>
            </a:pathLst>
          </a:custGeom>
          <a:solidFill>
            <a:srgbClr val="FFFFFF"/>
          </a:solidFill>
        </p:spPr>
        <p:txBody>
          <a:bodyPr wrap="square" lIns="0" tIns="0" rIns="0" bIns="0" rtlCol="0"/>
          <a:lstStyle/>
          <a:p>
            <a:endParaRPr/>
          </a:p>
        </p:txBody>
      </p:sp>
      <p:sp>
        <p:nvSpPr>
          <p:cNvPr id="8" name="object 8"/>
          <p:cNvSpPr/>
          <p:nvPr/>
        </p:nvSpPr>
        <p:spPr>
          <a:xfrm>
            <a:off x="7799358" y="3179350"/>
            <a:ext cx="2160271" cy="2160270"/>
          </a:xfrm>
          <a:custGeom>
            <a:avLst/>
            <a:gdLst/>
            <a:ahLst/>
            <a:cxnLst/>
            <a:rect l="l" t="t" r="r" b="b"/>
            <a:pathLst>
              <a:path w="2160270" h="2160270">
                <a:moveTo>
                  <a:pt x="1080000" y="0"/>
                </a:moveTo>
                <a:lnTo>
                  <a:pt x="1031892" y="1052"/>
                </a:lnTo>
                <a:lnTo>
                  <a:pt x="984324" y="4179"/>
                </a:lnTo>
                <a:lnTo>
                  <a:pt x="937338" y="9338"/>
                </a:lnTo>
                <a:lnTo>
                  <a:pt x="890979" y="16485"/>
                </a:lnTo>
                <a:lnTo>
                  <a:pt x="845291" y="25575"/>
                </a:lnTo>
                <a:lnTo>
                  <a:pt x="800316" y="36565"/>
                </a:lnTo>
                <a:lnTo>
                  <a:pt x="756101" y="49411"/>
                </a:lnTo>
                <a:lnTo>
                  <a:pt x="712687" y="64068"/>
                </a:lnTo>
                <a:lnTo>
                  <a:pt x="670120" y="80494"/>
                </a:lnTo>
                <a:lnTo>
                  <a:pt x="628443" y="98644"/>
                </a:lnTo>
                <a:lnTo>
                  <a:pt x="587699" y="118474"/>
                </a:lnTo>
                <a:lnTo>
                  <a:pt x="547934" y="139940"/>
                </a:lnTo>
                <a:lnTo>
                  <a:pt x="509190" y="162999"/>
                </a:lnTo>
                <a:lnTo>
                  <a:pt x="471512" y="187606"/>
                </a:lnTo>
                <a:lnTo>
                  <a:pt x="434943" y="213718"/>
                </a:lnTo>
                <a:lnTo>
                  <a:pt x="399528" y="241290"/>
                </a:lnTo>
                <a:lnTo>
                  <a:pt x="365310" y="270280"/>
                </a:lnTo>
                <a:lnTo>
                  <a:pt x="332334" y="300642"/>
                </a:lnTo>
                <a:lnTo>
                  <a:pt x="300642" y="332334"/>
                </a:lnTo>
                <a:lnTo>
                  <a:pt x="270280" y="365310"/>
                </a:lnTo>
                <a:lnTo>
                  <a:pt x="241290" y="399528"/>
                </a:lnTo>
                <a:lnTo>
                  <a:pt x="213718" y="434943"/>
                </a:lnTo>
                <a:lnTo>
                  <a:pt x="187606" y="471511"/>
                </a:lnTo>
                <a:lnTo>
                  <a:pt x="162999" y="509190"/>
                </a:lnTo>
                <a:lnTo>
                  <a:pt x="139940" y="547933"/>
                </a:lnTo>
                <a:lnTo>
                  <a:pt x="118474" y="587699"/>
                </a:lnTo>
                <a:lnTo>
                  <a:pt x="98644" y="628442"/>
                </a:lnTo>
                <a:lnTo>
                  <a:pt x="80494" y="670119"/>
                </a:lnTo>
                <a:lnTo>
                  <a:pt x="64068" y="712687"/>
                </a:lnTo>
                <a:lnTo>
                  <a:pt x="49411" y="756100"/>
                </a:lnTo>
                <a:lnTo>
                  <a:pt x="36565" y="800316"/>
                </a:lnTo>
                <a:lnTo>
                  <a:pt x="25575" y="845290"/>
                </a:lnTo>
                <a:lnTo>
                  <a:pt x="16485" y="890978"/>
                </a:lnTo>
                <a:lnTo>
                  <a:pt x="9338" y="937337"/>
                </a:lnTo>
                <a:lnTo>
                  <a:pt x="4179" y="984323"/>
                </a:lnTo>
                <a:lnTo>
                  <a:pt x="1052" y="1031891"/>
                </a:lnTo>
                <a:lnTo>
                  <a:pt x="0" y="1079999"/>
                </a:lnTo>
                <a:lnTo>
                  <a:pt x="1052" y="1128106"/>
                </a:lnTo>
                <a:lnTo>
                  <a:pt x="4179" y="1175675"/>
                </a:lnTo>
                <a:lnTo>
                  <a:pt x="9338" y="1222660"/>
                </a:lnTo>
                <a:lnTo>
                  <a:pt x="16485" y="1269019"/>
                </a:lnTo>
                <a:lnTo>
                  <a:pt x="25575" y="1314708"/>
                </a:lnTo>
                <a:lnTo>
                  <a:pt x="36565" y="1359682"/>
                </a:lnTo>
                <a:lnTo>
                  <a:pt x="49411" y="1403898"/>
                </a:lnTo>
                <a:lnTo>
                  <a:pt x="64068" y="1447311"/>
                </a:lnTo>
                <a:lnTo>
                  <a:pt x="80494" y="1489879"/>
                </a:lnTo>
                <a:lnTo>
                  <a:pt x="98644" y="1531556"/>
                </a:lnTo>
                <a:lnTo>
                  <a:pt x="118474" y="1572299"/>
                </a:lnTo>
                <a:lnTo>
                  <a:pt x="139940" y="1612065"/>
                </a:lnTo>
                <a:lnTo>
                  <a:pt x="162999" y="1650809"/>
                </a:lnTo>
                <a:lnTo>
                  <a:pt x="187606" y="1688487"/>
                </a:lnTo>
                <a:lnTo>
                  <a:pt x="213718" y="1725055"/>
                </a:lnTo>
                <a:lnTo>
                  <a:pt x="241290" y="1760470"/>
                </a:lnTo>
                <a:lnTo>
                  <a:pt x="270280" y="1794688"/>
                </a:lnTo>
                <a:lnTo>
                  <a:pt x="300642" y="1827665"/>
                </a:lnTo>
                <a:lnTo>
                  <a:pt x="332334" y="1859356"/>
                </a:lnTo>
                <a:lnTo>
                  <a:pt x="365310" y="1889719"/>
                </a:lnTo>
                <a:lnTo>
                  <a:pt x="399528" y="1918708"/>
                </a:lnTo>
                <a:lnTo>
                  <a:pt x="434943" y="1946281"/>
                </a:lnTo>
                <a:lnTo>
                  <a:pt x="471512" y="1972393"/>
                </a:lnTo>
                <a:lnTo>
                  <a:pt x="509190" y="1997000"/>
                </a:lnTo>
                <a:lnTo>
                  <a:pt x="547934" y="2020059"/>
                </a:lnTo>
                <a:lnTo>
                  <a:pt x="587699" y="2041525"/>
                </a:lnTo>
                <a:lnTo>
                  <a:pt x="628443" y="2061355"/>
                </a:lnTo>
                <a:lnTo>
                  <a:pt x="670120" y="2079505"/>
                </a:lnTo>
                <a:lnTo>
                  <a:pt x="712687" y="2095930"/>
                </a:lnTo>
                <a:lnTo>
                  <a:pt x="756101" y="2110588"/>
                </a:lnTo>
                <a:lnTo>
                  <a:pt x="800316" y="2123434"/>
                </a:lnTo>
                <a:lnTo>
                  <a:pt x="845291" y="2134423"/>
                </a:lnTo>
                <a:lnTo>
                  <a:pt x="890979" y="2143514"/>
                </a:lnTo>
                <a:lnTo>
                  <a:pt x="937338" y="2150660"/>
                </a:lnTo>
                <a:lnTo>
                  <a:pt x="984324" y="2155819"/>
                </a:lnTo>
                <a:lnTo>
                  <a:pt x="1031892" y="2158947"/>
                </a:lnTo>
                <a:lnTo>
                  <a:pt x="1080000" y="2159999"/>
                </a:lnTo>
                <a:lnTo>
                  <a:pt x="1128107" y="2158947"/>
                </a:lnTo>
                <a:lnTo>
                  <a:pt x="1175676" y="2155819"/>
                </a:lnTo>
                <a:lnTo>
                  <a:pt x="1222661" y="2150660"/>
                </a:lnTo>
                <a:lnTo>
                  <a:pt x="1269020" y="2143514"/>
                </a:lnTo>
                <a:lnTo>
                  <a:pt x="1314709" y="2134423"/>
                </a:lnTo>
                <a:lnTo>
                  <a:pt x="1359683" y="2123434"/>
                </a:lnTo>
                <a:lnTo>
                  <a:pt x="1403898" y="2110588"/>
                </a:lnTo>
                <a:lnTo>
                  <a:pt x="1447312" y="2095930"/>
                </a:lnTo>
                <a:lnTo>
                  <a:pt x="1489879" y="2079505"/>
                </a:lnTo>
                <a:lnTo>
                  <a:pt x="1531556" y="2061355"/>
                </a:lnTo>
                <a:lnTo>
                  <a:pt x="1572300" y="2041525"/>
                </a:lnTo>
                <a:lnTo>
                  <a:pt x="1612065" y="2020059"/>
                </a:lnTo>
                <a:lnTo>
                  <a:pt x="1650809" y="1997000"/>
                </a:lnTo>
                <a:lnTo>
                  <a:pt x="1688487" y="1972393"/>
                </a:lnTo>
                <a:lnTo>
                  <a:pt x="1725056" y="1946281"/>
                </a:lnTo>
                <a:lnTo>
                  <a:pt x="1760471" y="1918708"/>
                </a:lnTo>
                <a:lnTo>
                  <a:pt x="1794688" y="1889719"/>
                </a:lnTo>
                <a:lnTo>
                  <a:pt x="1827665" y="1859356"/>
                </a:lnTo>
                <a:lnTo>
                  <a:pt x="1859356" y="1827665"/>
                </a:lnTo>
                <a:lnTo>
                  <a:pt x="1889719" y="1794688"/>
                </a:lnTo>
                <a:lnTo>
                  <a:pt x="1918708" y="1760470"/>
                </a:lnTo>
                <a:lnTo>
                  <a:pt x="1946281" y="1725055"/>
                </a:lnTo>
                <a:lnTo>
                  <a:pt x="1972393" y="1688487"/>
                </a:lnTo>
                <a:lnTo>
                  <a:pt x="1997000" y="1650809"/>
                </a:lnTo>
                <a:lnTo>
                  <a:pt x="2020059" y="1612065"/>
                </a:lnTo>
                <a:lnTo>
                  <a:pt x="2041525" y="1572299"/>
                </a:lnTo>
                <a:lnTo>
                  <a:pt x="2061355" y="1531556"/>
                </a:lnTo>
                <a:lnTo>
                  <a:pt x="2079505" y="1489879"/>
                </a:lnTo>
                <a:lnTo>
                  <a:pt x="2095930" y="1447311"/>
                </a:lnTo>
                <a:lnTo>
                  <a:pt x="2110588" y="1403898"/>
                </a:lnTo>
                <a:lnTo>
                  <a:pt x="2123434" y="1359682"/>
                </a:lnTo>
                <a:lnTo>
                  <a:pt x="2134423" y="1314708"/>
                </a:lnTo>
                <a:lnTo>
                  <a:pt x="2143514" y="1269019"/>
                </a:lnTo>
                <a:lnTo>
                  <a:pt x="2150660" y="1222660"/>
                </a:lnTo>
                <a:lnTo>
                  <a:pt x="2155819" y="1175675"/>
                </a:lnTo>
                <a:lnTo>
                  <a:pt x="2158947" y="1128106"/>
                </a:lnTo>
                <a:lnTo>
                  <a:pt x="2159999" y="1079999"/>
                </a:lnTo>
                <a:lnTo>
                  <a:pt x="2158947" y="1031891"/>
                </a:lnTo>
                <a:lnTo>
                  <a:pt x="2155819" y="984323"/>
                </a:lnTo>
                <a:lnTo>
                  <a:pt x="2150660" y="937337"/>
                </a:lnTo>
                <a:lnTo>
                  <a:pt x="2143514" y="890978"/>
                </a:lnTo>
                <a:lnTo>
                  <a:pt x="2134423" y="845290"/>
                </a:lnTo>
                <a:lnTo>
                  <a:pt x="2123434" y="800316"/>
                </a:lnTo>
                <a:lnTo>
                  <a:pt x="2110588" y="756100"/>
                </a:lnTo>
                <a:lnTo>
                  <a:pt x="2095930" y="712687"/>
                </a:lnTo>
                <a:lnTo>
                  <a:pt x="2079505" y="670119"/>
                </a:lnTo>
                <a:lnTo>
                  <a:pt x="2061355" y="628442"/>
                </a:lnTo>
                <a:lnTo>
                  <a:pt x="2041525" y="587699"/>
                </a:lnTo>
                <a:lnTo>
                  <a:pt x="2020059" y="547933"/>
                </a:lnTo>
                <a:lnTo>
                  <a:pt x="1997000" y="509190"/>
                </a:lnTo>
                <a:lnTo>
                  <a:pt x="1972393" y="471511"/>
                </a:lnTo>
                <a:lnTo>
                  <a:pt x="1946281" y="434943"/>
                </a:lnTo>
                <a:lnTo>
                  <a:pt x="1918708" y="399528"/>
                </a:lnTo>
                <a:lnTo>
                  <a:pt x="1889719" y="365310"/>
                </a:lnTo>
                <a:lnTo>
                  <a:pt x="1859356" y="332334"/>
                </a:lnTo>
                <a:lnTo>
                  <a:pt x="1827665" y="300642"/>
                </a:lnTo>
                <a:lnTo>
                  <a:pt x="1794688" y="270280"/>
                </a:lnTo>
                <a:lnTo>
                  <a:pt x="1760471" y="241290"/>
                </a:lnTo>
                <a:lnTo>
                  <a:pt x="1725056" y="213718"/>
                </a:lnTo>
                <a:lnTo>
                  <a:pt x="1688487" y="187606"/>
                </a:lnTo>
                <a:lnTo>
                  <a:pt x="1650809" y="162999"/>
                </a:lnTo>
                <a:lnTo>
                  <a:pt x="1612065" y="139940"/>
                </a:lnTo>
                <a:lnTo>
                  <a:pt x="1572300" y="118474"/>
                </a:lnTo>
                <a:lnTo>
                  <a:pt x="1531556" y="98644"/>
                </a:lnTo>
                <a:lnTo>
                  <a:pt x="1489879" y="80494"/>
                </a:lnTo>
                <a:lnTo>
                  <a:pt x="1447312" y="64068"/>
                </a:lnTo>
                <a:lnTo>
                  <a:pt x="1403898" y="49411"/>
                </a:lnTo>
                <a:lnTo>
                  <a:pt x="1359683" y="36565"/>
                </a:lnTo>
                <a:lnTo>
                  <a:pt x="1314709" y="25575"/>
                </a:lnTo>
                <a:lnTo>
                  <a:pt x="1269020" y="16485"/>
                </a:lnTo>
                <a:lnTo>
                  <a:pt x="1222661" y="9338"/>
                </a:lnTo>
                <a:lnTo>
                  <a:pt x="1175676" y="4179"/>
                </a:lnTo>
                <a:lnTo>
                  <a:pt x="1128107" y="1052"/>
                </a:lnTo>
                <a:lnTo>
                  <a:pt x="1080000" y="0"/>
                </a:lnTo>
                <a:close/>
              </a:path>
            </a:pathLst>
          </a:custGeom>
          <a:solidFill>
            <a:srgbClr val="BBBDC0"/>
          </a:solidFill>
        </p:spPr>
        <p:txBody>
          <a:bodyPr wrap="square" lIns="0" tIns="0" rIns="0" bIns="0" rtlCol="0"/>
          <a:lstStyle/>
          <a:p>
            <a:endParaRPr/>
          </a:p>
        </p:txBody>
      </p:sp>
      <p:sp>
        <p:nvSpPr>
          <p:cNvPr id="9" name="object 9"/>
          <p:cNvSpPr/>
          <p:nvPr/>
        </p:nvSpPr>
        <p:spPr>
          <a:xfrm>
            <a:off x="7875194" y="3179352"/>
            <a:ext cx="2084705" cy="1080135"/>
          </a:xfrm>
          <a:custGeom>
            <a:avLst/>
            <a:gdLst/>
            <a:ahLst/>
            <a:cxnLst/>
            <a:rect l="l" t="t" r="r" b="b"/>
            <a:pathLst>
              <a:path w="2084704" h="1080135">
                <a:moveTo>
                  <a:pt x="1004163" y="0"/>
                </a:moveTo>
                <a:lnTo>
                  <a:pt x="955135" y="1106"/>
                </a:lnTo>
                <a:lnTo>
                  <a:pt x="906534" y="4400"/>
                </a:lnTo>
                <a:lnTo>
                  <a:pt x="858419" y="9842"/>
                </a:lnTo>
                <a:lnTo>
                  <a:pt x="810848" y="17392"/>
                </a:lnTo>
                <a:lnTo>
                  <a:pt x="763878" y="27012"/>
                </a:lnTo>
                <a:lnTo>
                  <a:pt x="717568" y="38661"/>
                </a:lnTo>
                <a:lnTo>
                  <a:pt x="671975" y="52300"/>
                </a:lnTo>
                <a:lnTo>
                  <a:pt x="627158" y="67891"/>
                </a:lnTo>
                <a:lnTo>
                  <a:pt x="583173" y="85393"/>
                </a:lnTo>
                <a:lnTo>
                  <a:pt x="540080" y="104767"/>
                </a:lnTo>
                <a:lnTo>
                  <a:pt x="497936" y="125974"/>
                </a:lnTo>
                <a:lnTo>
                  <a:pt x="456800" y="148975"/>
                </a:lnTo>
                <a:lnTo>
                  <a:pt x="416728" y="173729"/>
                </a:lnTo>
                <a:lnTo>
                  <a:pt x="377779" y="200199"/>
                </a:lnTo>
                <a:lnTo>
                  <a:pt x="340011" y="228343"/>
                </a:lnTo>
                <a:lnTo>
                  <a:pt x="303482" y="258124"/>
                </a:lnTo>
                <a:lnTo>
                  <a:pt x="268250" y="289501"/>
                </a:lnTo>
                <a:lnTo>
                  <a:pt x="234373" y="322436"/>
                </a:lnTo>
                <a:lnTo>
                  <a:pt x="201908" y="356888"/>
                </a:lnTo>
                <a:lnTo>
                  <a:pt x="170914" y="392819"/>
                </a:lnTo>
                <a:lnTo>
                  <a:pt x="141449" y="430188"/>
                </a:lnTo>
                <a:lnTo>
                  <a:pt x="113569" y="468958"/>
                </a:lnTo>
                <a:lnTo>
                  <a:pt x="87335" y="509088"/>
                </a:lnTo>
                <a:lnTo>
                  <a:pt x="62803" y="550538"/>
                </a:lnTo>
                <a:lnTo>
                  <a:pt x="40031" y="593271"/>
                </a:lnTo>
                <a:lnTo>
                  <a:pt x="19077" y="637245"/>
                </a:lnTo>
                <a:lnTo>
                  <a:pt x="0" y="682423"/>
                </a:lnTo>
                <a:lnTo>
                  <a:pt x="1004163" y="1079999"/>
                </a:lnTo>
                <a:lnTo>
                  <a:pt x="2084162" y="1079999"/>
                </a:lnTo>
                <a:lnTo>
                  <a:pt x="2083110" y="1031891"/>
                </a:lnTo>
                <a:lnTo>
                  <a:pt x="2079982" y="984323"/>
                </a:lnTo>
                <a:lnTo>
                  <a:pt x="2074823" y="937337"/>
                </a:lnTo>
                <a:lnTo>
                  <a:pt x="2067677" y="890978"/>
                </a:lnTo>
                <a:lnTo>
                  <a:pt x="2058587" y="845290"/>
                </a:lnTo>
                <a:lnTo>
                  <a:pt x="2047597" y="800316"/>
                </a:lnTo>
                <a:lnTo>
                  <a:pt x="2034751" y="756100"/>
                </a:lnTo>
                <a:lnTo>
                  <a:pt x="2020093" y="712687"/>
                </a:lnTo>
                <a:lnTo>
                  <a:pt x="2003668" y="670119"/>
                </a:lnTo>
                <a:lnTo>
                  <a:pt x="1985518" y="628442"/>
                </a:lnTo>
                <a:lnTo>
                  <a:pt x="1965688" y="587699"/>
                </a:lnTo>
                <a:lnTo>
                  <a:pt x="1944222" y="547933"/>
                </a:lnTo>
                <a:lnTo>
                  <a:pt x="1921163" y="509190"/>
                </a:lnTo>
                <a:lnTo>
                  <a:pt x="1896556" y="471511"/>
                </a:lnTo>
                <a:lnTo>
                  <a:pt x="1870444" y="434943"/>
                </a:lnTo>
                <a:lnTo>
                  <a:pt x="1842871" y="399528"/>
                </a:lnTo>
                <a:lnTo>
                  <a:pt x="1813882" y="365310"/>
                </a:lnTo>
                <a:lnTo>
                  <a:pt x="1783520" y="332334"/>
                </a:lnTo>
                <a:lnTo>
                  <a:pt x="1751828" y="300642"/>
                </a:lnTo>
                <a:lnTo>
                  <a:pt x="1718852" y="270280"/>
                </a:lnTo>
                <a:lnTo>
                  <a:pt x="1684634" y="241290"/>
                </a:lnTo>
                <a:lnTo>
                  <a:pt x="1649219" y="213718"/>
                </a:lnTo>
                <a:lnTo>
                  <a:pt x="1612650" y="187606"/>
                </a:lnTo>
                <a:lnTo>
                  <a:pt x="1574972" y="162999"/>
                </a:lnTo>
                <a:lnTo>
                  <a:pt x="1536228" y="139940"/>
                </a:lnTo>
                <a:lnTo>
                  <a:pt x="1496463" y="118474"/>
                </a:lnTo>
                <a:lnTo>
                  <a:pt x="1455720" y="98644"/>
                </a:lnTo>
                <a:lnTo>
                  <a:pt x="1414042" y="80494"/>
                </a:lnTo>
                <a:lnTo>
                  <a:pt x="1371475" y="64068"/>
                </a:lnTo>
                <a:lnTo>
                  <a:pt x="1328062" y="49411"/>
                </a:lnTo>
                <a:lnTo>
                  <a:pt x="1283846" y="36565"/>
                </a:lnTo>
                <a:lnTo>
                  <a:pt x="1238872" y="25575"/>
                </a:lnTo>
                <a:lnTo>
                  <a:pt x="1193184" y="16485"/>
                </a:lnTo>
                <a:lnTo>
                  <a:pt x="1146824" y="9338"/>
                </a:lnTo>
                <a:lnTo>
                  <a:pt x="1099839" y="4179"/>
                </a:lnTo>
                <a:lnTo>
                  <a:pt x="1052270" y="1052"/>
                </a:lnTo>
                <a:lnTo>
                  <a:pt x="1004163" y="0"/>
                </a:lnTo>
                <a:close/>
              </a:path>
            </a:pathLst>
          </a:custGeom>
          <a:solidFill>
            <a:srgbClr val="56C5D0"/>
          </a:solidFill>
        </p:spPr>
        <p:txBody>
          <a:bodyPr wrap="square" lIns="0" tIns="0" rIns="0" bIns="0" rtlCol="0"/>
          <a:lstStyle/>
          <a:p>
            <a:endParaRPr/>
          </a:p>
        </p:txBody>
      </p:sp>
      <p:sp>
        <p:nvSpPr>
          <p:cNvPr id="10" name="object 10"/>
          <p:cNvSpPr/>
          <p:nvPr/>
        </p:nvSpPr>
        <p:spPr>
          <a:xfrm>
            <a:off x="8316853" y="3696846"/>
            <a:ext cx="1125220" cy="1125220"/>
          </a:xfrm>
          <a:custGeom>
            <a:avLst/>
            <a:gdLst/>
            <a:ahLst/>
            <a:cxnLst/>
            <a:rect l="l" t="t" r="r" b="b"/>
            <a:pathLst>
              <a:path w="1125220" h="1125220">
                <a:moveTo>
                  <a:pt x="562504" y="0"/>
                </a:moveTo>
                <a:lnTo>
                  <a:pt x="513969" y="2064"/>
                </a:lnTo>
                <a:lnTo>
                  <a:pt x="466581" y="8146"/>
                </a:lnTo>
                <a:lnTo>
                  <a:pt x="420507" y="18076"/>
                </a:lnTo>
                <a:lnTo>
                  <a:pt x="375918" y="31684"/>
                </a:lnTo>
                <a:lnTo>
                  <a:pt x="332982" y="48804"/>
                </a:lnTo>
                <a:lnTo>
                  <a:pt x="291868" y="69264"/>
                </a:lnTo>
                <a:lnTo>
                  <a:pt x="252745" y="92898"/>
                </a:lnTo>
                <a:lnTo>
                  <a:pt x="215781" y="119535"/>
                </a:lnTo>
                <a:lnTo>
                  <a:pt x="181145" y="149007"/>
                </a:lnTo>
                <a:lnTo>
                  <a:pt x="149007" y="181145"/>
                </a:lnTo>
                <a:lnTo>
                  <a:pt x="119535" y="215780"/>
                </a:lnTo>
                <a:lnTo>
                  <a:pt x="92898" y="252744"/>
                </a:lnTo>
                <a:lnTo>
                  <a:pt x="69264" y="291868"/>
                </a:lnTo>
                <a:lnTo>
                  <a:pt x="48804" y="332982"/>
                </a:lnTo>
                <a:lnTo>
                  <a:pt x="31684" y="375918"/>
                </a:lnTo>
                <a:lnTo>
                  <a:pt x="18076" y="420507"/>
                </a:lnTo>
                <a:lnTo>
                  <a:pt x="8146" y="466580"/>
                </a:lnTo>
                <a:lnTo>
                  <a:pt x="2064" y="513968"/>
                </a:lnTo>
                <a:lnTo>
                  <a:pt x="0" y="562503"/>
                </a:lnTo>
                <a:lnTo>
                  <a:pt x="2064" y="611037"/>
                </a:lnTo>
                <a:lnTo>
                  <a:pt x="8146" y="658425"/>
                </a:lnTo>
                <a:lnTo>
                  <a:pt x="18076" y="704498"/>
                </a:lnTo>
                <a:lnTo>
                  <a:pt x="31684" y="749087"/>
                </a:lnTo>
                <a:lnTo>
                  <a:pt x="48804" y="792022"/>
                </a:lnTo>
                <a:lnTo>
                  <a:pt x="69264" y="833136"/>
                </a:lnTo>
                <a:lnTo>
                  <a:pt x="92898" y="872259"/>
                </a:lnTo>
                <a:lnTo>
                  <a:pt x="119535" y="909223"/>
                </a:lnTo>
                <a:lnTo>
                  <a:pt x="149007" y="943858"/>
                </a:lnTo>
                <a:lnTo>
                  <a:pt x="181145" y="975996"/>
                </a:lnTo>
                <a:lnTo>
                  <a:pt x="215781" y="1005468"/>
                </a:lnTo>
                <a:lnTo>
                  <a:pt x="252745" y="1032106"/>
                </a:lnTo>
                <a:lnTo>
                  <a:pt x="291868" y="1055739"/>
                </a:lnTo>
                <a:lnTo>
                  <a:pt x="332982" y="1076200"/>
                </a:lnTo>
                <a:lnTo>
                  <a:pt x="375918" y="1093319"/>
                </a:lnTo>
                <a:lnTo>
                  <a:pt x="420507" y="1106928"/>
                </a:lnTo>
                <a:lnTo>
                  <a:pt x="466581" y="1116857"/>
                </a:lnTo>
                <a:lnTo>
                  <a:pt x="513969" y="1122939"/>
                </a:lnTo>
                <a:lnTo>
                  <a:pt x="562504" y="1125004"/>
                </a:lnTo>
                <a:lnTo>
                  <a:pt x="611038" y="1122939"/>
                </a:lnTo>
                <a:lnTo>
                  <a:pt x="658426" y="1116857"/>
                </a:lnTo>
                <a:lnTo>
                  <a:pt x="704499" y="1106928"/>
                </a:lnTo>
                <a:lnTo>
                  <a:pt x="749087" y="1093319"/>
                </a:lnTo>
                <a:lnTo>
                  <a:pt x="792023" y="1076200"/>
                </a:lnTo>
                <a:lnTo>
                  <a:pt x="833137" y="1055739"/>
                </a:lnTo>
                <a:lnTo>
                  <a:pt x="872260" y="1032106"/>
                </a:lnTo>
                <a:lnTo>
                  <a:pt x="909223" y="1005468"/>
                </a:lnTo>
                <a:lnTo>
                  <a:pt x="943859" y="975996"/>
                </a:lnTo>
                <a:lnTo>
                  <a:pt x="975997" y="943858"/>
                </a:lnTo>
                <a:lnTo>
                  <a:pt x="1005469" y="909223"/>
                </a:lnTo>
                <a:lnTo>
                  <a:pt x="1032106" y="872259"/>
                </a:lnTo>
                <a:lnTo>
                  <a:pt x="1055739" y="833136"/>
                </a:lnTo>
                <a:lnTo>
                  <a:pt x="1076200" y="792022"/>
                </a:lnTo>
                <a:lnTo>
                  <a:pt x="1093319" y="749087"/>
                </a:lnTo>
                <a:lnTo>
                  <a:pt x="1106928" y="704498"/>
                </a:lnTo>
                <a:lnTo>
                  <a:pt x="1116857" y="658425"/>
                </a:lnTo>
                <a:lnTo>
                  <a:pt x="1122939" y="611037"/>
                </a:lnTo>
                <a:lnTo>
                  <a:pt x="1125004" y="562503"/>
                </a:lnTo>
                <a:lnTo>
                  <a:pt x="1122939" y="513968"/>
                </a:lnTo>
                <a:lnTo>
                  <a:pt x="1116857" y="466580"/>
                </a:lnTo>
                <a:lnTo>
                  <a:pt x="1106928" y="420507"/>
                </a:lnTo>
                <a:lnTo>
                  <a:pt x="1093319" y="375918"/>
                </a:lnTo>
                <a:lnTo>
                  <a:pt x="1076200" y="332982"/>
                </a:lnTo>
                <a:lnTo>
                  <a:pt x="1055739" y="291868"/>
                </a:lnTo>
                <a:lnTo>
                  <a:pt x="1032106" y="252744"/>
                </a:lnTo>
                <a:lnTo>
                  <a:pt x="1005469" y="215780"/>
                </a:lnTo>
                <a:lnTo>
                  <a:pt x="975997" y="181145"/>
                </a:lnTo>
                <a:lnTo>
                  <a:pt x="943859" y="149007"/>
                </a:lnTo>
                <a:lnTo>
                  <a:pt x="909223" y="119535"/>
                </a:lnTo>
                <a:lnTo>
                  <a:pt x="872260" y="92898"/>
                </a:lnTo>
                <a:lnTo>
                  <a:pt x="833137" y="69264"/>
                </a:lnTo>
                <a:lnTo>
                  <a:pt x="792023" y="48804"/>
                </a:lnTo>
                <a:lnTo>
                  <a:pt x="749087" y="31684"/>
                </a:lnTo>
                <a:lnTo>
                  <a:pt x="704499" y="18076"/>
                </a:lnTo>
                <a:lnTo>
                  <a:pt x="658426" y="8146"/>
                </a:lnTo>
                <a:lnTo>
                  <a:pt x="611038" y="2064"/>
                </a:lnTo>
                <a:lnTo>
                  <a:pt x="562504" y="0"/>
                </a:lnTo>
                <a:close/>
              </a:path>
            </a:pathLst>
          </a:custGeom>
          <a:solidFill>
            <a:srgbClr val="FFFFFF"/>
          </a:solidFill>
        </p:spPr>
        <p:txBody>
          <a:bodyPr wrap="square" lIns="0" tIns="0" rIns="0" bIns="0" rtlCol="0"/>
          <a:lstStyle/>
          <a:p>
            <a:endParaRPr/>
          </a:p>
        </p:txBody>
      </p:sp>
      <p:sp>
        <p:nvSpPr>
          <p:cNvPr id="11" name="object 11"/>
          <p:cNvSpPr txBox="1"/>
          <p:nvPr/>
        </p:nvSpPr>
        <p:spPr>
          <a:xfrm>
            <a:off x="8953034" y="3376610"/>
            <a:ext cx="648167"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GHEA Grapalat" pitchFamily="50" charset="0"/>
                <a:cs typeface="Times New Roman"/>
              </a:rPr>
              <a:t>44%</a:t>
            </a:r>
            <a:endParaRPr sz="2000">
              <a:latin typeface="GHEA Grapalat" pitchFamily="50" charset="0"/>
              <a:cs typeface="Times New Roman"/>
            </a:endParaRPr>
          </a:p>
        </p:txBody>
      </p:sp>
      <p:sp>
        <p:nvSpPr>
          <p:cNvPr id="12" name="object 12"/>
          <p:cNvSpPr txBox="1"/>
          <p:nvPr/>
        </p:nvSpPr>
        <p:spPr>
          <a:xfrm>
            <a:off x="3657601" y="3505200"/>
            <a:ext cx="549931"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GHEA Grapalat" pitchFamily="50" charset="0"/>
                <a:cs typeface="Times New Roman"/>
              </a:rPr>
              <a:t>28%</a:t>
            </a:r>
            <a:endParaRPr sz="2000">
              <a:latin typeface="GHEA Grapalat" pitchFamily="50" charset="0"/>
              <a:cs typeface="Times New Roman"/>
            </a:endParaRPr>
          </a:p>
        </p:txBody>
      </p:sp>
      <p:sp>
        <p:nvSpPr>
          <p:cNvPr id="13" name="object 13"/>
          <p:cNvSpPr/>
          <p:nvPr/>
        </p:nvSpPr>
        <p:spPr>
          <a:xfrm>
            <a:off x="6095999" y="2084572"/>
            <a:ext cx="0" cy="3563620"/>
          </a:xfrm>
          <a:custGeom>
            <a:avLst/>
            <a:gdLst/>
            <a:ahLst/>
            <a:cxnLst/>
            <a:rect l="l" t="t" r="r" b="b"/>
            <a:pathLst>
              <a:path h="3563620">
                <a:moveTo>
                  <a:pt x="0" y="0"/>
                </a:moveTo>
                <a:lnTo>
                  <a:pt x="0" y="3563110"/>
                </a:lnTo>
              </a:path>
            </a:pathLst>
          </a:custGeom>
          <a:ln w="7199">
            <a:solidFill>
              <a:srgbClr val="BBBDC0"/>
            </a:solidFill>
            <a:prstDash val="sysDot"/>
          </a:ln>
        </p:spPr>
        <p:txBody>
          <a:bodyPr wrap="square" lIns="0" tIns="0" rIns="0" bIns="0" rtlCol="0"/>
          <a:lstStyle/>
          <a:p>
            <a:endParaRPr/>
          </a:p>
        </p:txBody>
      </p:sp>
      <p:sp>
        <p:nvSpPr>
          <p:cNvPr id="14" name="object 14"/>
          <p:cNvSpPr txBox="1">
            <a:spLocks noGrp="1"/>
          </p:cNvSpPr>
          <p:nvPr>
            <p:ph type="title"/>
          </p:nvPr>
        </p:nvSpPr>
        <p:spPr>
          <a:xfrm>
            <a:off x="1757679" y="303382"/>
            <a:ext cx="8676640" cy="971420"/>
          </a:xfrm>
          <a:prstGeom prst="rect">
            <a:avLst/>
          </a:prstGeom>
        </p:spPr>
        <p:txBody>
          <a:bodyPr vert="horz" wrap="square" lIns="0" tIns="106045" rIns="0" bIns="0" rtlCol="0">
            <a:spAutoFit/>
          </a:bodyPr>
          <a:lstStyle/>
          <a:p>
            <a:pPr algn="ctr">
              <a:lnSpc>
                <a:spcPct val="100000"/>
              </a:lnSpc>
              <a:spcBef>
                <a:spcPts val="835"/>
              </a:spcBef>
            </a:pPr>
            <a:r>
              <a:rPr lang="en-US" dirty="0" smtClean="0">
                <a:latin typeface="GHEA Grapalat" pitchFamily="50" charset="0"/>
              </a:rPr>
              <a:t>CSO Representatives in State Bodies</a:t>
            </a:r>
            <a:endParaRPr dirty="0">
              <a:latin typeface="GHEA Grapalat" pitchFamily="50" charset="0"/>
            </a:endParaRPr>
          </a:p>
          <a:p>
            <a:pPr algn="ctr">
              <a:lnSpc>
                <a:spcPct val="100000"/>
              </a:lnSpc>
              <a:spcBef>
                <a:spcPts val="490"/>
              </a:spcBef>
            </a:pPr>
            <a:r>
              <a:rPr lang="en-US" sz="1600" dirty="0" smtClean="0">
                <a:latin typeface="GHEA Grapalat" pitchFamily="50" charset="0"/>
              </a:rPr>
              <a:t>March </a:t>
            </a:r>
            <a:r>
              <a:rPr sz="1600" dirty="0" smtClean="0">
                <a:latin typeface="GHEA Grapalat" pitchFamily="50" charset="0"/>
              </a:rPr>
              <a:t>2019</a:t>
            </a:r>
            <a:endParaRPr sz="1600" dirty="0">
              <a:latin typeface="GHEA Grapalat" pitchFamily="50" charset="0"/>
            </a:endParaRPr>
          </a:p>
        </p:txBody>
      </p:sp>
      <p:sp>
        <p:nvSpPr>
          <p:cNvPr id="15" name="object 15"/>
          <p:cNvSpPr/>
          <p:nvPr/>
        </p:nvSpPr>
        <p:spPr>
          <a:xfrm>
            <a:off x="11471997" y="5"/>
            <a:ext cx="720091" cy="540385"/>
          </a:xfrm>
          <a:custGeom>
            <a:avLst/>
            <a:gdLst/>
            <a:ahLst/>
            <a:cxnLst/>
            <a:rect l="l" t="t" r="r" b="b"/>
            <a:pathLst>
              <a:path w="720090" h="540385">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
        <p:nvSpPr>
          <p:cNvPr id="16" name="object 16"/>
          <p:cNvSpPr txBox="1"/>
          <p:nvPr/>
        </p:nvSpPr>
        <p:spPr>
          <a:xfrm>
            <a:off x="11686826" y="114427"/>
            <a:ext cx="292735"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7</a:t>
            </a:r>
            <a:endParaRPr sz="1800" dirty="0">
              <a:latin typeface="GHEA Grapalat" pitchFamily="50" charset="0"/>
              <a:cs typeface="Times New Roman"/>
            </a:endParaRPr>
          </a:p>
        </p:txBody>
      </p:sp>
      <p:sp>
        <p:nvSpPr>
          <p:cNvPr id="17" name="object 17"/>
          <p:cNvSpPr/>
          <p:nvPr/>
        </p:nvSpPr>
        <p:spPr>
          <a:xfrm>
            <a:off x="0" y="6317997"/>
            <a:ext cx="720091" cy="540385"/>
          </a:xfrm>
          <a:custGeom>
            <a:avLst/>
            <a:gdLst/>
            <a:ahLst/>
            <a:cxnLst/>
            <a:rect l="l" t="t" r="r" b="b"/>
            <a:pathLst>
              <a:path w="720090" h="540384">
                <a:moveTo>
                  <a:pt x="719999" y="0"/>
                </a:moveTo>
                <a:lnTo>
                  <a:pt x="0" y="0"/>
                </a:lnTo>
                <a:lnTo>
                  <a:pt x="0" y="540000"/>
                </a:lnTo>
                <a:lnTo>
                  <a:pt x="719999" y="540000"/>
                </a:lnTo>
                <a:lnTo>
                  <a:pt x="719999" y="0"/>
                </a:lnTo>
                <a:close/>
              </a:path>
            </a:pathLst>
          </a:custGeom>
          <a:solidFill>
            <a:srgbClr val="00476D"/>
          </a:solidFill>
        </p:spPr>
        <p:txBody>
          <a:bodyPr wrap="square" lIns="0" tIns="0" rIns="0" bIns="0" rtlCol="0"/>
          <a:lstStyle/>
          <a:p>
            <a:endParaRPr/>
          </a:p>
        </p:txBody>
      </p:sp>
    </p:spTree>
    <p:extLst>
      <p:ext uri="{BB962C8B-B14F-4D97-AF65-F5344CB8AC3E}">
        <p14:creationId xmlns:p14="http://schemas.microsoft.com/office/powerpoint/2010/main" val="224720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745003" y="1510484"/>
            <a:ext cx="1466215" cy="2743200"/>
          </a:xfrm>
          <a:custGeom>
            <a:avLst/>
            <a:gdLst/>
            <a:ahLst/>
            <a:cxnLst/>
            <a:rect l="l" t="t" r="r" b="b"/>
            <a:pathLst>
              <a:path w="1466214" h="2743200">
                <a:moveTo>
                  <a:pt x="0" y="0"/>
                </a:moveTo>
                <a:lnTo>
                  <a:pt x="1323284" y="0"/>
                </a:lnTo>
                <a:lnTo>
                  <a:pt x="1368182" y="7369"/>
                </a:lnTo>
                <a:lnTo>
                  <a:pt x="1407268" y="27866"/>
                </a:lnTo>
                <a:lnTo>
                  <a:pt x="1438149" y="59072"/>
                </a:lnTo>
                <a:lnTo>
                  <a:pt x="1458432" y="98570"/>
                </a:lnTo>
                <a:lnTo>
                  <a:pt x="1465724" y="143941"/>
                </a:lnTo>
                <a:lnTo>
                  <a:pt x="1465724" y="2599256"/>
                </a:lnTo>
                <a:lnTo>
                  <a:pt x="1458432" y="2644628"/>
                </a:lnTo>
                <a:lnTo>
                  <a:pt x="1438149" y="2684127"/>
                </a:lnTo>
                <a:lnTo>
                  <a:pt x="1407268" y="2715333"/>
                </a:lnTo>
                <a:lnTo>
                  <a:pt x="1368182" y="2735830"/>
                </a:lnTo>
                <a:lnTo>
                  <a:pt x="1323284"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8" name="object 8"/>
          <p:cNvSpPr/>
          <p:nvPr/>
        </p:nvSpPr>
        <p:spPr>
          <a:xfrm>
            <a:off x="2597451" y="1510484"/>
            <a:ext cx="1466215" cy="2743200"/>
          </a:xfrm>
          <a:custGeom>
            <a:avLst/>
            <a:gdLst/>
            <a:ahLst/>
            <a:cxnLst/>
            <a:rect l="l" t="t" r="r" b="b"/>
            <a:pathLst>
              <a:path w="1466214" h="2743200">
                <a:moveTo>
                  <a:pt x="0" y="0"/>
                </a:moveTo>
                <a:lnTo>
                  <a:pt x="1323284" y="0"/>
                </a:lnTo>
                <a:lnTo>
                  <a:pt x="1368182" y="7369"/>
                </a:lnTo>
                <a:lnTo>
                  <a:pt x="1407268" y="27866"/>
                </a:lnTo>
                <a:lnTo>
                  <a:pt x="1438149" y="59072"/>
                </a:lnTo>
                <a:lnTo>
                  <a:pt x="1458432" y="98570"/>
                </a:lnTo>
                <a:lnTo>
                  <a:pt x="1465724" y="143941"/>
                </a:lnTo>
                <a:lnTo>
                  <a:pt x="1465724" y="2599256"/>
                </a:lnTo>
                <a:lnTo>
                  <a:pt x="1458432" y="2644628"/>
                </a:lnTo>
                <a:lnTo>
                  <a:pt x="1438149" y="2684127"/>
                </a:lnTo>
                <a:lnTo>
                  <a:pt x="1407268" y="2715333"/>
                </a:lnTo>
                <a:lnTo>
                  <a:pt x="1368182" y="2735830"/>
                </a:lnTo>
                <a:lnTo>
                  <a:pt x="1323284"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9" name="object 9"/>
          <p:cNvSpPr/>
          <p:nvPr/>
        </p:nvSpPr>
        <p:spPr>
          <a:xfrm>
            <a:off x="4449899" y="1510484"/>
            <a:ext cx="1466215" cy="2743200"/>
          </a:xfrm>
          <a:custGeom>
            <a:avLst/>
            <a:gdLst/>
            <a:ahLst/>
            <a:cxnLst/>
            <a:rect l="l" t="t" r="r" b="b"/>
            <a:pathLst>
              <a:path w="1466214" h="2743200">
                <a:moveTo>
                  <a:pt x="0" y="0"/>
                </a:moveTo>
                <a:lnTo>
                  <a:pt x="1323285" y="0"/>
                </a:lnTo>
                <a:lnTo>
                  <a:pt x="1368184" y="7369"/>
                </a:lnTo>
                <a:lnTo>
                  <a:pt x="1407270" y="27866"/>
                </a:lnTo>
                <a:lnTo>
                  <a:pt x="1438150" y="59072"/>
                </a:lnTo>
                <a:lnTo>
                  <a:pt x="1458433" y="98570"/>
                </a:lnTo>
                <a:lnTo>
                  <a:pt x="1465726" y="143941"/>
                </a:lnTo>
                <a:lnTo>
                  <a:pt x="1465726" y="2599256"/>
                </a:lnTo>
                <a:lnTo>
                  <a:pt x="1458433" y="2644628"/>
                </a:lnTo>
                <a:lnTo>
                  <a:pt x="1438150" y="2684127"/>
                </a:lnTo>
                <a:lnTo>
                  <a:pt x="1407270" y="2715333"/>
                </a:lnTo>
                <a:lnTo>
                  <a:pt x="1368184" y="2735830"/>
                </a:lnTo>
                <a:lnTo>
                  <a:pt x="1323285"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10" name="object 10"/>
          <p:cNvSpPr/>
          <p:nvPr/>
        </p:nvSpPr>
        <p:spPr>
          <a:xfrm>
            <a:off x="6302349" y="1510484"/>
            <a:ext cx="1466215" cy="2743200"/>
          </a:xfrm>
          <a:custGeom>
            <a:avLst/>
            <a:gdLst/>
            <a:ahLst/>
            <a:cxnLst/>
            <a:rect l="l" t="t" r="r" b="b"/>
            <a:pathLst>
              <a:path w="1466215" h="2743200">
                <a:moveTo>
                  <a:pt x="0" y="0"/>
                </a:moveTo>
                <a:lnTo>
                  <a:pt x="1323287" y="0"/>
                </a:lnTo>
                <a:lnTo>
                  <a:pt x="1368185" y="7369"/>
                </a:lnTo>
                <a:lnTo>
                  <a:pt x="1407270" y="27866"/>
                </a:lnTo>
                <a:lnTo>
                  <a:pt x="1438150" y="59072"/>
                </a:lnTo>
                <a:lnTo>
                  <a:pt x="1458433" y="98570"/>
                </a:lnTo>
                <a:lnTo>
                  <a:pt x="1465726" y="143941"/>
                </a:lnTo>
                <a:lnTo>
                  <a:pt x="1465726" y="2599256"/>
                </a:lnTo>
                <a:lnTo>
                  <a:pt x="1458433" y="2644628"/>
                </a:lnTo>
                <a:lnTo>
                  <a:pt x="1438150" y="2684127"/>
                </a:lnTo>
                <a:lnTo>
                  <a:pt x="1407270" y="2715333"/>
                </a:lnTo>
                <a:lnTo>
                  <a:pt x="1368185" y="2735830"/>
                </a:lnTo>
                <a:lnTo>
                  <a:pt x="1323287"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11" name="object 11"/>
          <p:cNvSpPr/>
          <p:nvPr/>
        </p:nvSpPr>
        <p:spPr>
          <a:xfrm>
            <a:off x="8154798" y="1510484"/>
            <a:ext cx="1466215" cy="2743200"/>
          </a:xfrm>
          <a:custGeom>
            <a:avLst/>
            <a:gdLst/>
            <a:ahLst/>
            <a:cxnLst/>
            <a:rect l="l" t="t" r="r" b="b"/>
            <a:pathLst>
              <a:path w="1466215" h="2743200">
                <a:moveTo>
                  <a:pt x="0" y="0"/>
                </a:moveTo>
                <a:lnTo>
                  <a:pt x="1323287" y="0"/>
                </a:lnTo>
                <a:lnTo>
                  <a:pt x="1368185" y="7369"/>
                </a:lnTo>
                <a:lnTo>
                  <a:pt x="1407270" y="27866"/>
                </a:lnTo>
                <a:lnTo>
                  <a:pt x="1438150" y="59072"/>
                </a:lnTo>
                <a:lnTo>
                  <a:pt x="1458433" y="98570"/>
                </a:lnTo>
                <a:lnTo>
                  <a:pt x="1465726" y="143941"/>
                </a:lnTo>
                <a:lnTo>
                  <a:pt x="1465726" y="2599256"/>
                </a:lnTo>
                <a:lnTo>
                  <a:pt x="1458433" y="2644628"/>
                </a:lnTo>
                <a:lnTo>
                  <a:pt x="1438150" y="2684127"/>
                </a:lnTo>
                <a:lnTo>
                  <a:pt x="1407270" y="2715333"/>
                </a:lnTo>
                <a:lnTo>
                  <a:pt x="1368185" y="2735830"/>
                </a:lnTo>
                <a:lnTo>
                  <a:pt x="1323287"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12" name="object 12"/>
          <p:cNvSpPr/>
          <p:nvPr/>
        </p:nvSpPr>
        <p:spPr>
          <a:xfrm>
            <a:off x="10007246" y="1510484"/>
            <a:ext cx="1466215" cy="2743200"/>
          </a:xfrm>
          <a:custGeom>
            <a:avLst/>
            <a:gdLst/>
            <a:ahLst/>
            <a:cxnLst/>
            <a:rect l="l" t="t" r="r" b="b"/>
            <a:pathLst>
              <a:path w="1466215" h="2743200">
                <a:moveTo>
                  <a:pt x="0" y="0"/>
                </a:moveTo>
                <a:lnTo>
                  <a:pt x="1323287" y="0"/>
                </a:lnTo>
                <a:lnTo>
                  <a:pt x="1368184" y="7369"/>
                </a:lnTo>
                <a:lnTo>
                  <a:pt x="1407269" y="27866"/>
                </a:lnTo>
                <a:lnTo>
                  <a:pt x="1438149" y="59072"/>
                </a:lnTo>
                <a:lnTo>
                  <a:pt x="1458432" y="98570"/>
                </a:lnTo>
                <a:lnTo>
                  <a:pt x="1465724" y="143941"/>
                </a:lnTo>
                <a:lnTo>
                  <a:pt x="1465724" y="2599256"/>
                </a:lnTo>
                <a:lnTo>
                  <a:pt x="1458432" y="2644628"/>
                </a:lnTo>
                <a:lnTo>
                  <a:pt x="1438149" y="2684127"/>
                </a:lnTo>
                <a:lnTo>
                  <a:pt x="1407269" y="2715333"/>
                </a:lnTo>
                <a:lnTo>
                  <a:pt x="1368184" y="2735830"/>
                </a:lnTo>
                <a:lnTo>
                  <a:pt x="1323287"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49" name="object 49"/>
          <p:cNvSpPr txBox="1"/>
          <p:nvPr/>
        </p:nvSpPr>
        <p:spPr>
          <a:xfrm>
            <a:off x="2584660" y="1830465"/>
            <a:ext cx="1453941" cy="1148391"/>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some observations, the CSO field has however </a:t>
            </a:r>
            <a:r>
              <a:rPr lang="en-US" sz="1200" b="1" dirty="0" smtClean="0">
                <a:solidFill>
                  <a:srgbClr val="231F20"/>
                </a:solidFill>
                <a:latin typeface="GHEA Grapalat" pitchFamily="50" charset="0"/>
                <a:cs typeface="Times New Roman"/>
              </a:rPr>
              <a:t>been emptied</a:t>
            </a:r>
            <a:r>
              <a:rPr lang="en-US" sz="1200" dirty="0" smtClean="0">
                <a:solidFill>
                  <a:srgbClr val="231F20"/>
                </a:solidFill>
                <a:latin typeface="GHEA Grapalat" pitchFamily="50" charset="0"/>
                <a:cs typeface="Times New Roman"/>
              </a:rPr>
              <a:t>. </a:t>
            </a:r>
            <a:endParaRPr sz="1200" dirty="0">
              <a:latin typeface="GHEA Grapalat" pitchFamily="50" charset="0"/>
              <a:cs typeface="Times New Roman"/>
            </a:endParaRPr>
          </a:p>
        </p:txBody>
      </p:sp>
      <p:sp>
        <p:nvSpPr>
          <p:cNvPr id="51" name="object 51"/>
          <p:cNvSpPr txBox="1"/>
          <p:nvPr/>
        </p:nvSpPr>
        <p:spPr>
          <a:xfrm>
            <a:off x="4437118" y="1830463"/>
            <a:ext cx="1430284" cy="1602618"/>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the majority of the participants, the flow from CSO field to state bodies </a:t>
            </a:r>
            <a:r>
              <a:rPr lang="en-US" sz="1200" b="1" dirty="0" smtClean="0">
                <a:solidFill>
                  <a:srgbClr val="231F20"/>
                </a:solidFill>
                <a:latin typeface="GHEA Grapalat" pitchFamily="50" charset="0"/>
                <a:cs typeface="Times New Roman"/>
              </a:rPr>
              <a:t>is a positive</a:t>
            </a:r>
            <a:r>
              <a:rPr lang="en-US" sz="1200" dirty="0" smtClean="0">
                <a:solidFill>
                  <a:srgbClr val="231F20"/>
                </a:solidFill>
                <a:latin typeface="GHEA Grapalat" pitchFamily="50" charset="0"/>
                <a:cs typeface="Times New Roman"/>
              </a:rPr>
              <a:t> process for the CSO field. </a:t>
            </a:r>
            <a:endParaRPr lang="hy-AM" sz="1200" dirty="0" smtClean="0">
              <a:latin typeface="GHEA Grapalat" pitchFamily="50" charset="0"/>
              <a:cs typeface="Times New Roman"/>
            </a:endParaRPr>
          </a:p>
        </p:txBody>
      </p:sp>
      <p:sp>
        <p:nvSpPr>
          <p:cNvPr id="54" name="object 54"/>
          <p:cNvSpPr txBox="1"/>
          <p:nvPr/>
        </p:nvSpPr>
        <p:spPr>
          <a:xfrm>
            <a:off x="6289564" y="1830464"/>
            <a:ext cx="1407160" cy="1829732"/>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some of the observations, the flow of CSO representatives to state bodies </a:t>
            </a:r>
            <a:r>
              <a:rPr lang="en-US" sz="1200" b="1" dirty="0" smtClean="0">
                <a:solidFill>
                  <a:srgbClr val="231F20"/>
                </a:solidFill>
                <a:latin typeface="GHEA Grapalat" pitchFamily="50" charset="0"/>
                <a:cs typeface="Times New Roman"/>
              </a:rPr>
              <a:t>is problematic</a:t>
            </a:r>
            <a:r>
              <a:rPr lang="en-US" sz="1200" dirty="0" smtClean="0">
                <a:solidFill>
                  <a:srgbClr val="231F20"/>
                </a:solidFill>
                <a:latin typeface="GHEA Grapalat" pitchFamily="50" charset="0"/>
                <a:cs typeface="Times New Roman"/>
              </a:rPr>
              <a:t> for the CSO field.</a:t>
            </a:r>
            <a:endParaRPr sz="1200" dirty="0">
              <a:latin typeface="GHEA Grapalat" pitchFamily="50" charset="0"/>
              <a:cs typeface="Times New Roman"/>
            </a:endParaRPr>
          </a:p>
        </p:txBody>
      </p:sp>
      <p:sp>
        <p:nvSpPr>
          <p:cNvPr id="57" name="object 57"/>
          <p:cNvSpPr txBox="1"/>
          <p:nvPr/>
        </p:nvSpPr>
        <p:spPr>
          <a:xfrm>
            <a:off x="8142002" y="1830464"/>
            <a:ext cx="1382999" cy="1842556"/>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the majority of observations, flow of CSO representatives to state bodies </a:t>
            </a:r>
            <a:r>
              <a:rPr lang="en-US" sz="1200" b="1" dirty="0" smtClean="0">
                <a:solidFill>
                  <a:srgbClr val="231F20"/>
                </a:solidFill>
                <a:latin typeface="GHEA Grapalat" pitchFamily="50" charset="0"/>
                <a:cs typeface="Times New Roman"/>
              </a:rPr>
              <a:t>is positive</a:t>
            </a:r>
            <a:r>
              <a:rPr lang="en-US" sz="1200" dirty="0" smtClean="0">
                <a:solidFill>
                  <a:srgbClr val="231F20"/>
                </a:solidFill>
                <a:latin typeface="GHEA Grapalat" pitchFamily="50" charset="0"/>
                <a:cs typeface="Times New Roman"/>
              </a:rPr>
              <a:t> for the state </a:t>
            </a:r>
            <a:r>
              <a:rPr lang="en-US" sz="1200" dirty="0">
                <a:solidFill>
                  <a:srgbClr val="231F20"/>
                </a:solidFill>
                <a:latin typeface="GHEA Grapalat" pitchFamily="50" charset="0"/>
                <a:cs typeface="Times New Roman"/>
              </a:rPr>
              <a:t>a</a:t>
            </a:r>
            <a:r>
              <a:rPr lang="en-US" sz="1200" dirty="0" smtClean="0">
                <a:solidFill>
                  <a:srgbClr val="231F20"/>
                </a:solidFill>
                <a:latin typeface="GHEA Grapalat" pitchFamily="50" charset="0"/>
                <a:cs typeface="Times New Roman"/>
              </a:rPr>
              <a:t>pparatus. </a:t>
            </a:r>
            <a:endParaRPr lang="hy-AM" sz="1200" dirty="0" smtClean="0">
              <a:latin typeface="GHEA Grapalat" pitchFamily="50" charset="0"/>
              <a:cs typeface="Times New Roman"/>
            </a:endParaRPr>
          </a:p>
          <a:p>
            <a:pPr marL="12700" marR="5080">
              <a:lnSpc>
                <a:spcPct val="123000"/>
              </a:lnSpc>
              <a:spcBef>
                <a:spcPts val="100"/>
              </a:spcBef>
            </a:pPr>
            <a:endParaRPr sz="1200" dirty="0">
              <a:latin typeface="GHEA Grapalat" pitchFamily="50" charset="0"/>
              <a:cs typeface="Times New Roman"/>
            </a:endParaRPr>
          </a:p>
        </p:txBody>
      </p:sp>
      <p:sp>
        <p:nvSpPr>
          <p:cNvPr id="60" name="object 60"/>
          <p:cNvSpPr txBox="1"/>
          <p:nvPr/>
        </p:nvSpPr>
        <p:spPr>
          <a:xfrm>
            <a:off x="9994416" y="1830465"/>
            <a:ext cx="1407160" cy="1602618"/>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some observations, the flow of CSO representatives to state bodies </a:t>
            </a:r>
            <a:r>
              <a:rPr lang="en-US" sz="1200" b="1" dirty="0" smtClean="0">
                <a:solidFill>
                  <a:srgbClr val="231F20"/>
                </a:solidFill>
                <a:latin typeface="GHEA Grapalat" pitchFamily="50" charset="0"/>
                <a:cs typeface="Times New Roman"/>
              </a:rPr>
              <a:t>is problematic</a:t>
            </a:r>
            <a:r>
              <a:rPr lang="en-US" sz="1200" dirty="0" smtClean="0">
                <a:solidFill>
                  <a:srgbClr val="231F20"/>
                </a:solidFill>
                <a:latin typeface="GHEA Grapalat" pitchFamily="50" charset="0"/>
                <a:cs typeface="Times New Roman"/>
              </a:rPr>
              <a:t> for the latter. </a:t>
            </a:r>
            <a:endParaRPr sz="1200" dirty="0">
              <a:latin typeface="GHEA Grapalat" pitchFamily="50" charset="0"/>
              <a:cs typeface="Times New Roman"/>
            </a:endParaRPr>
          </a:p>
        </p:txBody>
      </p:sp>
      <p:sp>
        <p:nvSpPr>
          <p:cNvPr id="63" name="object 63"/>
          <p:cNvSpPr txBox="1"/>
          <p:nvPr/>
        </p:nvSpPr>
        <p:spPr>
          <a:xfrm>
            <a:off x="735765" y="1830464"/>
            <a:ext cx="1448435" cy="2745303"/>
          </a:xfrm>
          <a:prstGeom prst="rect">
            <a:avLst/>
          </a:prstGeom>
        </p:spPr>
        <p:txBody>
          <a:bodyPr vert="horz" wrap="square" lIns="0" tIns="12700" rIns="0" bIns="0" rtlCol="0">
            <a:spAutoFit/>
          </a:bodyPr>
          <a:lstStyle/>
          <a:p>
            <a:pPr marL="12700" marR="5080">
              <a:lnSpc>
                <a:spcPct val="123000"/>
              </a:lnSpc>
              <a:spcBef>
                <a:spcPts val="100"/>
              </a:spcBef>
            </a:pPr>
            <a:r>
              <a:rPr lang="en-US" sz="1200" dirty="0" smtClean="0">
                <a:solidFill>
                  <a:srgbClr val="231F20"/>
                </a:solidFill>
                <a:latin typeface="GHEA Grapalat" pitchFamily="50" charset="0"/>
                <a:cs typeface="Times New Roman"/>
              </a:rPr>
              <a:t>According to the majority of observations, after the 2018 political events there was a flow of CSO representatives to state bodies, however the CSO field </a:t>
            </a:r>
            <a:r>
              <a:rPr lang="en-US" sz="1200" b="1" dirty="0" smtClean="0">
                <a:solidFill>
                  <a:srgbClr val="231F20"/>
                </a:solidFill>
                <a:latin typeface="GHEA Grapalat" pitchFamily="50" charset="0"/>
                <a:cs typeface="Times New Roman"/>
              </a:rPr>
              <a:t>has not been emptied</a:t>
            </a:r>
            <a:r>
              <a:rPr lang="en-US" sz="1200" dirty="0" smtClean="0">
                <a:solidFill>
                  <a:srgbClr val="231F20"/>
                </a:solidFill>
                <a:latin typeface="GHEA Grapalat" pitchFamily="50" charset="0"/>
                <a:cs typeface="Times New Roman"/>
              </a:rPr>
              <a:t>. </a:t>
            </a:r>
          </a:p>
          <a:p>
            <a:pPr marL="12700" marR="5080">
              <a:lnSpc>
                <a:spcPct val="123000"/>
              </a:lnSpc>
              <a:spcBef>
                <a:spcPts val="100"/>
              </a:spcBef>
            </a:pPr>
            <a:endParaRPr lang="en-US" sz="1200" dirty="0">
              <a:solidFill>
                <a:srgbClr val="231F20"/>
              </a:solidFill>
              <a:latin typeface="GHEA Grapalat" pitchFamily="50" charset="0"/>
              <a:cs typeface="Times New Roman"/>
            </a:endParaRPr>
          </a:p>
          <a:p>
            <a:pPr marL="12700" marR="5080">
              <a:lnSpc>
                <a:spcPct val="123000"/>
              </a:lnSpc>
              <a:spcBef>
                <a:spcPts val="100"/>
              </a:spcBef>
            </a:pPr>
            <a:endParaRPr lang="en-US" sz="1200" dirty="0" smtClean="0">
              <a:solidFill>
                <a:srgbClr val="231F20"/>
              </a:solidFill>
              <a:latin typeface="GHEA Grapalat" pitchFamily="50" charset="0"/>
              <a:cs typeface="Times New Roman"/>
            </a:endParaRPr>
          </a:p>
        </p:txBody>
      </p:sp>
      <p:sp>
        <p:nvSpPr>
          <p:cNvPr id="73" name="object 73"/>
          <p:cNvSpPr/>
          <p:nvPr/>
        </p:nvSpPr>
        <p:spPr>
          <a:xfrm>
            <a:off x="1824030" y="5724012"/>
            <a:ext cx="404495" cy="404495"/>
          </a:xfrm>
          <a:custGeom>
            <a:avLst/>
            <a:gdLst/>
            <a:ahLst/>
            <a:cxnLst/>
            <a:rect l="l" t="t" r="r" b="b"/>
            <a:pathLst>
              <a:path w="404494" h="404495">
                <a:moveTo>
                  <a:pt x="202158" y="0"/>
                </a:moveTo>
                <a:lnTo>
                  <a:pt x="155806" y="5339"/>
                </a:lnTo>
                <a:lnTo>
                  <a:pt x="113255" y="20547"/>
                </a:lnTo>
                <a:lnTo>
                  <a:pt x="75719" y="44412"/>
                </a:lnTo>
                <a:lnTo>
                  <a:pt x="44412" y="75719"/>
                </a:lnTo>
                <a:lnTo>
                  <a:pt x="20548" y="113254"/>
                </a:lnTo>
                <a:lnTo>
                  <a:pt x="5339" y="155805"/>
                </a:lnTo>
                <a:lnTo>
                  <a:pt x="0" y="202157"/>
                </a:lnTo>
                <a:lnTo>
                  <a:pt x="5339" y="248511"/>
                </a:lnTo>
                <a:lnTo>
                  <a:pt x="20548" y="291063"/>
                </a:lnTo>
                <a:lnTo>
                  <a:pt x="44412" y="328599"/>
                </a:lnTo>
                <a:lnTo>
                  <a:pt x="75719" y="359906"/>
                </a:lnTo>
                <a:lnTo>
                  <a:pt x="113255" y="383771"/>
                </a:lnTo>
                <a:lnTo>
                  <a:pt x="155806" y="398980"/>
                </a:lnTo>
                <a:lnTo>
                  <a:pt x="202158" y="404319"/>
                </a:lnTo>
                <a:lnTo>
                  <a:pt x="248511" y="398980"/>
                </a:lnTo>
                <a:lnTo>
                  <a:pt x="291063" y="383771"/>
                </a:lnTo>
                <a:lnTo>
                  <a:pt x="328599" y="359906"/>
                </a:lnTo>
                <a:lnTo>
                  <a:pt x="359906" y="328599"/>
                </a:lnTo>
                <a:lnTo>
                  <a:pt x="383771" y="291063"/>
                </a:lnTo>
                <a:lnTo>
                  <a:pt x="398980" y="248511"/>
                </a:lnTo>
                <a:lnTo>
                  <a:pt x="404319" y="202157"/>
                </a:lnTo>
                <a:lnTo>
                  <a:pt x="398980" y="155805"/>
                </a:lnTo>
                <a:lnTo>
                  <a:pt x="383771" y="113254"/>
                </a:lnTo>
                <a:lnTo>
                  <a:pt x="359906" y="75719"/>
                </a:lnTo>
                <a:lnTo>
                  <a:pt x="328599" y="44412"/>
                </a:lnTo>
                <a:lnTo>
                  <a:pt x="291063" y="20547"/>
                </a:lnTo>
                <a:lnTo>
                  <a:pt x="248511" y="5339"/>
                </a:lnTo>
                <a:lnTo>
                  <a:pt x="202158" y="0"/>
                </a:lnTo>
                <a:close/>
              </a:path>
            </a:pathLst>
          </a:custGeom>
          <a:solidFill>
            <a:srgbClr val="FFFFFF"/>
          </a:solidFill>
        </p:spPr>
        <p:txBody>
          <a:bodyPr wrap="square" lIns="0" tIns="0" rIns="0" bIns="0" rtlCol="0"/>
          <a:lstStyle/>
          <a:p>
            <a:endParaRPr>
              <a:latin typeface="GHEA Grapalat" pitchFamily="50" charset="0"/>
            </a:endParaRPr>
          </a:p>
        </p:txBody>
      </p:sp>
      <p:sp>
        <p:nvSpPr>
          <p:cNvPr id="80" name="object 80"/>
          <p:cNvSpPr/>
          <p:nvPr/>
        </p:nvSpPr>
        <p:spPr>
          <a:xfrm>
            <a:off x="11471997" y="5"/>
            <a:ext cx="720091" cy="540385"/>
          </a:xfrm>
          <a:custGeom>
            <a:avLst/>
            <a:gdLst/>
            <a:ahLst/>
            <a:cxnLst/>
            <a:rect l="l" t="t" r="r" b="b"/>
            <a:pathLst>
              <a:path w="720090" h="540385">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81" name="object 81"/>
          <p:cNvSpPr txBox="1"/>
          <p:nvPr/>
        </p:nvSpPr>
        <p:spPr>
          <a:xfrm>
            <a:off x="11700653" y="114427"/>
            <a:ext cx="264795"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8</a:t>
            </a:r>
            <a:endParaRPr sz="1800" dirty="0">
              <a:latin typeface="GHEA Grapalat" pitchFamily="50" charset="0"/>
              <a:cs typeface="Times New Roman"/>
            </a:endParaRPr>
          </a:p>
        </p:txBody>
      </p:sp>
      <p:sp>
        <p:nvSpPr>
          <p:cNvPr id="82" name="object 82"/>
          <p:cNvSpPr/>
          <p:nvPr/>
        </p:nvSpPr>
        <p:spPr>
          <a:xfrm>
            <a:off x="0" y="6317997"/>
            <a:ext cx="720091" cy="540385"/>
          </a:xfrm>
          <a:custGeom>
            <a:avLst/>
            <a:gdLst/>
            <a:ahLst/>
            <a:cxnLst/>
            <a:rect l="l" t="t" r="r" b="b"/>
            <a:pathLst>
              <a:path w="720090" h="540384">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13" name="Title 12"/>
          <p:cNvSpPr>
            <a:spLocks noGrp="1"/>
          </p:cNvSpPr>
          <p:nvPr>
            <p:ph type="title"/>
          </p:nvPr>
        </p:nvSpPr>
        <p:spPr>
          <a:xfrm>
            <a:off x="762000" y="443293"/>
            <a:ext cx="9734433" cy="574040"/>
          </a:xfrm>
        </p:spPr>
        <p:txBody>
          <a:bodyPr/>
          <a:lstStyle/>
          <a:p>
            <a:r>
              <a:rPr lang="en-US" dirty="0">
                <a:latin typeface="GHEA Grapalat" pitchFamily="50" charset="0"/>
              </a:rPr>
              <a:t>CSO Representatives in </a:t>
            </a:r>
            <a:r>
              <a:rPr lang="en-US" dirty="0" smtClean="0">
                <a:latin typeface="GHEA Grapalat" pitchFamily="50" charset="0"/>
              </a:rPr>
              <a:t>state bodies</a:t>
            </a:r>
            <a:endParaRPr lang="en-US" dirty="0"/>
          </a:p>
        </p:txBody>
      </p:sp>
    </p:spTree>
    <p:extLst>
      <p:ext uri="{BB962C8B-B14F-4D97-AF65-F5344CB8AC3E}">
        <p14:creationId xmlns:p14="http://schemas.microsoft.com/office/powerpoint/2010/main" val="396822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471997" y="5"/>
            <a:ext cx="720091" cy="540385"/>
          </a:xfrm>
          <a:custGeom>
            <a:avLst/>
            <a:gdLst/>
            <a:ahLst/>
            <a:cxnLst/>
            <a:rect l="l" t="t" r="r" b="b"/>
            <a:pathLst>
              <a:path w="720090" h="540385">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5" name="object 5"/>
          <p:cNvSpPr txBox="1"/>
          <p:nvPr/>
        </p:nvSpPr>
        <p:spPr>
          <a:xfrm>
            <a:off x="11703396" y="114427"/>
            <a:ext cx="259715"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rgbClr val="FFFFFF"/>
                </a:solidFill>
                <a:latin typeface="GHEA Grapalat" pitchFamily="50" charset="0"/>
                <a:cs typeface="Times New Roman"/>
              </a:rPr>
              <a:t>9</a:t>
            </a:r>
            <a:endParaRPr sz="1800" dirty="0">
              <a:latin typeface="GHEA Grapalat" pitchFamily="50" charset="0"/>
              <a:cs typeface="Times New Roman"/>
            </a:endParaRPr>
          </a:p>
        </p:txBody>
      </p:sp>
      <p:sp>
        <p:nvSpPr>
          <p:cNvPr id="6" name="object 6"/>
          <p:cNvSpPr/>
          <p:nvPr/>
        </p:nvSpPr>
        <p:spPr>
          <a:xfrm>
            <a:off x="734000" y="1916880"/>
            <a:ext cx="2366011" cy="2743200"/>
          </a:xfrm>
          <a:custGeom>
            <a:avLst/>
            <a:gdLst/>
            <a:ahLst/>
            <a:cxnLst/>
            <a:rect l="l" t="t" r="r" b="b"/>
            <a:pathLst>
              <a:path w="2366010" h="2743200">
                <a:moveTo>
                  <a:pt x="0" y="0"/>
                </a:moveTo>
                <a:lnTo>
                  <a:pt x="2223288" y="0"/>
                </a:lnTo>
                <a:lnTo>
                  <a:pt x="2268187" y="7373"/>
                </a:lnTo>
                <a:lnTo>
                  <a:pt x="2307273" y="27876"/>
                </a:lnTo>
                <a:lnTo>
                  <a:pt x="2338153" y="59088"/>
                </a:lnTo>
                <a:lnTo>
                  <a:pt x="2358436" y="98584"/>
                </a:lnTo>
                <a:lnTo>
                  <a:pt x="2365729" y="143943"/>
                </a:lnTo>
                <a:lnTo>
                  <a:pt x="2365729" y="2599258"/>
                </a:lnTo>
                <a:lnTo>
                  <a:pt x="2358433" y="2644615"/>
                </a:lnTo>
                <a:lnTo>
                  <a:pt x="2338143" y="2684112"/>
                </a:lnTo>
                <a:lnTo>
                  <a:pt x="2307258" y="2715323"/>
                </a:lnTo>
                <a:lnTo>
                  <a:pt x="2268173" y="2735827"/>
                </a:lnTo>
                <a:lnTo>
                  <a:pt x="2223288"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7" name="object 7"/>
          <p:cNvSpPr/>
          <p:nvPr/>
        </p:nvSpPr>
        <p:spPr>
          <a:xfrm>
            <a:off x="3464013" y="1916880"/>
            <a:ext cx="2366011" cy="2743200"/>
          </a:xfrm>
          <a:custGeom>
            <a:avLst/>
            <a:gdLst/>
            <a:ahLst/>
            <a:cxnLst/>
            <a:rect l="l" t="t" r="r" b="b"/>
            <a:pathLst>
              <a:path w="2366010" h="2743200">
                <a:moveTo>
                  <a:pt x="0" y="0"/>
                </a:moveTo>
                <a:lnTo>
                  <a:pt x="2223287" y="0"/>
                </a:lnTo>
                <a:lnTo>
                  <a:pt x="2268186" y="7373"/>
                </a:lnTo>
                <a:lnTo>
                  <a:pt x="2307273" y="27876"/>
                </a:lnTo>
                <a:lnTo>
                  <a:pt x="2338153" y="59088"/>
                </a:lnTo>
                <a:lnTo>
                  <a:pt x="2358436" y="98584"/>
                </a:lnTo>
                <a:lnTo>
                  <a:pt x="2365729" y="143943"/>
                </a:lnTo>
                <a:lnTo>
                  <a:pt x="2365729" y="2599258"/>
                </a:lnTo>
                <a:lnTo>
                  <a:pt x="2358433" y="2644615"/>
                </a:lnTo>
                <a:lnTo>
                  <a:pt x="2338143" y="2684112"/>
                </a:lnTo>
                <a:lnTo>
                  <a:pt x="2307257" y="2715323"/>
                </a:lnTo>
                <a:lnTo>
                  <a:pt x="2268172" y="2735827"/>
                </a:lnTo>
                <a:lnTo>
                  <a:pt x="2223287" y="2743200"/>
                </a:lnTo>
                <a:lnTo>
                  <a:pt x="0" y="2743200"/>
                </a:lnTo>
              </a:path>
            </a:pathLst>
          </a:custGeom>
          <a:ln w="17999">
            <a:solidFill>
              <a:srgbClr val="00476D"/>
            </a:solidFill>
          </a:ln>
        </p:spPr>
        <p:txBody>
          <a:bodyPr wrap="square" lIns="0" tIns="0" rIns="0" bIns="0" rtlCol="0"/>
          <a:lstStyle/>
          <a:p>
            <a:endParaRPr>
              <a:latin typeface="GHEA Grapalat" pitchFamily="50" charset="0"/>
            </a:endParaRPr>
          </a:p>
        </p:txBody>
      </p:sp>
      <p:sp>
        <p:nvSpPr>
          <p:cNvPr id="8" name="object 8"/>
          <p:cNvSpPr/>
          <p:nvPr/>
        </p:nvSpPr>
        <p:spPr>
          <a:xfrm>
            <a:off x="7160210" y="1503870"/>
            <a:ext cx="5032375" cy="3937000"/>
          </a:xfrm>
          <a:custGeom>
            <a:avLst/>
            <a:gdLst/>
            <a:ahLst/>
            <a:cxnLst/>
            <a:rect l="l" t="t" r="r" b="b"/>
            <a:pathLst>
              <a:path w="5032375" h="3937000">
                <a:moveTo>
                  <a:pt x="5031788" y="0"/>
                </a:moveTo>
                <a:lnTo>
                  <a:pt x="121978" y="0"/>
                </a:lnTo>
                <a:lnTo>
                  <a:pt x="74616" y="9736"/>
                </a:lnTo>
                <a:lnTo>
                  <a:pt x="35830" y="36236"/>
                </a:lnTo>
                <a:lnTo>
                  <a:pt x="9624" y="75434"/>
                </a:lnTo>
                <a:lnTo>
                  <a:pt x="0" y="123267"/>
                </a:lnTo>
                <a:lnTo>
                  <a:pt x="0" y="3813628"/>
                </a:lnTo>
                <a:lnTo>
                  <a:pt x="9634" y="3861461"/>
                </a:lnTo>
                <a:lnTo>
                  <a:pt x="35857" y="3900659"/>
                </a:lnTo>
                <a:lnTo>
                  <a:pt x="74646" y="3927159"/>
                </a:lnTo>
                <a:lnTo>
                  <a:pt x="121978" y="3936895"/>
                </a:lnTo>
                <a:lnTo>
                  <a:pt x="5031788" y="3936895"/>
                </a:lnTo>
              </a:path>
            </a:pathLst>
          </a:custGeom>
          <a:ln w="54000">
            <a:solidFill>
              <a:srgbClr val="FFCB04"/>
            </a:solidFill>
          </a:ln>
        </p:spPr>
        <p:txBody>
          <a:bodyPr wrap="square" lIns="0" tIns="0" rIns="0" bIns="0" rtlCol="0"/>
          <a:lstStyle/>
          <a:p>
            <a:endParaRPr>
              <a:latin typeface="GHEA Grapalat" pitchFamily="50" charset="0"/>
            </a:endParaRPr>
          </a:p>
        </p:txBody>
      </p:sp>
      <p:sp>
        <p:nvSpPr>
          <p:cNvPr id="15" name="object 15"/>
          <p:cNvSpPr txBox="1"/>
          <p:nvPr/>
        </p:nvSpPr>
        <p:spPr>
          <a:xfrm>
            <a:off x="1066800" y="2326322"/>
            <a:ext cx="1905287" cy="1943289"/>
          </a:xfrm>
          <a:prstGeom prst="rect">
            <a:avLst/>
          </a:prstGeom>
        </p:spPr>
        <p:txBody>
          <a:bodyPr vert="horz" wrap="square" lIns="0" tIns="12700" rIns="0" bIns="0" rtlCol="0">
            <a:spAutoFit/>
          </a:bodyPr>
          <a:lstStyle/>
          <a:p>
            <a:pPr marL="12700" marR="5080" indent="219710" algn="r">
              <a:lnSpc>
                <a:spcPct val="111800"/>
              </a:lnSpc>
              <a:spcBef>
                <a:spcPts val="100"/>
              </a:spcBef>
            </a:pPr>
            <a:r>
              <a:rPr lang="en-US" sz="1600" dirty="0" smtClean="0">
                <a:solidFill>
                  <a:srgbClr val="231F20"/>
                </a:solidFill>
                <a:latin typeface="GHEA Grapalat" pitchFamily="50" charset="0"/>
                <a:cs typeface="Times New Roman"/>
              </a:rPr>
              <a:t>According to the overwhelming majority of observations, provision  of services by CSOs to state bodies is possible.  </a:t>
            </a:r>
            <a:endParaRPr sz="1600" dirty="0">
              <a:latin typeface="GHEA Grapalat" pitchFamily="50" charset="0"/>
              <a:cs typeface="Times New Roman"/>
            </a:endParaRPr>
          </a:p>
        </p:txBody>
      </p:sp>
      <p:sp>
        <p:nvSpPr>
          <p:cNvPr id="18" name="object 18"/>
          <p:cNvSpPr txBox="1"/>
          <p:nvPr/>
        </p:nvSpPr>
        <p:spPr>
          <a:xfrm>
            <a:off x="3505200" y="2323174"/>
            <a:ext cx="2172227" cy="1667508"/>
          </a:xfrm>
          <a:prstGeom prst="rect">
            <a:avLst/>
          </a:prstGeom>
        </p:spPr>
        <p:txBody>
          <a:bodyPr vert="horz" wrap="square" lIns="0" tIns="12700" rIns="0" bIns="0" rtlCol="0">
            <a:spAutoFit/>
          </a:bodyPr>
          <a:lstStyle/>
          <a:p>
            <a:pPr marL="127000" marR="5080" indent="-114935" algn="r">
              <a:lnSpc>
                <a:spcPct val="111800"/>
              </a:lnSpc>
              <a:spcBef>
                <a:spcPts val="100"/>
              </a:spcBef>
            </a:pPr>
            <a:r>
              <a:rPr lang="en-US" sz="1600" dirty="0" smtClean="0">
                <a:solidFill>
                  <a:srgbClr val="231F20"/>
                </a:solidFill>
                <a:latin typeface="GHEA Grapalat" pitchFamily="50" charset="0"/>
                <a:cs typeface="Times New Roman"/>
              </a:rPr>
              <a:t>Some CSOs consider provision of services to state bodies as problematic given the threat the CSOs may lose their autonomy.</a:t>
            </a:r>
            <a:endParaRPr sz="1600" dirty="0">
              <a:latin typeface="GHEA Grapalat" pitchFamily="50" charset="0"/>
              <a:cs typeface="Times New Roman"/>
            </a:endParaRPr>
          </a:p>
        </p:txBody>
      </p:sp>
      <p:sp>
        <p:nvSpPr>
          <p:cNvPr id="23" name="object 23"/>
          <p:cNvSpPr/>
          <p:nvPr/>
        </p:nvSpPr>
        <p:spPr>
          <a:xfrm>
            <a:off x="7312003" y="1652424"/>
            <a:ext cx="4879995" cy="3639790"/>
          </a:xfrm>
          <a:prstGeom prst="rect">
            <a:avLst/>
          </a:prstGeom>
          <a:blipFill>
            <a:blip r:embed="rId3" cstate="print"/>
            <a:stretch>
              <a:fillRect/>
            </a:stretch>
          </a:blipFill>
        </p:spPr>
        <p:txBody>
          <a:bodyPr wrap="square" lIns="0" tIns="0" rIns="0" bIns="0" rtlCol="0"/>
          <a:lstStyle/>
          <a:p>
            <a:endParaRPr>
              <a:latin typeface="GHEA Grapalat" pitchFamily="50" charset="0"/>
            </a:endParaRPr>
          </a:p>
        </p:txBody>
      </p:sp>
      <p:sp>
        <p:nvSpPr>
          <p:cNvPr id="24" name="object 24"/>
          <p:cNvSpPr/>
          <p:nvPr/>
        </p:nvSpPr>
        <p:spPr>
          <a:xfrm>
            <a:off x="5973362" y="4935220"/>
            <a:ext cx="271780" cy="390525"/>
          </a:xfrm>
          <a:custGeom>
            <a:avLst/>
            <a:gdLst/>
            <a:ahLst/>
            <a:cxnLst/>
            <a:rect l="l" t="t" r="r" b="b"/>
            <a:pathLst>
              <a:path w="271779" h="390525">
                <a:moveTo>
                  <a:pt x="2729" y="0"/>
                </a:moveTo>
                <a:lnTo>
                  <a:pt x="120013" y="195530"/>
                </a:lnTo>
                <a:lnTo>
                  <a:pt x="0" y="389472"/>
                </a:lnTo>
                <a:lnTo>
                  <a:pt x="133998" y="390196"/>
                </a:lnTo>
                <a:lnTo>
                  <a:pt x="271562" y="196350"/>
                </a:lnTo>
                <a:lnTo>
                  <a:pt x="136724" y="726"/>
                </a:lnTo>
                <a:lnTo>
                  <a:pt x="2729" y="0"/>
                </a:lnTo>
                <a:close/>
              </a:path>
            </a:pathLst>
          </a:custGeom>
          <a:solidFill>
            <a:srgbClr val="FFCB04"/>
          </a:solidFill>
        </p:spPr>
        <p:txBody>
          <a:bodyPr wrap="square" lIns="0" tIns="0" rIns="0" bIns="0" rtlCol="0"/>
          <a:lstStyle/>
          <a:p>
            <a:endParaRPr>
              <a:latin typeface="GHEA Grapalat" pitchFamily="50" charset="0"/>
            </a:endParaRPr>
          </a:p>
        </p:txBody>
      </p:sp>
      <p:sp>
        <p:nvSpPr>
          <p:cNvPr id="25" name="object 25"/>
          <p:cNvSpPr/>
          <p:nvPr/>
        </p:nvSpPr>
        <p:spPr>
          <a:xfrm>
            <a:off x="6207354" y="4935223"/>
            <a:ext cx="271780" cy="390525"/>
          </a:xfrm>
          <a:custGeom>
            <a:avLst/>
            <a:gdLst/>
            <a:ahLst/>
            <a:cxnLst/>
            <a:rect l="l" t="t" r="r" b="b"/>
            <a:pathLst>
              <a:path w="271779" h="390525">
                <a:moveTo>
                  <a:pt x="2725" y="0"/>
                </a:moveTo>
                <a:lnTo>
                  <a:pt x="120009" y="195530"/>
                </a:lnTo>
                <a:lnTo>
                  <a:pt x="0" y="389469"/>
                </a:lnTo>
                <a:lnTo>
                  <a:pt x="133996" y="390197"/>
                </a:lnTo>
                <a:lnTo>
                  <a:pt x="271559" y="196352"/>
                </a:lnTo>
                <a:lnTo>
                  <a:pt x="136724" y="727"/>
                </a:lnTo>
                <a:lnTo>
                  <a:pt x="2725" y="0"/>
                </a:lnTo>
                <a:close/>
              </a:path>
            </a:pathLst>
          </a:custGeom>
          <a:solidFill>
            <a:srgbClr val="00476D"/>
          </a:solidFill>
        </p:spPr>
        <p:txBody>
          <a:bodyPr wrap="square" lIns="0" tIns="0" rIns="0" bIns="0" rtlCol="0"/>
          <a:lstStyle/>
          <a:p>
            <a:endParaRPr>
              <a:latin typeface="GHEA Grapalat" pitchFamily="50" charset="0"/>
            </a:endParaRPr>
          </a:p>
        </p:txBody>
      </p:sp>
      <p:sp>
        <p:nvSpPr>
          <p:cNvPr id="26" name="object 26"/>
          <p:cNvSpPr/>
          <p:nvPr/>
        </p:nvSpPr>
        <p:spPr>
          <a:xfrm>
            <a:off x="6455298" y="4935223"/>
            <a:ext cx="271780" cy="390525"/>
          </a:xfrm>
          <a:custGeom>
            <a:avLst/>
            <a:gdLst/>
            <a:ahLst/>
            <a:cxnLst/>
            <a:rect l="l" t="t" r="r" b="b"/>
            <a:pathLst>
              <a:path w="271779" h="390525">
                <a:moveTo>
                  <a:pt x="2729" y="0"/>
                </a:moveTo>
                <a:lnTo>
                  <a:pt x="120012" y="195530"/>
                </a:lnTo>
                <a:lnTo>
                  <a:pt x="0" y="389469"/>
                </a:lnTo>
                <a:lnTo>
                  <a:pt x="133998" y="390197"/>
                </a:lnTo>
                <a:lnTo>
                  <a:pt x="271562" y="196348"/>
                </a:lnTo>
                <a:lnTo>
                  <a:pt x="136724" y="723"/>
                </a:lnTo>
                <a:lnTo>
                  <a:pt x="2729" y="0"/>
                </a:lnTo>
                <a:close/>
              </a:path>
            </a:pathLst>
          </a:custGeom>
          <a:solidFill>
            <a:srgbClr val="56C5D0"/>
          </a:solidFill>
        </p:spPr>
        <p:txBody>
          <a:bodyPr wrap="square" lIns="0" tIns="0" rIns="0" bIns="0" rtlCol="0"/>
          <a:lstStyle/>
          <a:p>
            <a:endParaRPr>
              <a:latin typeface="GHEA Grapalat" pitchFamily="50" charset="0"/>
            </a:endParaRPr>
          </a:p>
        </p:txBody>
      </p:sp>
      <p:sp>
        <p:nvSpPr>
          <p:cNvPr id="27" name="object 27"/>
          <p:cNvSpPr/>
          <p:nvPr/>
        </p:nvSpPr>
        <p:spPr>
          <a:xfrm>
            <a:off x="7312003" y="1652424"/>
            <a:ext cx="4880611" cy="3639820"/>
          </a:xfrm>
          <a:custGeom>
            <a:avLst/>
            <a:gdLst/>
            <a:ahLst/>
            <a:cxnLst/>
            <a:rect l="l" t="t" r="r" b="b"/>
            <a:pathLst>
              <a:path w="4880609" h="3639820">
                <a:moveTo>
                  <a:pt x="0" y="0"/>
                </a:moveTo>
                <a:lnTo>
                  <a:pt x="4879994" y="0"/>
                </a:lnTo>
                <a:lnTo>
                  <a:pt x="4879994" y="3639790"/>
                </a:lnTo>
                <a:lnTo>
                  <a:pt x="0" y="3639790"/>
                </a:lnTo>
                <a:lnTo>
                  <a:pt x="0" y="0"/>
                </a:lnTo>
                <a:close/>
              </a:path>
            </a:pathLst>
          </a:custGeom>
          <a:solidFill>
            <a:srgbClr val="FFFFFF">
              <a:alpha val="50000"/>
            </a:srgbClr>
          </a:solidFill>
        </p:spPr>
        <p:txBody>
          <a:bodyPr wrap="square" lIns="0" tIns="0" rIns="0" bIns="0" rtlCol="0"/>
          <a:lstStyle/>
          <a:p>
            <a:endParaRPr>
              <a:latin typeface="GHEA Grapalat" pitchFamily="50" charset="0"/>
            </a:endParaRPr>
          </a:p>
        </p:txBody>
      </p:sp>
      <p:sp>
        <p:nvSpPr>
          <p:cNvPr id="28" name="object 28"/>
          <p:cNvSpPr/>
          <p:nvPr/>
        </p:nvSpPr>
        <p:spPr>
          <a:xfrm>
            <a:off x="0" y="6317997"/>
            <a:ext cx="720091" cy="540385"/>
          </a:xfrm>
          <a:custGeom>
            <a:avLst/>
            <a:gdLst/>
            <a:ahLst/>
            <a:cxnLst/>
            <a:rect l="l" t="t" r="r" b="b"/>
            <a:pathLst>
              <a:path w="720090" h="540384">
                <a:moveTo>
                  <a:pt x="0" y="0"/>
                </a:moveTo>
                <a:lnTo>
                  <a:pt x="719999" y="0"/>
                </a:lnTo>
                <a:lnTo>
                  <a:pt x="719999" y="540000"/>
                </a:lnTo>
                <a:lnTo>
                  <a:pt x="0" y="540000"/>
                </a:lnTo>
                <a:lnTo>
                  <a:pt x="0" y="0"/>
                </a:lnTo>
                <a:close/>
              </a:path>
            </a:pathLst>
          </a:custGeom>
          <a:solidFill>
            <a:srgbClr val="00476D"/>
          </a:solidFill>
        </p:spPr>
        <p:txBody>
          <a:bodyPr wrap="square" lIns="0" tIns="0" rIns="0" bIns="0" rtlCol="0"/>
          <a:lstStyle/>
          <a:p>
            <a:endParaRPr>
              <a:latin typeface="GHEA Grapalat" pitchFamily="50" charset="0"/>
            </a:endParaRPr>
          </a:p>
        </p:txBody>
      </p:sp>
      <p:sp>
        <p:nvSpPr>
          <p:cNvPr id="9" name="Title 8"/>
          <p:cNvSpPr>
            <a:spLocks noGrp="1"/>
          </p:cNvSpPr>
          <p:nvPr>
            <p:ph type="title"/>
          </p:nvPr>
        </p:nvSpPr>
        <p:spPr>
          <a:xfrm>
            <a:off x="720091" y="462658"/>
            <a:ext cx="9734433" cy="574040"/>
          </a:xfrm>
        </p:spPr>
        <p:txBody>
          <a:bodyPr/>
          <a:lstStyle/>
          <a:p>
            <a:r>
              <a:rPr lang="en-US" dirty="0" smtClean="0">
                <a:latin typeface="GHEA Grapalat" pitchFamily="50" charset="0"/>
              </a:rPr>
              <a:t>Provision of Services by CSOs</a:t>
            </a:r>
            <a:endParaRPr lang="en-US" dirty="0">
              <a:latin typeface="GHEA Grapalat" pitchFamily="50" charset="0"/>
            </a:endParaRPr>
          </a:p>
        </p:txBody>
      </p:sp>
    </p:spTree>
    <p:extLst>
      <p:ext uri="{BB962C8B-B14F-4D97-AF65-F5344CB8AC3E}">
        <p14:creationId xmlns:p14="http://schemas.microsoft.com/office/powerpoint/2010/main" val="303633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2352</TotalTime>
  <Words>3916</Words>
  <Application>Microsoft Office PowerPoint</Application>
  <PresentationFormat>Custom</PresentationFormat>
  <Paragraphs>560</Paragraphs>
  <Slides>42</Slides>
  <Notes>33</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CSO Market Research</vt:lpstr>
      <vt:lpstr>Methodology</vt:lpstr>
      <vt:lpstr>PowerPoint Presentation</vt:lpstr>
      <vt:lpstr>PowerPoint Presentation</vt:lpstr>
      <vt:lpstr>PowerPoint Presentation</vt:lpstr>
      <vt:lpstr>PowerPoint Presentation</vt:lpstr>
      <vt:lpstr>CSO Representatives in State Bodies March 2019</vt:lpstr>
      <vt:lpstr>CSO Representatives in state bodies</vt:lpstr>
      <vt:lpstr>Provision of Services by CSOs</vt:lpstr>
      <vt:lpstr>THE AIM OF THIS SECTION OF THE RESEARCH IS:</vt:lpstr>
      <vt:lpstr>CSO-STATE BODIES RELATIONS ACCORDING TO REPRESENTATIVES OF STATE BODIES </vt:lpstr>
      <vt:lpstr>PowerPoint Presentation</vt:lpstr>
      <vt:lpstr>PowerPoint Presentation</vt:lpstr>
      <vt:lpstr>OFFERED</vt:lpstr>
      <vt:lpstr>PowerPoint Presentation</vt:lpstr>
      <vt:lpstr>CSO-BUSINESS RELATIONS</vt:lpstr>
      <vt:lpstr>CSO-BUSINESS COOPERATION IS POSSIBLE</vt:lpstr>
      <vt:lpstr>PowerPoint Presentation</vt:lpstr>
      <vt:lpstr>PREVIOUS EXPERIENCE OF COOPERATION WITH BUSINESS IS  POSITIVE </vt:lpstr>
      <vt:lpstr>PREVIOUS EXPERIENCE OF COOPERATION WITH BUSINESS  IS POSITIVE </vt:lpstr>
      <vt:lpstr>PowerPoint Presentation</vt:lpstr>
      <vt:lpstr>PowerPoint Presentation</vt:lpstr>
      <vt:lpstr>PowerPoint Presentation</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presentation.cdr</dc:title>
  <dc:creator>Anahit Muradyan</dc:creator>
  <cp:lastModifiedBy>Tigran Matosyan</cp:lastModifiedBy>
  <cp:revision>126</cp:revision>
  <cp:lastPrinted>2019-11-18T08:51:07Z</cp:lastPrinted>
  <dcterms:created xsi:type="dcterms:W3CDTF">2019-11-12T07:59:02Z</dcterms:created>
  <dcterms:modified xsi:type="dcterms:W3CDTF">2020-01-13T10:04:06Z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2019-11-12T00:00:00Z</vt:filetime>
  </property>
  <property fmtid="{D5CDD505-2E9C-101B-9397-08002B2CF9AE}" pid="3" name="Creator">
    <vt:lpwstr>CorelDRAW X8</vt:lpwstr>
  </property>
  <property fmtid="{D5CDD505-2E9C-101B-9397-08002B2CF9AE}" pid="4" name="LastSaved">
    <vt:filetime>2019-11-12T00:00:00Z</vt:filetime>
  </property>
</Properties>
</file>