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sldIdLst>
    <p:sldId id="278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9" r:id="rId24"/>
    <p:sldId id="280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300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2015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2153064506342222E-2"/>
          <c:y val="8.0737082911021427E-2"/>
          <c:w val="0.95784693549365774"/>
          <c:h val="0.3582556943788966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1-499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Sheet1!$A$2:$A$7</c:f>
              <c:strCache>
                <c:ptCount val="6"/>
                <c:pt idx="0">
                  <c:v>Տեղական որոշումների կայացման գործընթացի մեջ բնակիչների ներգրավում</c:v>
                </c:pt>
                <c:pt idx="1">
                  <c:v>ՏԻՄ-երը որքանո՞վ լավ կամ վատ են իրականացնում այս գործողությունները. Համայնքի մաքրության պահպանում</c:v>
                </c:pt>
                <c:pt idx="2">
                  <c:v>ՏԻՄ-երը որքանո՞վ լավ կամ վատ են իրականացնում այս գործողությունները. Տեղական ճանապարհների և կամուրջների պահպանում</c:v>
                </c:pt>
                <c:pt idx="3">
                  <c:v>ՏԻՄ-երը որքանո՞վ լավ կամ վատ են իրականացնում այս գործողությունները. Առողջապահական հաստատությունների կառավարում</c:v>
                </c:pt>
                <c:pt idx="4">
                  <c:v>ՏԻՄ-երը որքանո՞վ լավ կամ վատ են իրականացնում այս գործողությունները. Ջրային ռեսուրսների և անտառների պահպանություն</c:v>
                </c:pt>
                <c:pt idx="5">
                  <c:v>ՏԻՄ-երը որքանո՞վ լավ կամ վատ են իրականացնում այս գործողությունները. Օրենքի և կարգի պահպանում</c:v>
                </c:pt>
              </c:strCache>
            </c:strRef>
          </c:cat>
          <c:val>
            <c:numRef>
              <c:f>Sheet1!$B$2:$B$7</c:f>
              <c:numCache>
                <c:formatCode>###0.00</c:formatCode>
                <c:ptCount val="6"/>
                <c:pt idx="0">
                  <c:v>2.9</c:v>
                </c:pt>
                <c:pt idx="1">
                  <c:v>2.4</c:v>
                </c:pt>
                <c:pt idx="2">
                  <c:v>2</c:v>
                </c:pt>
                <c:pt idx="3">
                  <c:v>2.4999999999999996</c:v>
                </c:pt>
                <c:pt idx="4">
                  <c:v>2.5</c:v>
                </c:pt>
                <c:pt idx="5">
                  <c:v>2.7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FA8-43FF-BAF3-DE00B44388A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500-999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Sheet1!$A$2:$A$7</c:f>
              <c:strCache>
                <c:ptCount val="6"/>
                <c:pt idx="0">
                  <c:v>Տեղական որոշումների կայացման գործընթացի մեջ բնակիչների ներգրավում</c:v>
                </c:pt>
                <c:pt idx="1">
                  <c:v>ՏԻՄ-երը որքանո՞վ լավ կամ վատ են իրականացնում այս գործողությունները. Համայնքի մաքրության պահպանում</c:v>
                </c:pt>
                <c:pt idx="2">
                  <c:v>ՏԻՄ-երը որքանո՞վ լավ կամ վատ են իրականացնում այս գործողությունները. Տեղական ճանապարհների և կամուրջների պահպանում</c:v>
                </c:pt>
                <c:pt idx="3">
                  <c:v>ՏԻՄ-երը որքանո՞վ լավ կամ վատ են իրականացնում այս գործողությունները. Առողջապահական հաստատությունների կառավարում</c:v>
                </c:pt>
                <c:pt idx="4">
                  <c:v>ՏԻՄ-երը որքանո՞վ լավ կամ վատ են իրականացնում այս գործողությունները. Ջրային ռեսուրսների և անտառների պահպանություն</c:v>
                </c:pt>
                <c:pt idx="5">
                  <c:v>ՏԻՄ-երը որքանո՞վ լավ կամ վատ են իրականացնում այս գործողությունները. Օրենքի և կարգի պահպանում</c:v>
                </c:pt>
              </c:strCache>
            </c:strRef>
          </c:cat>
          <c:val>
            <c:numRef>
              <c:f>Sheet1!$C$2:$C$7</c:f>
              <c:numCache>
                <c:formatCode>###0.00</c:formatCode>
                <c:ptCount val="6"/>
                <c:pt idx="0">
                  <c:v>2.1875</c:v>
                </c:pt>
                <c:pt idx="1">
                  <c:v>2.6875</c:v>
                </c:pt>
                <c:pt idx="2">
                  <c:v>2.375</c:v>
                </c:pt>
                <c:pt idx="3" formatCode="General">
                  <c:v>2.81</c:v>
                </c:pt>
                <c:pt idx="4" formatCode="General">
                  <c:v>2.69</c:v>
                </c:pt>
                <c:pt idx="5" formatCode="General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FA8-43FF-BAF3-DE00B44388A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1000-4999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Sheet1!$A$2:$A$7</c:f>
              <c:strCache>
                <c:ptCount val="6"/>
                <c:pt idx="0">
                  <c:v>Տեղական որոշումների կայացման գործընթացի մեջ բնակիչների ներգրավում</c:v>
                </c:pt>
                <c:pt idx="1">
                  <c:v>ՏԻՄ-երը որքանո՞վ լավ կամ վատ են իրականացնում այս գործողությունները. Համայնքի մաքրության պահպանում</c:v>
                </c:pt>
                <c:pt idx="2">
                  <c:v>ՏԻՄ-երը որքանո՞վ լավ կամ վատ են իրականացնում այս գործողությունները. Տեղական ճանապարհների և կամուրջների պահպանում</c:v>
                </c:pt>
                <c:pt idx="3">
                  <c:v>ՏԻՄ-երը որքանո՞վ լավ կամ վատ են իրականացնում այս գործողությունները. Առողջապահական հաստատությունների կառավարում</c:v>
                </c:pt>
                <c:pt idx="4">
                  <c:v>ՏԻՄ-երը որքանո՞վ լավ կամ վատ են իրականացնում այս գործողությունները. Ջրային ռեսուրսների և անտառների պահպանություն</c:v>
                </c:pt>
                <c:pt idx="5">
                  <c:v>ՏԻՄ-երը որքանո՞վ լավ կամ վատ են իրականացնում այս գործողությունները. Օրենքի և կարգի պահպանում</c:v>
                </c:pt>
              </c:strCache>
            </c:strRef>
          </c:cat>
          <c:val>
            <c:numRef>
              <c:f>Sheet1!$D$2:$D$7</c:f>
              <c:numCache>
                <c:formatCode>###0.00</c:formatCode>
                <c:ptCount val="6"/>
                <c:pt idx="0">
                  <c:v>2.5588235294117645</c:v>
                </c:pt>
                <c:pt idx="1">
                  <c:v>2.9999999999999996</c:v>
                </c:pt>
                <c:pt idx="2">
                  <c:v>2.3529411764705888</c:v>
                </c:pt>
                <c:pt idx="3" formatCode="General">
                  <c:v>2.91</c:v>
                </c:pt>
                <c:pt idx="4" formatCode="General">
                  <c:v>2.62</c:v>
                </c:pt>
                <c:pt idx="5" formatCode="General">
                  <c:v>2.74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EFA8-43FF-BAF3-DE00B44388A4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5000-9999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Sheet1!$A$2:$A$7</c:f>
              <c:strCache>
                <c:ptCount val="6"/>
                <c:pt idx="0">
                  <c:v>Տեղական որոշումների կայացման գործընթացի մեջ բնակիչների ներգրավում</c:v>
                </c:pt>
                <c:pt idx="1">
                  <c:v>ՏԻՄ-երը որքանո՞վ լավ կամ վատ են իրականացնում այս գործողությունները. Համայնքի մաքրության պահպանում</c:v>
                </c:pt>
                <c:pt idx="2">
                  <c:v>ՏԻՄ-երը որքանո՞վ լավ կամ վատ են իրականացնում այս գործողությունները. Տեղական ճանապարհների և կամուրջների պահպանում</c:v>
                </c:pt>
                <c:pt idx="3">
                  <c:v>ՏԻՄ-երը որքանո՞վ լավ կամ վատ են իրականացնում այս գործողությունները. Առողջապահական հաստատությունների կառավարում</c:v>
                </c:pt>
                <c:pt idx="4">
                  <c:v>ՏԻՄ-երը որքանո՞վ լավ կամ վատ են իրականացնում այս գործողությունները. Ջրային ռեսուրսների և անտառների պահպանություն</c:v>
                </c:pt>
                <c:pt idx="5">
                  <c:v>ՏԻՄ-երը որքանո՞վ լավ կամ վատ են իրականացնում այս գործողությունները. Օրենքի և կարգի պահպանում</c:v>
                </c:pt>
              </c:strCache>
            </c:strRef>
          </c:cat>
          <c:val>
            <c:numRef>
              <c:f>Sheet1!$E$2:$E$7</c:f>
              <c:numCache>
                <c:formatCode>###0.00</c:formatCode>
                <c:ptCount val="6"/>
                <c:pt idx="0">
                  <c:v>2.5660377358490556</c:v>
                </c:pt>
                <c:pt idx="1">
                  <c:v>3.7358490566037728</c:v>
                </c:pt>
                <c:pt idx="2">
                  <c:v>3.3207547169811318</c:v>
                </c:pt>
                <c:pt idx="3" formatCode="General">
                  <c:v>3.25</c:v>
                </c:pt>
                <c:pt idx="4" formatCode="General">
                  <c:v>3.32</c:v>
                </c:pt>
                <c:pt idx="5" formatCode="General">
                  <c:v>3.55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EFA8-43FF-BAF3-DE00B44388A4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10000-49999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Sheet1!$A$2:$A$7</c:f>
              <c:strCache>
                <c:ptCount val="6"/>
                <c:pt idx="0">
                  <c:v>Տեղական որոշումների կայացման գործընթացի մեջ բնակիչների ներգրավում</c:v>
                </c:pt>
                <c:pt idx="1">
                  <c:v>ՏԻՄ-երը որքանո՞վ լավ կամ վատ են իրականացնում այս գործողությունները. Համայնքի մաքրության պահպանում</c:v>
                </c:pt>
                <c:pt idx="2">
                  <c:v>ՏԻՄ-երը որքանո՞վ լավ կամ վատ են իրականացնում այս գործողությունները. Տեղական ճանապարհների և կամուրջների պահպանում</c:v>
                </c:pt>
                <c:pt idx="3">
                  <c:v>ՏԻՄ-երը որքանո՞վ լավ կամ վատ են իրականացնում այս գործողությունները. Առողջապահական հաստատությունների կառավարում</c:v>
                </c:pt>
                <c:pt idx="4">
                  <c:v>ՏԻՄ-երը որքանո՞վ լավ կամ վատ են իրականացնում այս գործողությունները. Ջրային ռեսուրսների և անտառների պահպանություն</c:v>
                </c:pt>
                <c:pt idx="5">
                  <c:v>ՏԻՄ-երը որքանո՞վ լավ կամ վատ են իրականացնում այս գործողությունները. Օրենքի և կարգի պահպանում</c:v>
                </c:pt>
              </c:strCache>
            </c:strRef>
          </c:cat>
          <c:val>
            <c:numRef>
              <c:f>Sheet1!$F$2:$F$7</c:f>
              <c:numCache>
                <c:formatCode>###0.00</c:formatCode>
                <c:ptCount val="6"/>
                <c:pt idx="0">
                  <c:v>2.2105263157894735</c:v>
                </c:pt>
                <c:pt idx="1">
                  <c:v>2.9078947368421058</c:v>
                </c:pt>
                <c:pt idx="2">
                  <c:v>2.7105263157894739</c:v>
                </c:pt>
                <c:pt idx="3" formatCode="General">
                  <c:v>3.05</c:v>
                </c:pt>
                <c:pt idx="4" formatCode="General">
                  <c:v>2.86</c:v>
                </c:pt>
                <c:pt idx="5" formatCode="General">
                  <c:v>2.95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EFA8-43FF-BAF3-DE00B44388A4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50000-99999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Sheet1!$A$2:$A$7</c:f>
              <c:strCache>
                <c:ptCount val="6"/>
                <c:pt idx="0">
                  <c:v>Տեղական որոշումների կայացման գործընթացի մեջ բնակիչների ներգրավում</c:v>
                </c:pt>
                <c:pt idx="1">
                  <c:v>ՏԻՄ-երը որքանո՞վ լավ կամ վատ են իրականացնում այս գործողությունները. Համայնքի մաքրության պահպանում</c:v>
                </c:pt>
                <c:pt idx="2">
                  <c:v>ՏԻՄ-երը որքանո՞վ լավ կամ վատ են իրականացնում այս գործողությունները. Տեղական ճանապարհների և կամուրջների պահպանում</c:v>
                </c:pt>
                <c:pt idx="3">
                  <c:v>ՏԻՄ-երը որքանո՞վ լավ կամ վատ են իրականացնում այս գործողությունները. Առողջապահական հաստատությունների կառավարում</c:v>
                </c:pt>
                <c:pt idx="4">
                  <c:v>ՏԻՄ-երը որքանո՞վ լավ կամ վատ են իրականացնում այս գործողությունները. Ջրային ռեսուրսների և անտառների պահպանություն</c:v>
                </c:pt>
                <c:pt idx="5">
                  <c:v>ՏԻՄ-երը որքանո՞վ լավ կամ վատ են իրականացնում այս գործողությունները. Օրենքի և կարգի պահպանում</c:v>
                </c:pt>
              </c:strCache>
            </c:strRef>
          </c:cat>
          <c:val>
            <c:numRef>
              <c:f>Sheet1!$G$2:$G$7</c:f>
              <c:numCache>
                <c:formatCode>###0.00</c:formatCode>
                <c:ptCount val="6"/>
                <c:pt idx="0">
                  <c:v>1.33</c:v>
                </c:pt>
                <c:pt idx="1">
                  <c:v>2.3333333333333335</c:v>
                </c:pt>
                <c:pt idx="2" formatCode="General">
                  <c:v>2</c:v>
                </c:pt>
                <c:pt idx="3" formatCode="General">
                  <c:v>1.67</c:v>
                </c:pt>
                <c:pt idx="4" formatCode="General">
                  <c:v>3.67</c:v>
                </c:pt>
                <c:pt idx="5" formatCode="General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EFA8-43FF-BAF3-DE00B44388A4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100000+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  <a:sp3d/>
          </c:spPr>
          <c:invertIfNegative val="0"/>
          <c:cat>
            <c:strRef>
              <c:f>Sheet1!$A$2:$A$7</c:f>
              <c:strCache>
                <c:ptCount val="6"/>
                <c:pt idx="0">
                  <c:v>Տեղական որոշումների կայացման գործընթացի մեջ բնակիչների ներգրավում</c:v>
                </c:pt>
                <c:pt idx="1">
                  <c:v>ՏԻՄ-երը որքանո՞վ լավ կամ վատ են իրականացնում այս գործողությունները. Համայնքի մաքրության պահպանում</c:v>
                </c:pt>
                <c:pt idx="2">
                  <c:v>ՏԻՄ-երը որքանո՞վ լավ կամ վատ են իրականացնում այս գործողությունները. Տեղական ճանապարհների և կամուրջների պահպանում</c:v>
                </c:pt>
                <c:pt idx="3">
                  <c:v>ՏԻՄ-երը որքանո՞վ լավ կամ վատ են իրականացնում այս գործողությունները. Առողջապահական հաստատությունների կառավարում</c:v>
                </c:pt>
                <c:pt idx="4">
                  <c:v>ՏԻՄ-երը որքանո՞վ լավ կամ վատ են իրականացնում այս գործողությունները. Ջրային ռեսուրսների և անտառների պահպանություն</c:v>
                </c:pt>
                <c:pt idx="5">
                  <c:v>ՏԻՄ-երը որքանո՞վ լավ կամ վատ են իրականացնում այս գործողությունները. Օրենքի և կարգի պահպանում</c:v>
                </c:pt>
              </c:strCache>
            </c:strRef>
          </c:cat>
          <c:val>
            <c:numRef>
              <c:f>Sheet1!$H$2:$H$7</c:f>
              <c:numCache>
                <c:formatCode>###0.00</c:formatCode>
                <c:ptCount val="6"/>
                <c:pt idx="0" formatCode="General">
                  <c:v>2</c:v>
                </c:pt>
                <c:pt idx="1">
                  <c:v>2.1304347826086949</c:v>
                </c:pt>
                <c:pt idx="2" formatCode="General">
                  <c:v>2.2599999999999998</c:v>
                </c:pt>
                <c:pt idx="3" formatCode="General">
                  <c:v>2.2599999999999998</c:v>
                </c:pt>
                <c:pt idx="4" formatCode="General">
                  <c:v>2.35</c:v>
                </c:pt>
                <c:pt idx="5" formatCode="General">
                  <c:v>2.57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EFA8-43FF-BAF3-DE00B44388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1918976"/>
        <c:axId val="33806528"/>
        <c:axId val="0"/>
      </c:bar3DChart>
      <c:catAx>
        <c:axId val="41918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806528"/>
        <c:crosses val="autoZero"/>
        <c:auto val="1"/>
        <c:lblAlgn val="ctr"/>
        <c:lblOffset val="100"/>
        <c:noMultiLvlLbl val="0"/>
      </c:catAx>
      <c:valAx>
        <c:axId val="338065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9189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7709898266970179"/>
          <c:y val="0.94901676899777454"/>
          <c:w val="0.44580194529645706"/>
          <c:h val="4.328769469605863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2019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1-499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Sheet1!$A$2:$A$7</c:f>
              <c:strCache>
                <c:ptCount val="6"/>
                <c:pt idx="0">
                  <c:v>Տեղական որոշումների կայացման գործընթացի մեջ բնակիչների ներգրավում</c:v>
                </c:pt>
                <c:pt idx="1">
                  <c:v>ՏԻՄ-երը որքանո՞վ լավ կամ վատ են իրականացնում այս գործողությունները. Համայնքի մաքրության պահպանում</c:v>
                </c:pt>
                <c:pt idx="2">
                  <c:v>ՏԻՄ-երը որքանո՞վ լավ կամ վատ են իրականացնում այս գործողությունները. Տեղական ճանապարհների և կամուրջների պահպանում</c:v>
                </c:pt>
                <c:pt idx="3">
                  <c:v>ՏԻՄ-երը որքանո՞վ լավ կամ վատ են իրականացնում այս գործողությունները. Առողջապահական հաստատությունների կառավարում</c:v>
                </c:pt>
                <c:pt idx="4">
                  <c:v>ՏԻՄ-երը որքանո՞վ լավ կամ վատ են իրականացնում այս գործողությունները. Ջրային ռեսուրսների և անտառների պահպանություն</c:v>
                </c:pt>
                <c:pt idx="5">
                  <c:v>ՏԻՄ-երը որքանո՞վ լավ կամ վատ են իրականացնում այս գործողությունները. Օրենքի և կարգի պահպանում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2.5</c:v>
                </c:pt>
                <c:pt idx="1">
                  <c:v>3.5</c:v>
                </c:pt>
                <c:pt idx="2">
                  <c:v>3</c:v>
                </c:pt>
                <c:pt idx="3">
                  <c:v>3.25</c:v>
                </c:pt>
                <c:pt idx="4">
                  <c:v>3</c:v>
                </c:pt>
                <c:pt idx="5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98E-49B8-839E-16DB7983207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500-999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Sheet1!$A$2:$A$7</c:f>
              <c:strCache>
                <c:ptCount val="6"/>
                <c:pt idx="0">
                  <c:v>Տեղական որոշումների կայացման գործընթացի մեջ բնակիչների ներգրավում</c:v>
                </c:pt>
                <c:pt idx="1">
                  <c:v>ՏԻՄ-երը որքանո՞վ լավ կամ վատ են իրականացնում այս գործողությունները. Համայնքի մաքրության պահպանում</c:v>
                </c:pt>
                <c:pt idx="2">
                  <c:v>ՏԻՄ-երը որքանո՞վ լավ կամ վատ են իրականացնում այս գործողությունները. Տեղական ճանապարհների և կամուրջների պահպանում</c:v>
                </c:pt>
                <c:pt idx="3">
                  <c:v>ՏԻՄ-երը որքանո՞վ լավ կամ վատ են իրականացնում այս գործողությունները. Առողջապահական հաստատությունների կառավարում</c:v>
                </c:pt>
                <c:pt idx="4">
                  <c:v>ՏԻՄ-երը որքանո՞վ լավ կամ վատ են իրականացնում այս գործողությունները. Ջրային ռեսուրսների և անտառների պահպանություն</c:v>
                </c:pt>
                <c:pt idx="5">
                  <c:v>ՏԻՄ-երը որքանո՞վ լավ կամ վատ են իրականացնում այս գործողությունները. Օրենքի և կարգի պահպանում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1.29</c:v>
                </c:pt>
                <c:pt idx="1">
                  <c:v>1.43</c:v>
                </c:pt>
                <c:pt idx="2">
                  <c:v>1.1399999999999999</c:v>
                </c:pt>
                <c:pt idx="3">
                  <c:v>2.71</c:v>
                </c:pt>
                <c:pt idx="4">
                  <c:v>2.71</c:v>
                </c:pt>
                <c:pt idx="5">
                  <c:v>2.86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98E-49B8-839E-16DB7983207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1000-4999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Sheet1!$A$2:$A$7</c:f>
              <c:strCache>
                <c:ptCount val="6"/>
                <c:pt idx="0">
                  <c:v>Տեղական որոշումների կայացման գործընթացի մեջ բնակիչների ներգրավում</c:v>
                </c:pt>
                <c:pt idx="1">
                  <c:v>ՏԻՄ-երը որքանո՞վ լավ կամ վատ են իրականացնում այս գործողությունները. Համայնքի մաքրության պահպանում</c:v>
                </c:pt>
                <c:pt idx="2">
                  <c:v>ՏԻՄ-երը որքանո՞վ լավ կամ վատ են իրականացնում այս գործողությունները. Տեղական ճանապարհների և կամուրջների պահպանում</c:v>
                </c:pt>
                <c:pt idx="3">
                  <c:v>ՏԻՄ-երը որքանո՞վ լավ կամ վատ են իրականացնում այս գործողությունները. Առողջապահական հաստատությունների կառավարում</c:v>
                </c:pt>
                <c:pt idx="4">
                  <c:v>ՏԻՄ-երը որքանո՞վ լավ կամ վատ են իրականացնում այս գործողությունները. Ջրային ռեսուրսների և անտառների պահպանություն</c:v>
                </c:pt>
                <c:pt idx="5">
                  <c:v>ՏԻՄ-երը որքանո՞վ լավ կամ վատ են իրականացնում այս գործողությունները. Օրենքի և կարգի պահպանում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2.72</c:v>
                </c:pt>
                <c:pt idx="1">
                  <c:v>3.32</c:v>
                </c:pt>
                <c:pt idx="2">
                  <c:v>2.72</c:v>
                </c:pt>
                <c:pt idx="3">
                  <c:v>2.68</c:v>
                </c:pt>
                <c:pt idx="4">
                  <c:v>2.2400000000000002</c:v>
                </c:pt>
                <c:pt idx="5">
                  <c:v>2.64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098E-49B8-839E-16DB79832074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5000-9999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Sheet1!$A$2:$A$7</c:f>
              <c:strCache>
                <c:ptCount val="6"/>
                <c:pt idx="0">
                  <c:v>Տեղական որոշումների կայացման գործընթացի մեջ բնակիչների ներգրավում</c:v>
                </c:pt>
                <c:pt idx="1">
                  <c:v>ՏԻՄ-երը որքանո՞վ լավ կամ վատ են իրականացնում այս գործողությունները. Համայնքի մաքրության պահպանում</c:v>
                </c:pt>
                <c:pt idx="2">
                  <c:v>ՏԻՄ-երը որքանո՞վ լավ կամ վատ են իրականացնում այս գործողությունները. Տեղական ճանապարհների և կամուրջների պահպանում</c:v>
                </c:pt>
                <c:pt idx="3">
                  <c:v>ՏԻՄ-երը որքանո՞վ լավ կամ վատ են իրականացնում այս գործողությունները. Առողջապահական հաստատությունների կառավարում</c:v>
                </c:pt>
                <c:pt idx="4">
                  <c:v>ՏԻՄ-երը որքանո՞վ լավ կամ վատ են իրականացնում այս գործողությունները. Ջրային ռեսուրսների և անտառների պահպանություն</c:v>
                </c:pt>
                <c:pt idx="5">
                  <c:v>ՏԻՄ-երը որքանո՞վ լավ կամ վատ են իրականացնում այս գործողությունները. Օրենքի և կարգի պահպանում</c:v>
                </c:pt>
              </c:strCache>
            </c:strRef>
          </c:cat>
          <c:val>
            <c:numRef>
              <c:f>Sheet1!$E$2:$E$7</c:f>
              <c:numCache>
                <c:formatCode>General</c:formatCode>
                <c:ptCount val="6"/>
                <c:pt idx="0">
                  <c:v>2.65</c:v>
                </c:pt>
                <c:pt idx="1">
                  <c:v>3.95</c:v>
                </c:pt>
                <c:pt idx="2">
                  <c:v>3.25</c:v>
                </c:pt>
                <c:pt idx="3">
                  <c:v>3.27</c:v>
                </c:pt>
                <c:pt idx="4">
                  <c:v>3.53</c:v>
                </c:pt>
                <c:pt idx="5">
                  <c:v>3.76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098E-49B8-839E-16DB79832074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10000-49999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Sheet1!$A$2:$A$7</c:f>
              <c:strCache>
                <c:ptCount val="6"/>
                <c:pt idx="0">
                  <c:v>Տեղական որոշումների կայացման գործընթացի մեջ բնակիչների ներգրավում</c:v>
                </c:pt>
                <c:pt idx="1">
                  <c:v>ՏԻՄ-երը որքանո՞վ լավ կամ վատ են իրականացնում այս գործողությունները. Համայնքի մաքրության պահպանում</c:v>
                </c:pt>
                <c:pt idx="2">
                  <c:v>ՏԻՄ-երը որքանո՞վ լավ կամ վատ են իրականացնում այս գործողությունները. Տեղական ճանապարհների և կամուրջների պահպանում</c:v>
                </c:pt>
                <c:pt idx="3">
                  <c:v>ՏԻՄ-երը որքանո՞վ լավ կամ վատ են իրականացնում այս գործողությունները. Առողջապահական հաստատությունների կառավարում</c:v>
                </c:pt>
                <c:pt idx="4">
                  <c:v>ՏԻՄ-երը որքանո՞վ լավ կամ վատ են իրականացնում այս գործողությունները. Ջրային ռեսուրսների և անտառների պահպանություն</c:v>
                </c:pt>
                <c:pt idx="5">
                  <c:v>ՏԻՄ-երը որքանո՞վ լավ կամ վատ են իրականացնում այս գործողությունները. Օրենքի և կարգի պահպանում</c:v>
                </c:pt>
              </c:strCache>
            </c:strRef>
          </c:cat>
          <c:val>
            <c:numRef>
              <c:f>Sheet1!$F$2:$F$7</c:f>
              <c:numCache>
                <c:formatCode>General</c:formatCode>
                <c:ptCount val="6"/>
                <c:pt idx="0">
                  <c:v>2.4900000000000002</c:v>
                </c:pt>
                <c:pt idx="1">
                  <c:v>3.33</c:v>
                </c:pt>
                <c:pt idx="2">
                  <c:v>2.2999999999999998</c:v>
                </c:pt>
                <c:pt idx="3">
                  <c:v>3.05</c:v>
                </c:pt>
                <c:pt idx="4">
                  <c:v>3.06</c:v>
                </c:pt>
                <c:pt idx="5">
                  <c:v>3.43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098E-49B8-839E-16DB79832074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50000-99999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Sheet1!$A$2:$A$7</c:f>
              <c:strCache>
                <c:ptCount val="6"/>
                <c:pt idx="0">
                  <c:v>Տեղական որոշումների կայացման գործընթացի մեջ բնակիչների ներգրավում</c:v>
                </c:pt>
                <c:pt idx="1">
                  <c:v>ՏԻՄ-երը որքանո՞վ լավ կամ վատ են իրականացնում այս գործողությունները. Համայնքի մաքրության պահպանում</c:v>
                </c:pt>
                <c:pt idx="2">
                  <c:v>ՏԻՄ-երը որքանո՞վ լավ կամ վատ են իրականացնում այս գործողությունները. Տեղական ճանապարհների և կամուրջների պահպանում</c:v>
                </c:pt>
                <c:pt idx="3">
                  <c:v>ՏԻՄ-երը որքանո՞վ լավ կամ վատ են իրականացնում այս գործողությունները. Առողջապահական հաստատությունների կառավարում</c:v>
                </c:pt>
                <c:pt idx="4">
                  <c:v>ՏԻՄ-երը որքանո՞վ լավ կամ վատ են իրականացնում այս գործողությունները. Ջրային ռեսուրսների և անտառների պահպանություն</c:v>
                </c:pt>
                <c:pt idx="5">
                  <c:v>ՏԻՄ-երը որքանո՞վ լավ կամ վատ են իրականացնում այս գործողությունները. Օրենքի և կարգի պահպանում</c:v>
                </c:pt>
              </c:strCache>
            </c:strRef>
          </c:cat>
          <c:val>
            <c:numRef>
              <c:f>Sheet1!$G$2:$G$7</c:f>
              <c:numCache>
                <c:formatCode>General</c:formatCode>
                <c:ptCount val="6"/>
                <c:pt idx="0">
                  <c:v>2</c:v>
                </c:pt>
                <c:pt idx="1">
                  <c:v>4</c:v>
                </c:pt>
                <c:pt idx="2">
                  <c:v>1</c:v>
                </c:pt>
                <c:pt idx="3">
                  <c:v>3</c:v>
                </c:pt>
                <c:pt idx="4">
                  <c:v>2</c:v>
                </c:pt>
                <c:pt idx="5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098E-49B8-839E-16DB79832074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100000+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  <a:sp3d/>
          </c:spPr>
          <c:invertIfNegative val="0"/>
          <c:cat>
            <c:strRef>
              <c:f>Sheet1!$A$2:$A$7</c:f>
              <c:strCache>
                <c:ptCount val="6"/>
                <c:pt idx="0">
                  <c:v>Տեղական որոշումների կայացման գործընթացի մեջ բնակիչների ներգրավում</c:v>
                </c:pt>
                <c:pt idx="1">
                  <c:v>ՏԻՄ-երը որքանո՞վ լավ կամ վատ են իրականացնում այս գործողությունները. Համայնքի մաքրության պահպանում</c:v>
                </c:pt>
                <c:pt idx="2">
                  <c:v>ՏԻՄ-երը որքանո՞վ լավ կամ վատ են իրականացնում այս գործողությունները. Տեղական ճանապարհների և կամուրջների պահպանում</c:v>
                </c:pt>
                <c:pt idx="3">
                  <c:v>ՏԻՄ-երը որքանո՞վ լավ կամ վատ են իրականացնում այս գործողությունները. Առողջապահական հաստատությունների կառավարում</c:v>
                </c:pt>
                <c:pt idx="4">
                  <c:v>ՏԻՄ-երը որքանո՞վ լավ կամ վատ են իրականացնում այս գործողությունները. Ջրային ռեսուրսների և անտառների պահպանություն</c:v>
                </c:pt>
                <c:pt idx="5">
                  <c:v>ՏԻՄ-երը որքանո՞վ լավ կամ վատ են իրականացնում այս գործողությունները. Օրենքի և կարգի պահպանում</c:v>
                </c:pt>
              </c:strCache>
            </c:strRef>
          </c:cat>
          <c:val>
            <c:numRef>
              <c:f>Sheet1!$H$2:$H$7</c:f>
              <c:numCache>
                <c:formatCode>General</c:formatCode>
                <c:ptCount val="6"/>
                <c:pt idx="0">
                  <c:v>2.27</c:v>
                </c:pt>
                <c:pt idx="1">
                  <c:v>2.91</c:v>
                </c:pt>
                <c:pt idx="2">
                  <c:v>2.27</c:v>
                </c:pt>
                <c:pt idx="3">
                  <c:v>1.64</c:v>
                </c:pt>
                <c:pt idx="4">
                  <c:v>2.5499999999999998</c:v>
                </c:pt>
                <c:pt idx="5">
                  <c:v>2.4500000000000002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098E-49B8-839E-16DB798320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1920512"/>
        <c:axId val="8782976"/>
        <c:axId val="0"/>
      </c:bar3DChart>
      <c:catAx>
        <c:axId val="41920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82976"/>
        <c:crosses val="autoZero"/>
        <c:auto val="1"/>
        <c:lblAlgn val="ctr"/>
        <c:lblOffset val="100"/>
        <c:noMultiLvlLbl val="0"/>
      </c:catAx>
      <c:valAx>
        <c:axId val="87829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9205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blackWhite">
          <a:xfrm>
            <a:off x="254952" y="262787"/>
            <a:ext cx="11682101" cy="6332433"/>
          </a:xfrm>
          <a:prstGeom prst="rect">
            <a:avLst/>
          </a:prstGeom>
          <a:solidFill>
            <a:srgbClr val="0E56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A62E2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74655" y="3886200"/>
            <a:ext cx="8940800" cy="640080"/>
          </a:xfrm>
        </p:spPr>
        <p:txBody>
          <a:bodyPr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5486" y="412351"/>
            <a:ext cx="1741718" cy="713232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>
            <a:off x="904071" y="4648200"/>
            <a:ext cx="8777517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1"/>
          <p:cNvSpPr txBox="1">
            <a:spLocks/>
          </p:cNvSpPr>
          <p:nvPr/>
        </p:nvSpPr>
        <p:spPr>
          <a:xfrm>
            <a:off x="822429" y="4691380"/>
            <a:ext cx="8940800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bg1"/>
                </a:solidFill>
                <a:latin typeface="WeblySleek UI Semilight" panose="020B0402040204020203" pitchFamily="34" charset="0"/>
                <a:ea typeface="+mj-ea"/>
                <a:cs typeface="WeblySleek UI Semilight" panose="020B0402040204020203" pitchFamily="34" charset="0"/>
              </a:defRPr>
            </a:lvl1pPr>
          </a:lstStyle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71174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11201" y="2819400"/>
            <a:ext cx="7980212" cy="1606102"/>
          </a:xfrm>
        </p:spPr>
        <p:txBody>
          <a:bodyPr>
            <a:normAutofit/>
          </a:bodyPr>
          <a:lstStyle>
            <a:lvl1pPr>
              <a:lnSpc>
                <a:spcPts val="6000"/>
              </a:lnSpc>
              <a:defRPr sz="6000">
                <a:solidFill>
                  <a:srgbClr val="0E566C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11201" y="4434106"/>
            <a:ext cx="6207063" cy="1128495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rgbClr val="0E566C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1588526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56036" y="265177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1800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604435" y="1196392"/>
            <a:ext cx="10983132" cy="0"/>
          </a:xfrm>
          <a:prstGeom prst="line">
            <a:avLst/>
          </a:prstGeom>
          <a:ln w="25400">
            <a:solidFill>
              <a:srgbClr val="0E56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>
          <a:xfrm>
            <a:off x="521211" y="448056"/>
            <a:ext cx="6877119" cy="640080"/>
          </a:xfrm>
        </p:spPr>
        <p:txBody>
          <a:bodyPr anchor="b" anchorCtr="0">
            <a:normAutofit/>
          </a:bodyPr>
          <a:lstStyle>
            <a:lvl1pPr>
              <a:defRPr sz="2800">
                <a:solidFill>
                  <a:srgbClr val="0E566C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539495" y="1435608"/>
            <a:ext cx="11048071" cy="4965192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200" smtClean="0">
                <a:solidFill>
                  <a:srgbClr val="0E566C"/>
                </a:solidFill>
              </a:defRPr>
            </a:lvl1pPr>
            <a:lvl2pPr>
              <a:defRPr lang="en-US" sz="1200" smtClean="0">
                <a:solidFill>
                  <a:srgbClr val="0E566C"/>
                </a:solidFill>
              </a:defRPr>
            </a:lvl2pPr>
            <a:lvl3pPr>
              <a:defRPr lang="en-US" sz="1200" smtClean="0">
                <a:solidFill>
                  <a:srgbClr val="0E566C"/>
                </a:solidFill>
              </a:defRPr>
            </a:lvl3pPr>
            <a:lvl4pPr>
              <a:defRPr lang="en-US" sz="1200" smtClean="0">
                <a:solidFill>
                  <a:srgbClr val="0E566C"/>
                </a:solidFill>
              </a:defRPr>
            </a:lvl4pPr>
            <a:lvl5pPr>
              <a:defRPr lang="en-US" sz="1200">
                <a:solidFill>
                  <a:srgbClr val="0E566C"/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 dirty="0"/>
              <a:t>Click to add text</a:t>
            </a:r>
          </a:p>
          <a:p>
            <a:pPr marL="0" lvl="1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 dirty="0"/>
              <a:t>Second level</a:t>
            </a:r>
          </a:p>
          <a:p>
            <a:pPr marL="0" lvl="2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 dirty="0"/>
              <a:t>Third level</a:t>
            </a:r>
          </a:p>
          <a:p>
            <a:pPr marL="0" lvl="3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 dirty="0"/>
              <a:t>Fourth level</a:t>
            </a:r>
          </a:p>
          <a:p>
            <a:pPr marL="0" lvl="4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 dirty="0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0890AC08-FF07-4E61-9EE0-A729B83E59B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3231" y="412351"/>
            <a:ext cx="1714838" cy="713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6173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54955" y="262787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Rectangle 9"/>
          <p:cNvSpPr/>
          <p:nvPr/>
        </p:nvSpPr>
        <p:spPr bwMode="blackWhite">
          <a:xfrm>
            <a:off x="254952" y="262790"/>
            <a:ext cx="11682101" cy="2072643"/>
          </a:xfrm>
          <a:prstGeom prst="rect">
            <a:avLst/>
          </a:prstGeom>
          <a:solidFill>
            <a:srgbClr val="0E56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21208" y="1536192"/>
            <a:ext cx="8013192" cy="64008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539496" y="2560320"/>
            <a:ext cx="94457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2400" smtClean="0">
                <a:solidFill>
                  <a:srgbClr val="0E566C"/>
                </a:solidFill>
                <a:latin typeface="+mj-lt"/>
              </a:defRPr>
            </a:lvl1pPr>
            <a:lvl2pPr>
              <a:defRPr lang="en-US" sz="1200" dirty="0" smtClean="0">
                <a:solidFill>
                  <a:srgbClr val="0E566C"/>
                </a:solidFill>
              </a:defRPr>
            </a:lvl2pPr>
            <a:lvl3pPr>
              <a:defRPr lang="en-US" sz="1200" dirty="0" smtClean="0">
                <a:solidFill>
                  <a:srgbClr val="0E566C"/>
                </a:solidFill>
              </a:defRPr>
            </a:lvl3pPr>
            <a:lvl4pPr>
              <a:defRPr lang="en-US" sz="1200" dirty="0" smtClean="0">
                <a:solidFill>
                  <a:srgbClr val="0E566C"/>
                </a:solidFill>
              </a:defRPr>
            </a:lvl4pPr>
            <a:lvl5pPr>
              <a:defRPr lang="en-US" sz="1200" dirty="0">
                <a:solidFill>
                  <a:srgbClr val="0E566C"/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 dirty="0"/>
              <a:t>Click to add subtitle</a:t>
            </a:r>
          </a:p>
          <a:p>
            <a:pPr marL="0" lvl="1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 dirty="0"/>
              <a:t>Second level</a:t>
            </a:r>
          </a:p>
          <a:p>
            <a:pPr marL="0" lvl="2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 dirty="0"/>
              <a:t>Third level</a:t>
            </a:r>
          </a:p>
          <a:p>
            <a:pPr marL="0" lvl="3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 dirty="0"/>
              <a:t>Fourth level</a:t>
            </a:r>
          </a:p>
          <a:p>
            <a:pPr marL="0" lvl="4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 dirty="0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E8CE435F-696D-4E15-9E30-F24EE10D330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5486" y="412351"/>
            <a:ext cx="1741718" cy="713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5311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blackWhite">
          <a:xfrm>
            <a:off x="254952" y="262787"/>
            <a:ext cx="11682101" cy="6332433"/>
          </a:xfrm>
          <a:prstGeom prst="rect">
            <a:avLst/>
          </a:prstGeom>
          <a:solidFill>
            <a:srgbClr val="0E56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0E566C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73623429-3673-416B-AEB9-3D2AACF094B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5486" y="412351"/>
            <a:ext cx="1741718" cy="713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9823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blackWhite">
          <a:xfrm>
            <a:off x="254952" y="227952"/>
            <a:ext cx="11682101" cy="6332433"/>
          </a:xfrm>
          <a:prstGeom prst="rect">
            <a:avLst/>
          </a:prstGeom>
          <a:solidFill>
            <a:srgbClr val="0E56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0E566C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20799" y="1905000"/>
            <a:ext cx="8360788" cy="640080"/>
          </a:xfrm>
        </p:spPr>
        <p:txBody>
          <a:bodyPr>
            <a:noAutofit/>
          </a:bodyPr>
          <a:lstStyle>
            <a:lvl1pPr>
              <a:defRPr sz="44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say Thank you!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421045" y="3886200"/>
            <a:ext cx="0" cy="99060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"/>
          <p:cNvSpPr txBox="1">
            <a:spLocks/>
          </p:cNvSpPr>
          <p:nvPr/>
        </p:nvSpPr>
        <p:spPr>
          <a:xfrm>
            <a:off x="1522645" y="3733800"/>
            <a:ext cx="6876288" cy="48514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 baseline="0">
                <a:solidFill>
                  <a:schemeClr val="bg1"/>
                </a:solidFill>
                <a:latin typeface="WeblySleek UI Semilight" panose="020B0402040204020203" pitchFamily="34" charset="0"/>
                <a:ea typeface="+mj-ea"/>
                <a:cs typeface="WeblySleek UI Semilight" panose="020B0402040204020203" pitchFamily="34" charset="0"/>
              </a:defRPr>
            </a:lvl1pPr>
          </a:lstStyle>
          <a:p>
            <a:endParaRPr lang="en-US" sz="2400" dirty="0"/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1556512" y="5382260"/>
            <a:ext cx="6876288" cy="33274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 fontScale="925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 baseline="0">
                <a:solidFill>
                  <a:schemeClr val="bg1"/>
                </a:solidFill>
                <a:latin typeface="WeblySleek UI Semilight" panose="020B0402040204020203" pitchFamily="34" charset="0"/>
                <a:ea typeface="+mj-ea"/>
                <a:cs typeface="WeblySleek UI Semilight" panose="020B0402040204020203" pitchFamily="34" charset="0"/>
              </a:defRPr>
            </a:lvl1pPr>
          </a:lstStyle>
          <a:p>
            <a:r>
              <a:rPr lang="en-US" sz="1800" dirty="0"/>
              <a:t>CRRC-Armenia</a:t>
            </a:r>
          </a:p>
        </p:txBody>
      </p:sp>
      <p:cxnSp>
        <p:nvCxnSpPr>
          <p:cNvPr id="25" name="Straight Connector 24"/>
          <p:cNvCxnSpPr/>
          <p:nvPr/>
        </p:nvCxnSpPr>
        <p:spPr>
          <a:xfrm>
            <a:off x="1421045" y="5410200"/>
            <a:ext cx="0" cy="83820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" name="Picture 2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1093" y="4517992"/>
            <a:ext cx="1741719" cy="1730409"/>
          </a:xfrm>
          <a:prstGeom prst="rect">
            <a:avLst/>
          </a:prstGeom>
        </p:spPr>
      </p:pic>
      <p:sp>
        <p:nvSpPr>
          <p:cNvPr id="23" name="Text Placeholder 22"/>
          <p:cNvSpPr>
            <a:spLocks noGrp="1"/>
          </p:cNvSpPr>
          <p:nvPr>
            <p:ph type="body" sz="quarter" idx="10" hasCustomPrompt="1"/>
          </p:nvPr>
        </p:nvSpPr>
        <p:spPr>
          <a:xfrm>
            <a:off x="1524000" y="3657600"/>
            <a:ext cx="5181600" cy="561340"/>
          </a:xfrm>
        </p:spPr>
        <p:txBody>
          <a:bodyPr>
            <a:noAutofit/>
          </a:bodyPr>
          <a:lstStyle>
            <a:lvl1pPr>
              <a:defRPr sz="2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Full Name</a:t>
            </a:r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11" hasCustomPrompt="1"/>
          </p:nvPr>
        </p:nvSpPr>
        <p:spPr>
          <a:xfrm>
            <a:off x="1522645" y="4178300"/>
            <a:ext cx="5182955" cy="406400"/>
          </a:xfrm>
        </p:spPr>
        <p:txBody>
          <a:bodyPr/>
          <a:lstStyle>
            <a:lvl1pPr>
              <a:defRPr sz="1200" baseline="0">
                <a:solidFill>
                  <a:schemeClr val="bg1"/>
                </a:solidFill>
              </a:defRPr>
            </a:lvl1pPr>
          </a:lstStyle>
          <a:p>
            <a:r>
              <a:rPr lang="en-US" sz="1800" dirty="0"/>
              <a:t>Position</a:t>
            </a:r>
          </a:p>
        </p:txBody>
      </p:sp>
      <p:sp>
        <p:nvSpPr>
          <p:cNvPr id="32" name="Text Placeholder 31"/>
          <p:cNvSpPr>
            <a:spLocks noGrp="1"/>
          </p:cNvSpPr>
          <p:nvPr>
            <p:ph type="body" sz="quarter" idx="12" hasCustomPrompt="1"/>
          </p:nvPr>
        </p:nvSpPr>
        <p:spPr>
          <a:xfrm>
            <a:off x="1522646" y="4572000"/>
            <a:ext cx="5183716" cy="381000"/>
          </a:xfrm>
        </p:spPr>
        <p:txBody>
          <a:bodyPr>
            <a:normAutofit/>
          </a:bodyPr>
          <a:lstStyle>
            <a:lvl1pPr>
              <a:defRPr lang="en-US" sz="1600" dirty="0" smtClean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Email</a:t>
            </a:r>
          </a:p>
        </p:txBody>
      </p:sp>
      <p:sp>
        <p:nvSpPr>
          <p:cNvPr id="33" name="Title 1"/>
          <p:cNvSpPr txBox="1">
            <a:spLocks/>
          </p:cNvSpPr>
          <p:nvPr/>
        </p:nvSpPr>
        <p:spPr>
          <a:xfrm>
            <a:off x="1556512" y="5638800"/>
            <a:ext cx="6876288" cy="685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 baseline="0">
                <a:solidFill>
                  <a:schemeClr val="bg1"/>
                </a:solidFill>
                <a:latin typeface="WeblySleek UI Semilight" panose="020B0402040204020203" pitchFamily="34" charset="0"/>
                <a:ea typeface="+mj-ea"/>
                <a:cs typeface="WeblySleek UI Semilight" panose="020B0402040204020203" pitchFamily="34" charset="0"/>
              </a:defRPr>
            </a:lvl1pPr>
          </a:lstStyle>
          <a:p>
            <a:r>
              <a:rPr lang="sv-SE" sz="1200" dirty="0"/>
              <a:t>info</a:t>
            </a:r>
            <a:r>
              <a:rPr lang="en-US" sz="1200" dirty="0"/>
              <a:t>@crrc.am</a:t>
            </a:r>
          </a:p>
          <a:p>
            <a:r>
              <a:rPr lang="en-US" sz="1200" dirty="0"/>
              <a:t>(+374 10) 57 48 98, 57 48 68</a:t>
            </a:r>
          </a:p>
          <a:p>
            <a:r>
              <a:rPr lang="en-US" sz="1200" dirty="0"/>
              <a:t>1 Alex Manukyan Street, YSU Library building, 6th floor, room 602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xmlns="" id="{D8DCFF9C-3251-4720-AD13-8A47AFFAAE8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5486" y="412351"/>
            <a:ext cx="1741718" cy="713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7714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6036" y="265177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180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1208" y="448056"/>
            <a:ext cx="6876288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496" y="1435608"/>
            <a:ext cx="4416552" cy="3977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496" y="6203958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rgbClr val="0E566C"/>
                </a:solidFill>
                <a:latin typeface="WeblySleek UI Semilight" panose="020B0402040204020203" pitchFamily="34" charset="0"/>
                <a:cs typeface="WeblySleek UI Semilight" panose="020B0402040204020203" pitchFamily="34" charset="0"/>
              </a:defRPr>
            </a:lvl1pPr>
          </a:lstStyle>
          <a:p>
            <a:fld id="{51E0F7AD-4CBD-456A-B642-E08EE9B8F900}" type="datetimeFigureOut">
              <a:rPr lang="en-US" smtClean="0"/>
              <a:pPr/>
              <a:t>7/31/2020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20395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rgbClr val="0E566C"/>
                </a:solidFill>
                <a:latin typeface="WeblySleek UI Semilight" panose="020B0402040204020203" pitchFamily="34" charset="0"/>
                <a:cs typeface="WeblySleek UI Semilight" panose="020B0402040204020203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75904" y="6203958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rgbClr val="0E566C"/>
                </a:solidFill>
                <a:latin typeface="WeblySleek UI Semilight" panose="020B0402040204020203" pitchFamily="34" charset="0"/>
                <a:cs typeface="WeblySleek UI Semilight" panose="020B0402040204020203" pitchFamily="34" charset="0"/>
              </a:defRPr>
            </a:lvl1pPr>
          </a:lstStyle>
          <a:p>
            <a:fld id="{97E96E14-BC7B-4B4F-8155-D316DA888D4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04435" y="1196392"/>
            <a:ext cx="10983132" cy="0"/>
          </a:xfrm>
          <a:prstGeom prst="line">
            <a:avLst/>
          </a:prstGeom>
          <a:ln w="25400">
            <a:solidFill>
              <a:srgbClr val="0E56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3231" y="412351"/>
            <a:ext cx="1714838" cy="713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0808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5" r:id="rId2"/>
    <p:sldLayoutId id="2147483693" r:id="rId3"/>
    <p:sldLayoutId id="2147483694" r:id="rId4"/>
    <p:sldLayoutId id="2147483710" r:id="rId5"/>
    <p:sldLayoutId id="2147483711" r:id="rId6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rgbClr val="0E566C"/>
          </a:solidFill>
          <a:latin typeface="WeblySleek UI Semilight" panose="020B0402040204020203" pitchFamily="34" charset="0"/>
          <a:ea typeface="+mj-ea"/>
          <a:cs typeface="WeblySleek UI Semilight" panose="020B0402040204020203" pitchFamily="34" charset="0"/>
        </a:defRPr>
      </a:lvl1pPr>
    </p:titleStyle>
    <p:bodyStyle>
      <a:lvl1pPr marL="0" indent="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Tx/>
        <a:buNone/>
        <a:defRPr lang="en-US" sz="1200" kern="1200" dirty="0">
          <a:solidFill>
            <a:srgbClr val="0E566C"/>
          </a:solidFill>
          <a:latin typeface="WeblySleek UI Semilight" panose="020B0402040204020203" pitchFamily="34" charset="0"/>
          <a:ea typeface="+mn-ea"/>
          <a:cs typeface="WeblySleek UI Semilight" panose="020B0402040204020203" pitchFamily="34" charset="0"/>
        </a:defRPr>
      </a:lvl1pPr>
      <a:lvl2pPr marL="228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rgbClr val="0E566C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rgbClr val="0E566C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rgbClr val="0E566C"/>
          </a:solidFill>
          <a:latin typeface="+mn-lt"/>
          <a:ea typeface="+mn-ea"/>
          <a:cs typeface="+mn-cs"/>
        </a:defRPr>
      </a:lvl4pPr>
      <a:lvl5pPr marL="16002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20574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514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1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hy-AM" dirty="0" smtClean="0"/>
              <a:t>Արման ԳԱՍՊԱՐՅԱՆ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hy-AM" dirty="0" smtClean="0"/>
              <a:t>հետազոտող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522645" y="579329"/>
            <a:ext cx="9665883" cy="2793014"/>
          </a:xfrm>
        </p:spPr>
        <p:txBody>
          <a:bodyPr/>
          <a:lstStyle/>
          <a:p>
            <a:r>
              <a:rPr lang="hy-AM" sz="3600" dirty="0"/>
              <a:t/>
            </a:r>
            <a:br>
              <a:rPr lang="hy-AM" sz="3600" dirty="0"/>
            </a:br>
            <a:r>
              <a:rPr lang="hy-AM" sz="3600" dirty="0"/>
              <a:t/>
            </a:r>
            <a:br>
              <a:rPr lang="hy-AM" sz="3600" dirty="0"/>
            </a:br>
            <a:r>
              <a:rPr lang="hy-AM" sz="2800" dirty="0"/>
              <a:t>Հայաստանում տեղական ժողովրդավարության և համայնքային ծառայություններից բավարարվածության համայնքների միջև համեմատական  վերլուծություն</a:t>
            </a:r>
            <a:endParaRPr lang="en-US" sz="2800" dirty="0"/>
          </a:p>
        </p:txBody>
      </p:sp>
      <p:sp>
        <p:nvSpPr>
          <p:cNvPr id="2" name="Rectangle 1"/>
          <p:cNvSpPr/>
          <p:nvPr/>
        </p:nvSpPr>
        <p:spPr>
          <a:xfrm>
            <a:off x="122840" y="193156"/>
            <a:ext cx="11887200" cy="17038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image3.jp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675068" y="567342"/>
            <a:ext cx="1764274" cy="996434"/>
          </a:xfrm>
          <a:prstGeom prst="rect">
            <a:avLst/>
          </a:prstGeom>
          <a:ln/>
        </p:spPr>
      </p:pic>
      <p:pic>
        <p:nvPicPr>
          <p:cNvPr id="8" name="image5.png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8353788" y="703154"/>
            <a:ext cx="1741805" cy="703365"/>
          </a:xfrm>
          <a:prstGeom prst="rect">
            <a:avLst/>
          </a:prstGeom>
          <a:ln/>
        </p:spPr>
      </p:pic>
      <p:pic>
        <p:nvPicPr>
          <p:cNvPr id="9" name="image6.png"/>
          <p:cNvPicPr/>
          <p:nvPr/>
        </p:nvPicPr>
        <p:blipFill>
          <a:blip r:embed="rId4"/>
          <a:srcRect/>
          <a:stretch>
            <a:fillRect/>
          </a:stretch>
        </p:blipFill>
        <p:spPr>
          <a:xfrm>
            <a:off x="1997721" y="703154"/>
            <a:ext cx="2328919" cy="676012"/>
          </a:xfrm>
          <a:prstGeom prst="rect">
            <a:avLst/>
          </a:prstGeom>
          <a:ln/>
        </p:spPr>
      </p:pic>
      <p:pic>
        <p:nvPicPr>
          <p:cNvPr id="10" name="image2.png"/>
          <p:cNvPicPr/>
          <p:nvPr/>
        </p:nvPicPr>
        <p:blipFill>
          <a:blip r:embed="rId5"/>
          <a:srcRect/>
          <a:stretch>
            <a:fillRect/>
          </a:stretch>
        </p:blipFill>
        <p:spPr>
          <a:xfrm>
            <a:off x="6787771" y="703154"/>
            <a:ext cx="968104" cy="835246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407683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211" y="448056"/>
            <a:ext cx="8404425" cy="640080"/>
          </a:xfrm>
        </p:spPr>
        <p:txBody>
          <a:bodyPr>
            <a:noAutofit/>
          </a:bodyPr>
          <a:lstStyle/>
          <a:p>
            <a:r>
              <a:rPr lang="hy-AM" b="1" dirty="0"/>
              <a:t>Հիմնական արդյունքներ՝ </a:t>
            </a:r>
            <a:r>
              <a:rPr lang="en-US" b="1" dirty="0"/>
              <a:t>44 </a:t>
            </a:r>
            <a:r>
              <a:rPr lang="hy-AM" b="1" dirty="0"/>
              <a:t>համայնքներ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39495" y="5235576"/>
            <a:ext cx="11048071" cy="1165224"/>
          </a:xfrm>
        </p:spPr>
        <p:txBody>
          <a:bodyPr>
            <a:normAutofit/>
          </a:bodyPr>
          <a:lstStyle/>
          <a:p>
            <a:r>
              <a:rPr lang="hy-AM" sz="1600" dirty="0"/>
              <a:t>Աղյուսակից երևում է, որ խոշորացումից հետո համայնքների կողմից այս ծառայությունների տրամադրումից գոհունակությունը նկատելիորեն նվազել է հարցված քաղաքացիների շրջանում։</a:t>
            </a:r>
          </a:p>
          <a:p>
            <a:endParaRPr lang="en-US" dirty="0"/>
          </a:p>
        </p:txBody>
      </p:sp>
      <p:graphicFrame>
        <p:nvGraphicFramePr>
          <p:cNvPr id="4" name="Table 7">
            <a:extLst>
              <a:ext uri="{FF2B5EF4-FFF2-40B4-BE49-F238E27FC236}">
                <a16:creationId xmlns:a16="http://schemas.microsoft.com/office/drawing/2014/main" xmlns="" id="{B03A1266-6D28-40E6-A1E9-FB1C547135F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55950890"/>
              </p:ext>
            </p:extLst>
          </p:nvPr>
        </p:nvGraphicFramePr>
        <p:xfrm>
          <a:off x="838200" y="1825626"/>
          <a:ext cx="10515600" cy="31148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xmlns="" val="642339963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xmlns="" val="1303136398"/>
                    </a:ext>
                  </a:extLst>
                </a:gridCol>
              </a:tblGrid>
              <a:tr h="43222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6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</a:rPr>
                        <a:t>Փոփոխական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6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</a:rPr>
                        <a:t>t-test </a:t>
                      </a:r>
                      <a:r>
                        <a:rPr lang="hy-AM" sz="160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</a:rPr>
                        <a:t>արդյունք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530349579"/>
                  </a:ext>
                </a:extLst>
              </a:tr>
              <a:tr h="62251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</a:rPr>
                        <a:t>ՏԻՄ-</a:t>
                      </a:r>
                      <a:r>
                        <a:rPr lang="hy-AM" sz="12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</a:rPr>
                        <a:t>երը</a:t>
                      </a:r>
                      <a:r>
                        <a:rPr lang="hy-AM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</a:rPr>
                        <a:t> </a:t>
                      </a:r>
                      <a:r>
                        <a:rPr lang="hy-AM" sz="12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</a:rPr>
                        <a:t>որքանո՞վ</a:t>
                      </a:r>
                      <a:r>
                        <a:rPr lang="hy-AM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</a:rPr>
                        <a:t> լավ կամ վատ են իրականացնում այս գործողությունները. Համայնքի մաքրության պահպանում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200" i="1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t</a:t>
                      </a:r>
                      <a:r>
                        <a:rPr lang="hy-AM" sz="120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 (1233) = -4.714, </a:t>
                      </a:r>
                      <a:r>
                        <a:rPr lang="hy-AM" sz="1200" i="1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p</a:t>
                      </a:r>
                      <a:r>
                        <a:rPr lang="hy-AM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</a:rPr>
                        <a:t> = .00, միջինների տարբերությունը = -.326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20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869401121"/>
                  </a:ext>
                </a:extLst>
              </a:tr>
              <a:tr h="7188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</a:rPr>
                        <a:t>ՏԻՄ-երը որքանո՞վ լավ կամ վատ են իրականացնում այս գործողությունները. Կրթության, մշակույթի, սպորտի բնագավառների կառավարում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200" i="1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t </a:t>
                      </a:r>
                      <a:r>
                        <a:rPr lang="hy-AM" sz="120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(1100) = -3.155, </a:t>
                      </a:r>
                      <a:r>
                        <a:rPr lang="hy-AM" sz="1200" i="1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p</a:t>
                      </a:r>
                      <a:r>
                        <a:rPr lang="hy-AM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</a:rPr>
                        <a:t> = .002, միջինների տարբերությունը = -.198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20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922648369"/>
                  </a:ext>
                </a:extLst>
              </a:tr>
              <a:tr h="7188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</a:rPr>
                        <a:t>ՏԻՄ-երը որքանո՞վ լավ կամ վատ են իրականացնում այս գործողությունները. Սննդի կետերում առողջապահ. չափորոշիչների պահպանման վերահսկողություն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200" i="1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t </a:t>
                      </a:r>
                      <a:r>
                        <a:rPr lang="hy-AM" sz="120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(985) = -2.596, </a:t>
                      </a:r>
                      <a:r>
                        <a:rPr lang="hy-AM" sz="1200" i="1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p</a:t>
                      </a:r>
                      <a:r>
                        <a:rPr lang="hy-AM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</a:rPr>
                        <a:t> = .01, միջինների տարբերությունը = -.182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20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247762880"/>
                  </a:ext>
                </a:extLst>
              </a:tr>
              <a:tr h="62251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</a:rPr>
                        <a:t>ՏԻՄ-երը որքանո՞վ լավ կամ վատ են իրականացնում այս գործողությունները. Օրենքի և կարգի պահպանում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200" i="1" dirty="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t </a:t>
                      </a:r>
                      <a:r>
                        <a:rPr lang="hy-AM" sz="1200" dirty="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(761) = -3.960, </a:t>
                      </a:r>
                      <a:r>
                        <a:rPr lang="hy-AM" sz="1200" i="1" dirty="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p</a:t>
                      </a:r>
                      <a:r>
                        <a:rPr lang="hy-AM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</a:rPr>
                        <a:t> = .00, </a:t>
                      </a:r>
                      <a:r>
                        <a:rPr lang="hy-AM" sz="12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</a:rPr>
                        <a:t>միջինների</a:t>
                      </a:r>
                      <a:r>
                        <a:rPr lang="hy-AM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</a:rPr>
                        <a:t> տարբերությունը = -.284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200" dirty="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4819128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709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211" y="448056"/>
            <a:ext cx="8731971" cy="640080"/>
          </a:xfrm>
        </p:spPr>
        <p:txBody>
          <a:bodyPr>
            <a:noAutofit/>
          </a:bodyPr>
          <a:lstStyle/>
          <a:p>
            <a:r>
              <a:rPr lang="hy-AM" b="1" dirty="0"/>
              <a:t>Բնակչության թվի ազդեցությունը բավարարվածության վրա` 2015 թ․ </a:t>
            </a:r>
            <a:endParaRPr lang="en-US" b="1" dirty="0"/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xmlns="" id="{DDBB3B19-59D5-4CFD-AFE4-F5A6B6A91C1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23284013"/>
              </p:ext>
            </p:extLst>
          </p:nvPr>
        </p:nvGraphicFramePr>
        <p:xfrm>
          <a:off x="521211" y="1381640"/>
          <a:ext cx="11190171" cy="49509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0570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211" y="448056"/>
            <a:ext cx="7780960" cy="640080"/>
          </a:xfrm>
        </p:spPr>
        <p:txBody>
          <a:bodyPr>
            <a:noAutofit/>
          </a:bodyPr>
          <a:lstStyle/>
          <a:p>
            <a:r>
              <a:rPr lang="hy-AM" b="1" dirty="0"/>
              <a:t>Բնակչության թվի ազդեցությունը բավարարվածության վրա` 2019 թ․ </a:t>
            </a:r>
            <a:endParaRPr lang="en-US" b="1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1DA87D4C-E06B-4921-929C-10A6A157ED3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8729383"/>
              </p:ext>
            </p:extLst>
          </p:nvPr>
        </p:nvGraphicFramePr>
        <p:xfrm>
          <a:off x="390072" y="1346654"/>
          <a:ext cx="11353800" cy="5032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56931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211" y="448056"/>
            <a:ext cx="9508160" cy="640080"/>
          </a:xfrm>
        </p:spPr>
        <p:txBody>
          <a:bodyPr>
            <a:noAutofit/>
          </a:bodyPr>
          <a:lstStyle/>
          <a:p>
            <a:r>
              <a:rPr lang="hy-AM" b="1" dirty="0"/>
              <a:t>Ծառայություններից գոհունակության վերլուծություն՝ խոշորացված և չխոշորացված համայնքների միջև</a:t>
            </a:r>
            <a:endParaRPr lang="en-US" b="1" dirty="0"/>
          </a:p>
        </p:txBody>
      </p:sp>
      <p:graphicFrame>
        <p:nvGraphicFramePr>
          <p:cNvPr id="5" name="Content Placeholder 17">
            <a:extLst>
              <a:ext uri="{FF2B5EF4-FFF2-40B4-BE49-F238E27FC236}">
                <a16:creationId xmlns:a16="http://schemas.microsoft.com/office/drawing/2014/main" xmlns="" id="{8EC7B6C0-464E-4E12-B0BF-F3C18A2FD61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71609588"/>
              </p:ext>
            </p:extLst>
          </p:nvPr>
        </p:nvGraphicFramePr>
        <p:xfrm>
          <a:off x="624114" y="1326606"/>
          <a:ext cx="11016344" cy="5487392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4659324">
                  <a:extLst>
                    <a:ext uri="{9D8B030D-6E8A-4147-A177-3AD203B41FA5}">
                      <a16:colId xmlns:a16="http://schemas.microsoft.com/office/drawing/2014/main" xmlns="" val="548819836"/>
                    </a:ext>
                  </a:extLst>
                </a:gridCol>
                <a:gridCol w="1540476">
                  <a:extLst>
                    <a:ext uri="{9D8B030D-6E8A-4147-A177-3AD203B41FA5}">
                      <a16:colId xmlns:a16="http://schemas.microsoft.com/office/drawing/2014/main" xmlns="" val="1488655128"/>
                    </a:ext>
                  </a:extLst>
                </a:gridCol>
                <a:gridCol w="1638034">
                  <a:extLst>
                    <a:ext uri="{9D8B030D-6E8A-4147-A177-3AD203B41FA5}">
                      <a16:colId xmlns:a16="http://schemas.microsoft.com/office/drawing/2014/main" xmlns="" val="120391473"/>
                    </a:ext>
                  </a:extLst>
                </a:gridCol>
                <a:gridCol w="1540476">
                  <a:extLst>
                    <a:ext uri="{9D8B030D-6E8A-4147-A177-3AD203B41FA5}">
                      <a16:colId xmlns:a16="http://schemas.microsoft.com/office/drawing/2014/main" xmlns="" val="1579161518"/>
                    </a:ext>
                  </a:extLst>
                </a:gridCol>
                <a:gridCol w="1638034">
                  <a:extLst>
                    <a:ext uri="{9D8B030D-6E8A-4147-A177-3AD203B41FA5}">
                      <a16:colId xmlns:a16="http://schemas.microsoft.com/office/drawing/2014/main" xmlns="" val="3727996426"/>
                    </a:ext>
                  </a:extLst>
                </a:gridCol>
              </a:tblGrid>
              <a:tr h="257729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600" b="0" cap="all" spc="150" dirty="0">
                          <a:solidFill>
                            <a:schemeClr val="lt1"/>
                          </a:solidFill>
                          <a:effectLst/>
                        </a:rPr>
                        <a:t>Փոփոխական</a:t>
                      </a:r>
                      <a:endParaRPr lang="en-US" sz="1600" b="0" cap="all" spc="15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670" marR="61670" marT="61670" marB="616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05356"/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600" b="0" cap="all" spc="150" dirty="0">
                          <a:solidFill>
                            <a:schemeClr val="lt1"/>
                          </a:solidFill>
                          <a:effectLst/>
                        </a:rPr>
                        <a:t>2015</a:t>
                      </a:r>
                      <a:endParaRPr lang="en-US" sz="1600" b="0" cap="all" spc="15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670" marR="61670" marT="61670" marB="616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0535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600" b="0" cap="all" spc="150" dirty="0">
                          <a:solidFill>
                            <a:schemeClr val="lt1"/>
                          </a:solidFill>
                          <a:effectLst/>
                        </a:rPr>
                        <a:t>2019</a:t>
                      </a:r>
                      <a:endParaRPr lang="en-US" sz="1600" b="0" cap="all" spc="15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670" marR="61670" marT="61670" marB="616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0535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67932588"/>
                  </a:ext>
                </a:extLst>
              </a:tr>
              <a:tr h="23563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>
                          <a:solidFill>
                            <a:schemeClr val="tx1"/>
                          </a:solidFill>
                          <a:effectLst/>
                        </a:rPr>
                        <a:t>Խոշորացված</a:t>
                      </a:r>
                      <a:endParaRPr lang="en-US" sz="11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670" marR="61670" marT="61670" marB="61670">
                    <a:lnL w="38100" cmpd="sng">
                      <a:noFill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>
                          <a:solidFill>
                            <a:schemeClr val="tx1"/>
                          </a:solidFill>
                          <a:effectLst/>
                        </a:rPr>
                        <a:t>Չխոշորացված</a:t>
                      </a:r>
                      <a:endParaRPr lang="en-US" sz="11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670" marR="61670" marT="61670" marB="616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>
                          <a:solidFill>
                            <a:schemeClr val="tx1"/>
                          </a:solidFill>
                          <a:effectLst/>
                        </a:rPr>
                        <a:t>Խոշորացված</a:t>
                      </a:r>
                      <a:endParaRPr lang="en-US" sz="11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670" marR="61670" marT="61670" marB="616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>
                          <a:solidFill>
                            <a:schemeClr val="tx1"/>
                          </a:solidFill>
                          <a:effectLst/>
                        </a:rPr>
                        <a:t>Չխոշորացված</a:t>
                      </a:r>
                      <a:endParaRPr lang="en-US" sz="11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670" marR="61670" marT="61670" marB="616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3930323"/>
                  </a:ext>
                </a:extLst>
              </a:tr>
              <a:tr h="2356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 dirty="0">
                          <a:solidFill>
                            <a:schemeClr val="tx1"/>
                          </a:solidFill>
                          <a:effectLst/>
                        </a:rPr>
                        <a:t>ՏԻՄ-երի գործունեության մասին համայնքի բնակիչների իրազեկում</a:t>
                      </a:r>
                      <a:endParaRPr lang="en-US" sz="1100" cap="none" spc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670" marR="61670" marT="61670" marB="616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>
                          <a:solidFill>
                            <a:schemeClr val="tx1"/>
                          </a:solidFill>
                          <a:effectLst/>
                        </a:rPr>
                        <a:t>2.61</a:t>
                      </a:r>
                      <a:endParaRPr lang="en-US" sz="11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670" marR="61670" marT="61670" marB="616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>
                          <a:solidFill>
                            <a:schemeClr val="tx1"/>
                          </a:solidFill>
                          <a:effectLst/>
                        </a:rPr>
                        <a:t>2.34</a:t>
                      </a:r>
                      <a:endParaRPr lang="en-US" sz="11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670" marR="61670" marT="61670" marB="616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>
                          <a:solidFill>
                            <a:schemeClr val="tx1"/>
                          </a:solidFill>
                          <a:effectLst/>
                        </a:rPr>
                        <a:t>2.35</a:t>
                      </a:r>
                      <a:endParaRPr lang="en-US" sz="11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670" marR="61670" marT="61670" marB="616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>
                          <a:solidFill>
                            <a:schemeClr val="tx1"/>
                          </a:solidFill>
                          <a:effectLst/>
                        </a:rPr>
                        <a:t>2.73</a:t>
                      </a:r>
                      <a:endParaRPr lang="en-US" sz="11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670" marR="61670" marT="61670" marB="616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alpha val="7843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48871506"/>
                  </a:ext>
                </a:extLst>
              </a:tr>
              <a:tr h="39517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 dirty="0">
                          <a:solidFill>
                            <a:schemeClr val="tx1"/>
                          </a:solidFill>
                          <a:effectLst/>
                        </a:rPr>
                        <a:t>Համայնքի բյուջեի մասին բնակիչների իրազեկում</a:t>
                      </a:r>
                      <a:endParaRPr lang="en-US" sz="1100" cap="none" spc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670" marR="61670" marT="61670" marB="616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>
                          <a:solidFill>
                            <a:schemeClr val="tx1"/>
                          </a:solidFill>
                          <a:effectLst/>
                        </a:rPr>
                        <a:t>2.21</a:t>
                      </a:r>
                      <a:endParaRPr lang="en-US" sz="1100" cap="none" spc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670" marR="61670" marT="61670" marB="616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>
                          <a:solidFill>
                            <a:schemeClr val="tx1"/>
                          </a:solidFill>
                          <a:effectLst/>
                        </a:rPr>
                        <a:t>2.08</a:t>
                      </a:r>
                      <a:endParaRPr lang="en-US" sz="1100" cap="none" spc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670" marR="61670" marT="61670" marB="616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>
                          <a:solidFill>
                            <a:schemeClr val="tx1"/>
                          </a:solidFill>
                          <a:effectLst/>
                        </a:rPr>
                        <a:t>2.09</a:t>
                      </a:r>
                      <a:endParaRPr lang="en-US" sz="1100" cap="none" spc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670" marR="61670" marT="61670" marB="616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>
                          <a:solidFill>
                            <a:schemeClr val="tx1"/>
                          </a:solidFill>
                          <a:effectLst/>
                        </a:rPr>
                        <a:t>2.31</a:t>
                      </a:r>
                      <a:endParaRPr lang="en-US" sz="1100" cap="none" spc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670" marR="61670" marT="61670" marB="616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43625774"/>
                  </a:ext>
                </a:extLst>
              </a:tr>
              <a:tr h="39517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 dirty="0">
                          <a:solidFill>
                            <a:schemeClr val="tx1"/>
                          </a:solidFill>
                          <a:effectLst/>
                        </a:rPr>
                        <a:t>Տեղական որոշումների կայացման գործընթացի մեջ բնակիչների ներգրավում</a:t>
                      </a:r>
                      <a:endParaRPr lang="en-US" sz="1100" cap="none" spc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670" marR="61670" marT="61670" marB="616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>
                          <a:solidFill>
                            <a:schemeClr val="tx1"/>
                          </a:solidFill>
                          <a:effectLst/>
                        </a:rPr>
                        <a:t>2.29</a:t>
                      </a:r>
                      <a:endParaRPr lang="en-US" sz="1100" cap="none" spc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670" marR="61670" marT="61670" marB="616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 dirty="0">
                          <a:solidFill>
                            <a:schemeClr val="tx1"/>
                          </a:solidFill>
                          <a:effectLst/>
                        </a:rPr>
                        <a:t>2.26</a:t>
                      </a:r>
                      <a:endParaRPr lang="en-US" sz="1100" cap="none" spc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cap="none" spc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670" marR="61670" marT="61670" marB="616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>
                          <a:solidFill>
                            <a:schemeClr val="tx1"/>
                          </a:solidFill>
                          <a:effectLst/>
                        </a:rPr>
                        <a:t>2.22</a:t>
                      </a:r>
                      <a:endParaRPr lang="en-US" sz="1100" cap="none" spc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670" marR="61670" marT="61670" marB="616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>
                          <a:solidFill>
                            <a:schemeClr val="tx1"/>
                          </a:solidFill>
                          <a:effectLst/>
                        </a:rPr>
                        <a:t>2.50</a:t>
                      </a:r>
                      <a:endParaRPr lang="en-US" sz="1100" cap="none" spc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670" marR="61670" marT="61670" marB="616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alpha val="7843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3847231"/>
                  </a:ext>
                </a:extLst>
              </a:tr>
              <a:tr h="39517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 dirty="0">
                          <a:solidFill>
                            <a:schemeClr val="tx1"/>
                          </a:solidFill>
                          <a:effectLst/>
                        </a:rPr>
                        <a:t>Տեղական պաշտոնյաների դեմ բողոքների կառավարում</a:t>
                      </a:r>
                      <a:endParaRPr lang="en-US" sz="1100" cap="none" spc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670" marR="61670" marT="61670" marB="616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>
                          <a:solidFill>
                            <a:schemeClr val="tx1"/>
                          </a:solidFill>
                          <a:effectLst/>
                        </a:rPr>
                        <a:t>2.32</a:t>
                      </a:r>
                      <a:endParaRPr lang="en-US" sz="1100" cap="none" spc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670" marR="61670" marT="61670" marB="616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>
                          <a:solidFill>
                            <a:schemeClr val="tx1"/>
                          </a:solidFill>
                          <a:effectLst/>
                        </a:rPr>
                        <a:t>2.16</a:t>
                      </a:r>
                      <a:endParaRPr lang="en-US" sz="1100" cap="none" spc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670" marR="61670" marT="61670" marB="616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>
                          <a:solidFill>
                            <a:schemeClr val="tx1"/>
                          </a:solidFill>
                          <a:effectLst/>
                        </a:rPr>
                        <a:t>2.35</a:t>
                      </a:r>
                      <a:endParaRPr lang="en-US" sz="1100" cap="none" spc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670" marR="61670" marT="61670" marB="616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>
                          <a:solidFill>
                            <a:schemeClr val="tx1"/>
                          </a:solidFill>
                          <a:effectLst/>
                        </a:rPr>
                        <a:t>2.45</a:t>
                      </a:r>
                      <a:endParaRPr lang="en-US" sz="1100" cap="none" spc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670" marR="61670" marT="61670" marB="616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02936168"/>
                  </a:ext>
                </a:extLst>
              </a:tr>
              <a:tr h="39517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>
                          <a:solidFill>
                            <a:schemeClr val="tx1"/>
                          </a:solidFill>
                          <a:effectLst/>
                        </a:rPr>
                        <a:t>Համայնքի եկամուտների արդար ու նպատակային օգտագործում</a:t>
                      </a:r>
                      <a:endParaRPr lang="en-US" sz="11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670" marR="61670" marT="61670" marB="616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>
                          <a:solidFill>
                            <a:schemeClr val="tx1"/>
                          </a:solidFill>
                          <a:effectLst/>
                        </a:rPr>
                        <a:t>2.55</a:t>
                      </a:r>
                      <a:endParaRPr lang="en-US" sz="1100" cap="none" spc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670" marR="61670" marT="61670" marB="616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>
                          <a:solidFill>
                            <a:schemeClr val="tx1"/>
                          </a:solidFill>
                          <a:effectLst/>
                        </a:rPr>
                        <a:t>2.33</a:t>
                      </a:r>
                      <a:endParaRPr lang="en-US" sz="1100" cap="none" spc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670" marR="61670" marT="61670" marB="616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>
                          <a:solidFill>
                            <a:schemeClr val="tx1"/>
                          </a:solidFill>
                          <a:effectLst/>
                        </a:rPr>
                        <a:t>2.46</a:t>
                      </a:r>
                      <a:endParaRPr lang="en-US" sz="1100" cap="none" spc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670" marR="61670" marT="61670" marB="616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>
                          <a:solidFill>
                            <a:schemeClr val="tx1"/>
                          </a:solidFill>
                          <a:effectLst/>
                        </a:rPr>
                        <a:t>2.74</a:t>
                      </a:r>
                      <a:endParaRPr lang="en-US" sz="1100" cap="none" spc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670" marR="61670" marT="61670" marB="616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alpha val="7843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84336037"/>
                  </a:ext>
                </a:extLst>
              </a:tr>
              <a:tr h="39517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>
                          <a:solidFill>
                            <a:schemeClr val="tx1"/>
                          </a:solidFill>
                          <a:effectLst/>
                        </a:rPr>
                        <a:t>Բնակիչների հետ խորհրդակցություն՝ հանրային ռեսուրսների</a:t>
                      </a:r>
                      <a:endParaRPr lang="en-US" sz="11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670" marR="61670" marT="61670" marB="616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>
                          <a:solidFill>
                            <a:schemeClr val="tx1"/>
                          </a:solidFill>
                          <a:effectLst/>
                        </a:rPr>
                        <a:t>2.53</a:t>
                      </a:r>
                      <a:endParaRPr lang="en-US" sz="1100" cap="none" spc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670" marR="61670" marT="61670" marB="616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>
                          <a:solidFill>
                            <a:schemeClr val="tx1"/>
                          </a:solidFill>
                          <a:effectLst/>
                        </a:rPr>
                        <a:t>2.26</a:t>
                      </a:r>
                      <a:endParaRPr lang="en-US" sz="1100" cap="none" spc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670" marR="61670" marT="61670" marB="616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>
                          <a:solidFill>
                            <a:schemeClr val="tx1"/>
                          </a:solidFill>
                          <a:effectLst/>
                        </a:rPr>
                        <a:t>2.32</a:t>
                      </a:r>
                      <a:endParaRPr lang="en-US" sz="1100" cap="none" spc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670" marR="61670" marT="61670" marB="616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>
                          <a:solidFill>
                            <a:schemeClr val="tx1"/>
                          </a:solidFill>
                          <a:effectLst/>
                        </a:rPr>
                        <a:t>2.57</a:t>
                      </a:r>
                      <a:endParaRPr lang="en-US" sz="1100" cap="none" spc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670" marR="61670" marT="61670" marB="616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02116262"/>
                  </a:ext>
                </a:extLst>
              </a:tr>
              <a:tr h="39517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 dirty="0">
                          <a:solidFill>
                            <a:schemeClr val="tx1"/>
                          </a:solidFill>
                          <a:effectLst/>
                        </a:rPr>
                        <a:t>Գնումների կատարման թափանցիկություն, օրինակ՝ մրցույթների կազմակերպում</a:t>
                      </a:r>
                      <a:endParaRPr lang="en-US" sz="1100" cap="none" spc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670" marR="61670" marT="61670" marB="616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>
                          <a:solidFill>
                            <a:schemeClr val="tx1"/>
                          </a:solidFill>
                          <a:effectLst/>
                        </a:rPr>
                        <a:t>2.50</a:t>
                      </a:r>
                      <a:endParaRPr lang="en-US" sz="1100" cap="none" spc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670" marR="61670" marT="61670" marB="616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>
                          <a:solidFill>
                            <a:schemeClr val="tx1"/>
                          </a:solidFill>
                          <a:effectLst/>
                        </a:rPr>
                        <a:t>2.26</a:t>
                      </a:r>
                      <a:endParaRPr lang="en-US" sz="1100" cap="none" spc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670" marR="61670" marT="61670" marB="616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>
                          <a:solidFill>
                            <a:schemeClr val="tx1"/>
                          </a:solidFill>
                          <a:effectLst/>
                        </a:rPr>
                        <a:t>2.32</a:t>
                      </a:r>
                      <a:endParaRPr lang="en-US" sz="1100" cap="none" spc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670" marR="61670" marT="61670" marB="616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>
                          <a:solidFill>
                            <a:schemeClr val="tx1"/>
                          </a:solidFill>
                          <a:effectLst/>
                        </a:rPr>
                        <a:t>2.55</a:t>
                      </a:r>
                      <a:endParaRPr lang="en-US" sz="1100" cap="none" spc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670" marR="61670" marT="61670" marB="616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alpha val="7843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09751373"/>
                  </a:ext>
                </a:extLst>
              </a:tr>
              <a:tr h="39517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>
                          <a:solidFill>
                            <a:schemeClr val="tx1"/>
                          </a:solidFill>
                          <a:effectLst/>
                        </a:rPr>
                        <a:t>Սոցիալական ծառայությունների մատուցում</a:t>
                      </a:r>
                      <a:endParaRPr lang="en-US" sz="11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670" marR="61670" marT="61670" marB="616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>
                          <a:solidFill>
                            <a:schemeClr val="tx1"/>
                          </a:solidFill>
                          <a:effectLst/>
                        </a:rPr>
                        <a:t>2.66</a:t>
                      </a:r>
                      <a:endParaRPr lang="en-US" sz="1100" cap="none" spc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670" marR="61670" marT="61670" marB="616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>
                          <a:solidFill>
                            <a:schemeClr val="tx1"/>
                          </a:solidFill>
                          <a:effectLst/>
                        </a:rPr>
                        <a:t>2.44</a:t>
                      </a:r>
                      <a:endParaRPr lang="en-US" sz="1100" cap="none" spc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670" marR="61670" marT="61670" marB="616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>
                          <a:solidFill>
                            <a:schemeClr val="tx1"/>
                          </a:solidFill>
                          <a:effectLst/>
                        </a:rPr>
                        <a:t>2.53</a:t>
                      </a:r>
                      <a:endParaRPr lang="en-US" sz="1100" cap="none" spc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670" marR="61670" marT="61670" marB="616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 dirty="0">
                          <a:solidFill>
                            <a:schemeClr val="tx1"/>
                          </a:solidFill>
                          <a:effectLst/>
                        </a:rPr>
                        <a:t>2.73</a:t>
                      </a:r>
                      <a:endParaRPr lang="en-US" sz="1100" cap="none" spc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cap="none" spc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670" marR="61670" marT="61670" marB="616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2767618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6392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211" y="448056"/>
            <a:ext cx="9479132" cy="640080"/>
          </a:xfrm>
        </p:spPr>
        <p:txBody>
          <a:bodyPr>
            <a:noAutofit/>
          </a:bodyPr>
          <a:lstStyle/>
          <a:p>
            <a:r>
              <a:rPr lang="hy-AM" b="1" dirty="0"/>
              <a:t>Ծառայություններից գոհունակության վերլուծություն՝ խոշորացված և չխոշորացված համայնքների միջև</a:t>
            </a:r>
            <a:endParaRPr lang="en-US" b="1" dirty="0"/>
          </a:p>
        </p:txBody>
      </p:sp>
      <p:graphicFrame>
        <p:nvGraphicFramePr>
          <p:cNvPr id="4" name="Content Placeholder 17">
            <a:extLst>
              <a:ext uri="{FF2B5EF4-FFF2-40B4-BE49-F238E27FC236}">
                <a16:creationId xmlns:a16="http://schemas.microsoft.com/office/drawing/2014/main" xmlns="" id="{8EC7B6C0-464E-4E12-B0BF-F3C18A2FD61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4435304"/>
              </p:ext>
            </p:extLst>
          </p:nvPr>
        </p:nvGraphicFramePr>
        <p:xfrm>
          <a:off x="635791" y="1327467"/>
          <a:ext cx="10903066" cy="5184710"/>
        </p:xfrm>
        <a:graphic>
          <a:graphicData uri="http://schemas.openxmlformats.org/drawingml/2006/table">
            <a:tbl>
              <a:tblPr firstRow="1" bandRow="1">
                <a:noFill/>
                <a:tableStyleId>{5C22544A-7EE6-4342-B048-85BDC9FD1C3A}</a:tableStyleId>
              </a:tblPr>
              <a:tblGrid>
                <a:gridCol w="5408053">
                  <a:extLst>
                    <a:ext uri="{9D8B030D-6E8A-4147-A177-3AD203B41FA5}">
                      <a16:colId xmlns:a16="http://schemas.microsoft.com/office/drawing/2014/main" xmlns="" val="548819836"/>
                    </a:ext>
                  </a:extLst>
                </a:gridCol>
                <a:gridCol w="1368583">
                  <a:extLst>
                    <a:ext uri="{9D8B030D-6E8A-4147-A177-3AD203B41FA5}">
                      <a16:colId xmlns:a16="http://schemas.microsoft.com/office/drawing/2014/main" xmlns="" val="1488655128"/>
                    </a:ext>
                  </a:extLst>
                </a:gridCol>
                <a:gridCol w="1514867">
                  <a:extLst>
                    <a:ext uri="{9D8B030D-6E8A-4147-A177-3AD203B41FA5}">
                      <a16:colId xmlns:a16="http://schemas.microsoft.com/office/drawing/2014/main" xmlns="" val="120391473"/>
                    </a:ext>
                  </a:extLst>
                </a:gridCol>
                <a:gridCol w="1278068">
                  <a:extLst>
                    <a:ext uri="{9D8B030D-6E8A-4147-A177-3AD203B41FA5}">
                      <a16:colId xmlns:a16="http://schemas.microsoft.com/office/drawing/2014/main" xmlns="" val="1579161518"/>
                    </a:ext>
                  </a:extLst>
                </a:gridCol>
                <a:gridCol w="1333495">
                  <a:extLst>
                    <a:ext uri="{9D8B030D-6E8A-4147-A177-3AD203B41FA5}">
                      <a16:colId xmlns:a16="http://schemas.microsoft.com/office/drawing/2014/main" xmlns="" val="3727996426"/>
                    </a:ext>
                  </a:extLst>
                </a:gridCol>
              </a:tblGrid>
              <a:tr h="255211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6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</a:rPr>
                        <a:t>Փոփոխական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solidFill>
                      <a:srgbClr val="50535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600" b="0" cap="all" spc="150" dirty="0">
                          <a:solidFill>
                            <a:schemeClr val="lt1"/>
                          </a:solidFill>
                          <a:effectLst/>
                        </a:rPr>
                        <a:t>2015</a:t>
                      </a:r>
                      <a:endParaRPr lang="en-US" sz="1100" b="0" cap="all" spc="15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670" marR="61670" marT="61670" marB="616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solidFill>
                      <a:srgbClr val="50535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600" b="0" cap="all" spc="150" dirty="0">
                          <a:solidFill>
                            <a:schemeClr val="lt1"/>
                          </a:solidFill>
                          <a:effectLst/>
                        </a:rPr>
                        <a:t>2019</a:t>
                      </a:r>
                      <a:endParaRPr lang="en-US" sz="1100" b="0" cap="all" spc="15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670" marR="61670" marT="61670" marB="616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solidFill>
                      <a:srgbClr val="50535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67932588"/>
                  </a:ext>
                </a:extLst>
              </a:tr>
              <a:tr h="30975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 dirty="0">
                          <a:solidFill>
                            <a:schemeClr val="tx1"/>
                          </a:solidFill>
                          <a:effectLst/>
                        </a:rPr>
                        <a:t>Խոշորացված</a:t>
                      </a:r>
                      <a:endParaRPr lang="en-US" sz="1100" cap="none" spc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670" marR="61670" marT="61670" marB="61670">
                    <a:lnL w="38100" cmpd="sng">
                      <a:noFill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 dirty="0" err="1">
                          <a:solidFill>
                            <a:schemeClr val="tx1"/>
                          </a:solidFill>
                          <a:effectLst/>
                        </a:rPr>
                        <a:t>Չխոշորացված</a:t>
                      </a:r>
                      <a:endParaRPr lang="en-US" sz="1100" cap="none" spc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670" marR="61670" marT="61670" marB="616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 dirty="0">
                          <a:solidFill>
                            <a:schemeClr val="tx1"/>
                          </a:solidFill>
                          <a:effectLst/>
                        </a:rPr>
                        <a:t>Խոշորացված</a:t>
                      </a:r>
                      <a:endParaRPr lang="en-US" sz="1100" cap="none" spc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670" marR="61670" marT="61670" marB="616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cap="none" spc="0" dirty="0" err="1">
                          <a:solidFill>
                            <a:schemeClr val="tx1"/>
                          </a:solidFill>
                          <a:effectLst/>
                        </a:rPr>
                        <a:t>Չխոշորացված</a:t>
                      </a:r>
                      <a:endParaRPr lang="en-US" sz="1100" cap="none" spc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670" marR="61670" marT="61670" marB="616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3930323"/>
                  </a:ext>
                </a:extLst>
              </a:tr>
              <a:tr h="1999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</a:rPr>
                        <a:t>Համայնքի մաքրության պահպանում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3.25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3.26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3.46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3.55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48871506"/>
                  </a:ext>
                </a:extLst>
              </a:tr>
              <a:tr h="5317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y-AM" sz="1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</a:rPr>
                        <a:t>Կրթության, մշակույթի, սպորտի բնագավառների կառավարում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dirty="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3.35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3.28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3.42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3.58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1498940"/>
                  </a:ext>
                </a:extLst>
              </a:tr>
              <a:tr h="5317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y-AM" sz="1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</a:rPr>
                        <a:t>Տեղական ճանապարհների և կամուրջների պահպանում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dirty="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2.74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dirty="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2.81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2.48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2.77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68497273"/>
                  </a:ext>
                </a:extLst>
              </a:tr>
              <a:tr h="5317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y-AM" sz="1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</a:rPr>
                        <a:t>Առողջապահական հաստատությունների կառավարում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3.11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3.06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2.86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3.13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43625774"/>
                  </a:ext>
                </a:extLst>
              </a:tr>
              <a:tr h="53171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</a:rPr>
                        <a:t>Առևտրի</a:t>
                      </a:r>
                      <a:r>
                        <a:rPr lang="hy-AM" sz="1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</a:rPr>
                        <a:t> կետերի գործունեության </a:t>
                      </a:r>
                      <a:r>
                        <a:rPr lang="hy-AM" sz="11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</a:rPr>
                        <a:t>կանոնակարգերի</a:t>
                      </a:r>
                      <a:r>
                        <a:rPr lang="hy-AM" sz="1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</a:rPr>
                        <a:t> պահպանման վերահսկողություն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3.12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3.09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3.03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3.31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3847231"/>
                  </a:ext>
                </a:extLst>
              </a:tr>
              <a:tr h="53171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kern="1200" dirty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+mn-cs"/>
                        </a:rPr>
                        <a:t>Սննդի կետերում առողջապահ. չափորոշիչների պահպանման վերահսկողություն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+mn-cs"/>
                      </a:endParaRPr>
                    </a:p>
                  </a:txBody>
                  <a:tcPr marL="68580" marR="68580" marT="0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kern="120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+mn-cs"/>
                        </a:rPr>
                        <a:t>3.00</a:t>
                      </a:r>
                      <a:endParaRPr lang="en-US" sz="1100" kern="1200">
                        <a:solidFill>
                          <a:schemeClr val="dk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+mn-cs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kern="120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+mn-cs"/>
                        </a:rPr>
                        <a:t> </a:t>
                      </a:r>
                      <a:endParaRPr lang="en-US" sz="1100" kern="1200">
                        <a:solidFill>
                          <a:schemeClr val="dk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+mn-cs"/>
                      </a:endParaRPr>
                    </a:p>
                  </a:txBody>
                  <a:tcPr marL="68580" marR="68580" marT="0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2.88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dirty="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3.00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dirty="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3.17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02936168"/>
                  </a:ext>
                </a:extLst>
              </a:tr>
              <a:tr h="31949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y-AM" sz="1100" kern="1200" dirty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+mn-cs"/>
                        </a:rPr>
                        <a:t>Տեղական վեճերի լուծում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+mn-cs"/>
                      </a:endParaRPr>
                    </a:p>
                  </a:txBody>
                  <a:tcPr marL="68580" marR="68580" marT="0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kern="1200" dirty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+mn-cs"/>
                        </a:rPr>
                        <a:t>3.13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+mn-cs"/>
                      </a:endParaRPr>
                    </a:p>
                  </a:txBody>
                  <a:tcPr marL="68580" marR="68580" marT="0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3.13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dirty="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3.24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3.47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84336037"/>
                  </a:ext>
                </a:extLst>
              </a:tr>
              <a:tr h="5317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y-AM" sz="1100" kern="1200" dirty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+mn-cs"/>
                        </a:rPr>
                        <a:t>Ջրային ռեսուրսների և անտառների պահպանություն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+mn-cs"/>
                      </a:endParaRPr>
                    </a:p>
                  </a:txBody>
                  <a:tcPr marL="68580" marR="68580" marT="0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kern="1200" dirty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+mn-cs"/>
                        </a:rPr>
                        <a:t>2.98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+mn-cs"/>
                      </a:endParaRPr>
                    </a:p>
                  </a:txBody>
                  <a:tcPr marL="68580" marR="68580" marT="0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2.85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dirty="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3.11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3.20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02116262"/>
                  </a:ext>
                </a:extLst>
              </a:tr>
              <a:tr h="22332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</a:rPr>
                        <a:t>Օրենքի և կարգի պահպանում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kern="1200" dirty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+mn-cs"/>
                        </a:rPr>
                        <a:t>3.18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+mn-cs"/>
                      </a:endParaRPr>
                    </a:p>
                  </a:txBody>
                  <a:tcPr marL="68580" marR="68580" marT="0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3.20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3.31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3.51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09751373"/>
                  </a:ext>
                </a:extLst>
              </a:tr>
              <a:tr h="53171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</a:rPr>
                        <a:t>Տեղական հարկերի, տուրքերի, վճարների  դրույքաչափերի սահմանում և գանձում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dirty="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3.49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dirty="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3.63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3.39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dirty="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3.59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dirty="0">
                          <a:effectLst/>
                          <a:latin typeface="Merriweather"/>
                          <a:ea typeface="Merriweather"/>
                          <a:cs typeface="Merriweather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2767618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6894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211" y="448056"/>
            <a:ext cx="7868046" cy="640080"/>
          </a:xfrm>
        </p:spPr>
        <p:txBody>
          <a:bodyPr>
            <a:noAutofit/>
          </a:bodyPr>
          <a:lstStyle/>
          <a:p>
            <a:r>
              <a:rPr lang="hy-AM" b="1" dirty="0"/>
              <a:t>Բոլոր համայնքներ՝ սոցիալական ինտեգրում</a:t>
            </a:r>
            <a:endParaRPr lang="en-US" b="1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333EC368-69B6-4BAC-9114-E60D66E94751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161350642"/>
              </p:ext>
            </p:extLst>
          </p:nvPr>
        </p:nvGraphicFramePr>
        <p:xfrm>
          <a:off x="638629" y="1363908"/>
          <a:ext cx="10900227" cy="52347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19885">
                  <a:extLst>
                    <a:ext uri="{9D8B030D-6E8A-4147-A177-3AD203B41FA5}">
                      <a16:colId xmlns:a16="http://schemas.microsoft.com/office/drawing/2014/main" xmlns="" val="3086168350"/>
                    </a:ext>
                  </a:extLst>
                </a:gridCol>
                <a:gridCol w="1498786">
                  <a:extLst>
                    <a:ext uri="{9D8B030D-6E8A-4147-A177-3AD203B41FA5}">
                      <a16:colId xmlns:a16="http://schemas.microsoft.com/office/drawing/2014/main" xmlns="" val="1685996737"/>
                    </a:ext>
                  </a:extLst>
                </a:gridCol>
                <a:gridCol w="881556">
                  <a:extLst>
                    <a:ext uri="{9D8B030D-6E8A-4147-A177-3AD203B41FA5}">
                      <a16:colId xmlns:a16="http://schemas.microsoft.com/office/drawing/2014/main" xmlns="" val="3606295727"/>
                    </a:ext>
                  </a:extLst>
                </a:gridCol>
              </a:tblGrid>
              <a:tr h="24674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600" dirty="0">
                          <a:effectLst/>
                        </a:rPr>
                        <a:t>Փոփոխական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600" dirty="0">
                          <a:effectLst/>
                        </a:rPr>
                        <a:t>Չափումներ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600" dirty="0">
                          <a:effectLst/>
                        </a:rPr>
                        <a:t>Միջին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extLst>
                  <a:ext uri="{0D108BD9-81ED-4DB2-BD59-A6C34878D82A}">
                    <a16:rowId xmlns:a16="http://schemas.microsoft.com/office/drawing/2014/main" xmlns="" val="1270776008"/>
                  </a:ext>
                </a:extLst>
              </a:tr>
              <a:tr h="123403"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dirty="0">
                          <a:effectLst/>
                        </a:rPr>
                        <a:t>Իսկ նրանց մասնակցությունը լիարժե՞ք է. Երիտասարդներ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>
                          <a:effectLst/>
                        </a:rPr>
                        <a:t>Խոշորացված 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>
                          <a:effectLst/>
                        </a:rPr>
                        <a:t>.71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extLst>
                  <a:ext uri="{0D108BD9-81ED-4DB2-BD59-A6C34878D82A}">
                    <a16:rowId xmlns:a16="http://schemas.microsoft.com/office/drawing/2014/main" xmlns="" val="1215680212"/>
                  </a:ext>
                </a:extLst>
              </a:tr>
              <a:tr h="13800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>
                          <a:effectLst/>
                        </a:rPr>
                        <a:t>Չխոշորացված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>
                          <a:effectLst/>
                        </a:rPr>
                        <a:t>.82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extLst>
                  <a:ext uri="{0D108BD9-81ED-4DB2-BD59-A6C34878D82A}">
                    <a16:rowId xmlns:a16="http://schemas.microsoft.com/office/drawing/2014/main" xmlns="" val="1707532149"/>
                  </a:ext>
                </a:extLst>
              </a:tr>
              <a:tr h="13800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>
                          <a:effectLst/>
                        </a:rPr>
                        <a:t>Այլ քաղաք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>
                          <a:effectLst/>
                        </a:rPr>
                        <a:t>.69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extLst>
                  <a:ext uri="{0D108BD9-81ED-4DB2-BD59-A6C34878D82A}">
                    <a16:rowId xmlns:a16="http://schemas.microsoft.com/office/drawing/2014/main" xmlns="" val="3122189414"/>
                  </a:ext>
                </a:extLst>
              </a:tr>
              <a:tr h="138003"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dirty="0">
                          <a:effectLst/>
                        </a:rPr>
                        <a:t>Իսկ նրանց լիարժեք մասնակցության համար առկա՟ են հնարավորություններ և մեխանիզմներ. Երիտասարդներ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>
                          <a:effectLst/>
                        </a:rPr>
                        <a:t>Խոշորացված 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>
                          <a:effectLst/>
                        </a:rPr>
                        <a:t>2.15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extLst>
                  <a:ext uri="{0D108BD9-81ED-4DB2-BD59-A6C34878D82A}">
                    <a16:rowId xmlns:a16="http://schemas.microsoft.com/office/drawing/2014/main" xmlns="" val="87112599"/>
                  </a:ext>
                </a:extLst>
              </a:tr>
              <a:tr h="13800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>
                          <a:effectLst/>
                        </a:rPr>
                        <a:t>Չխոշորացված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>
                          <a:effectLst/>
                        </a:rPr>
                        <a:t>2.29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extLst>
                  <a:ext uri="{0D108BD9-81ED-4DB2-BD59-A6C34878D82A}">
                    <a16:rowId xmlns:a16="http://schemas.microsoft.com/office/drawing/2014/main" xmlns="" val="4269607087"/>
                  </a:ext>
                </a:extLst>
              </a:tr>
              <a:tr h="13800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>
                          <a:effectLst/>
                        </a:rPr>
                        <a:t>Այլ քաղաք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>
                          <a:effectLst/>
                        </a:rPr>
                        <a:t>2.01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extLst>
                  <a:ext uri="{0D108BD9-81ED-4DB2-BD59-A6C34878D82A}">
                    <a16:rowId xmlns:a16="http://schemas.microsoft.com/office/drawing/2014/main" xmlns="" val="30244897"/>
                  </a:ext>
                </a:extLst>
              </a:tr>
              <a:tr h="138003"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dirty="0">
                          <a:effectLst/>
                        </a:rPr>
                        <a:t>Այս խմբերը պե՞տք է լիարժեք մասնակցեն տեղական ինքնակառավարմանը. Կանայք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>
                          <a:effectLst/>
                        </a:rPr>
                        <a:t>Խոշորացված 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>
                          <a:effectLst/>
                        </a:rPr>
                        <a:t>.94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extLst>
                  <a:ext uri="{0D108BD9-81ED-4DB2-BD59-A6C34878D82A}">
                    <a16:rowId xmlns:a16="http://schemas.microsoft.com/office/drawing/2014/main" xmlns="" val="3071999357"/>
                  </a:ext>
                </a:extLst>
              </a:tr>
              <a:tr h="13800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>
                          <a:effectLst/>
                        </a:rPr>
                        <a:t>Չխոշորացված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>
                          <a:effectLst/>
                        </a:rPr>
                        <a:t>.97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extLst>
                  <a:ext uri="{0D108BD9-81ED-4DB2-BD59-A6C34878D82A}">
                    <a16:rowId xmlns:a16="http://schemas.microsoft.com/office/drawing/2014/main" xmlns="" val="1162295302"/>
                  </a:ext>
                </a:extLst>
              </a:tr>
              <a:tr h="13800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>
                          <a:effectLst/>
                        </a:rPr>
                        <a:t>Այլ քաղաք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>
                          <a:effectLst/>
                        </a:rPr>
                        <a:t>.99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extLst>
                  <a:ext uri="{0D108BD9-81ED-4DB2-BD59-A6C34878D82A}">
                    <a16:rowId xmlns:a16="http://schemas.microsoft.com/office/drawing/2014/main" xmlns="" val="745417877"/>
                  </a:ext>
                </a:extLst>
              </a:tr>
              <a:tr h="138003"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dirty="0">
                          <a:effectLst/>
                        </a:rPr>
                        <a:t>Իսկ նրանց մասնակցությունը լիարժե՞ք է. Կանայք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>
                          <a:effectLst/>
                        </a:rPr>
                        <a:t>Խոշորացված 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>
                          <a:effectLst/>
                        </a:rPr>
                        <a:t>.59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extLst>
                  <a:ext uri="{0D108BD9-81ED-4DB2-BD59-A6C34878D82A}">
                    <a16:rowId xmlns:a16="http://schemas.microsoft.com/office/drawing/2014/main" xmlns="" val="2143493997"/>
                  </a:ext>
                </a:extLst>
              </a:tr>
              <a:tr h="13800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>
                          <a:effectLst/>
                        </a:rPr>
                        <a:t>Չխոշորացված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>
                          <a:effectLst/>
                        </a:rPr>
                        <a:t>.76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extLst>
                  <a:ext uri="{0D108BD9-81ED-4DB2-BD59-A6C34878D82A}">
                    <a16:rowId xmlns:a16="http://schemas.microsoft.com/office/drawing/2014/main" xmlns="" val="2615414715"/>
                  </a:ext>
                </a:extLst>
              </a:tr>
              <a:tr h="13800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>
                          <a:effectLst/>
                        </a:rPr>
                        <a:t>Այլ քաղաք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>
                          <a:effectLst/>
                        </a:rPr>
                        <a:t>.67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extLst>
                  <a:ext uri="{0D108BD9-81ED-4DB2-BD59-A6C34878D82A}">
                    <a16:rowId xmlns:a16="http://schemas.microsoft.com/office/drawing/2014/main" xmlns="" val="416728620"/>
                  </a:ext>
                </a:extLst>
              </a:tr>
              <a:tr h="138003"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dirty="0">
                          <a:effectLst/>
                        </a:rPr>
                        <a:t>Իսկ նրանց լիարժեք մասնակցության համար առկա՟ են հնարավորություններ և մեխանիզմներ. Կանայք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>
                          <a:effectLst/>
                        </a:rPr>
                        <a:t>Խոշորացված 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>
                          <a:effectLst/>
                        </a:rPr>
                        <a:t>2.05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extLst>
                  <a:ext uri="{0D108BD9-81ED-4DB2-BD59-A6C34878D82A}">
                    <a16:rowId xmlns:a16="http://schemas.microsoft.com/office/drawing/2014/main" xmlns="" val="595118730"/>
                  </a:ext>
                </a:extLst>
              </a:tr>
              <a:tr h="13800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>
                          <a:effectLst/>
                        </a:rPr>
                        <a:t>Չխոշորացված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>
                          <a:effectLst/>
                        </a:rPr>
                        <a:t>2.28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extLst>
                  <a:ext uri="{0D108BD9-81ED-4DB2-BD59-A6C34878D82A}">
                    <a16:rowId xmlns:a16="http://schemas.microsoft.com/office/drawing/2014/main" xmlns="" val="270044411"/>
                  </a:ext>
                </a:extLst>
              </a:tr>
              <a:tr h="13800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>
                          <a:effectLst/>
                        </a:rPr>
                        <a:t>Այլ քաղաք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>
                          <a:effectLst/>
                        </a:rPr>
                        <a:t>1.96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extLst>
                  <a:ext uri="{0D108BD9-81ED-4DB2-BD59-A6C34878D82A}">
                    <a16:rowId xmlns:a16="http://schemas.microsoft.com/office/drawing/2014/main" xmlns="" val="276945453"/>
                  </a:ext>
                </a:extLst>
              </a:tr>
              <a:tr h="138003"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dirty="0">
                          <a:effectLst/>
                        </a:rPr>
                        <a:t>Իսկ նրանց մասնակցությունը լիարժե՞ք է. Հաշմանդամություն ունեցող մարդիկ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>
                          <a:effectLst/>
                        </a:rPr>
                        <a:t>Խոշորացված 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>
                          <a:effectLst/>
                        </a:rPr>
                        <a:t>.45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extLst>
                  <a:ext uri="{0D108BD9-81ED-4DB2-BD59-A6C34878D82A}">
                    <a16:rowId xmlns:a16="http://schemas.microsoft.com/office/drawing/2014/main" xmlns="" val="2526149943"/>
                  </a:ext>
                </a:extLst>
              </a:tr>
              <a:tr h="13800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>
                          <a:effectLst/>
                        </a:rPr>
                        <a:t>Չխոշորացված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>
                          <a:effectLst/>
                        </a:rPr>
                        <a:t>.57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extLst>
                  <a:ext uri="{0D108BD9-81ED-4DB2-BD59-A6C34878D82A}">
                    <a16:rowId xmlns:a16="http://schemas.microsoft.com/office/drawing/2014/main" xmlns="" val="290125648"/>
                  </a:ext>
                </a:extLst>
              </a:tr>
              <a:tr h="19443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>
                          <a:effectLst/>
                        </a:rPr>
                        <a:t>Այլ քաղաք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>
                          <a:effectLst/>
                        </a:rPr>
                        <a:t>.47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extLst>
                  <a:ext uri="{0D108BD9-81ED-4DB2-BD59-A6C34878D82A}">
                    <a16:rowId xmlns:a16="http://schemas.microsoft.com/office/drawing/2014/main" xmlns="" val="4144211243"/>
                  </a:ext>
                </a:extLst>
              </a:tr>
              <a:tr h="138003"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dirty="0">
                          <a:effectLst/>
                        </a:rPr>
                        <a:t>Իսկ նրանց լիարժեք մասնակցության համար առկա՟ են հնարավորություններ և մեխանիզմներ. Հաշմանդամություն ունեցող մարդիկ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 dirty="0">
                          <a:effectLst/>
                        </a:rPr>
                        <a:t>Խոշորացված 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>
                          <a:effectLst/>
                        </a:rPr>
                        <a:t>1.6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extLst>
                  <a:ext uri="{0D108BD9-81ED-4DB2-BD59-A6C34878D82A}">
                    <a16:rowId xmlns:a16="http://schemas.microsoft.com/office/drawing/2014/main" xmlns="" val="2216434720"/>
                  </a:ext>
                </a:extLst>
              </a:tr>
              <a:tr h="13800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>
                          <a:effectLst/>
                        </a:rPr>
                        <a:t>Չխոշորացված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>
                          <a:effectLst/>
                        </a:rPr>
                        <a:t>1.85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extLst>
                  <a:ext uri="{0D108BD9-81ED-4DB2-BD59-A6C34878D82A}">
                    <a16:rowId xmlns:a16="http://schemas.microsoft.com/office/drawing/2014/main" xmlns="" val="3106432570"/>
                  </a:ext>
                </a:extLst>
              </a:tr>
              <a:tr h="37577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 dirty="0">
                          <a:effectLst/>
                        </a:rPr>
                        <a:t>Այլ քաղաք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>
                          <a:effectLst/>
                        </a:rPr>
                        <a:t>1.38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extLst>
                  <a:ext uri="{0D108BD9-81ED-4DB2-BD59-A6C34878D82A}">
                    <a16:rowId xmlns:a16="http://schemas.microsoft.com/office/drawing/2014/main" xmlns="" val="3195183015"/>
                  </a:ext>
                </a:extLst>
              </a:tr>
              <a:tr h="138003"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>
                          <a:effectLst/>
                        </a:rPr>
                        <a:t>Իսկ նրանց մասնակցությունը լիարժե՞ք է. Աղքատ, սոցիալապես խոցելի մարդիկ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 dirty="0">
                          <a:effectLst/>
                        </a:rPr>
                        <a:t>Խոշորացված 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>
                          <a:effectLst/>
                        </a:rPr>
                        <a:t>.47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extLst>
                  <a:ext uri="{0D108BD9-81ED-4DB2-BD59-A6C34878D82A}">
                    <a16:rowId xmlns:a16="http://schemas.microsoft.com/office/drawing/2014/main" xmlns="" val="254911482"/>
                  </a:ext>
                </a:extLst>
              </a:tr>
              <a:tr h="13800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 dirty="0">
                          <a:effectLst/>
                        </a:rPr>
                        <a:t>Չխոշորացված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>
                          <a:effectLst/>
                        </a:rPr>
                        <a:t>.59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extLst>
                  <a:ext uri="{0D108BD9-81ED-4DB2-BD59-A6C34878D82A}">
                    <a16:rowId xmlns:a16="http://schemas.microsoft.com/office/drawing/2014/main" xmlns="" val="275579357"/>
                  </a:ext>
                </a:extLst>
              </a:tr>
              <a:tr h="13800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 dirty="0">
                          <a:effectLst/>
                        </a:rPr>
                        <a:t>Այլ քաղաք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>
                          <a:effectLst/>
                        </a:rPr>
                        <a:t>.49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extLst>
                  <a:ext uri="{0D108BD9-81ED-4DB2-BD59-A6C34878D82A}">
                    <a16:rowId xmlns:a16="http://schemas.microsoft.com/office/drawing/2014/main" xmlns="" val="3682310019"/>
                  </a:ext>
                </a:extLst>
              </a:tr>
              <a:tr h="138003"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>
                          <a:effectLst/>
                        </a:rPr>
                        <a:t>Իսկ նրանց լիարժեք մասնակցության համար առկա՟ են հնարավորություններ և մեխանիզմներ. Աղքատ, սոցիալապես խոցելի մարդիկ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 dirty="0">
                          <a:effectLst/>
                        </a:rPr>
                        <a:t>Խոշորացված 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>
                          <a:effectLst/>
                        </a:rPr>
                        <a:t>1.67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extLst>
                  <a:ext uri="{0D108BD9-81ED-4DB2-BD59-A6C34878D82A}">
                    <a16:rowId xmlns:a16="http://schemas.microsoft.com/office/drawing/2014/main" xmlns="" val="3081012647"/>
                  </a:ext>
                </a:extLst>
              </a:tr>
              <a:tr h="13800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 dirty="0">
                          <a:effectLst/>
                        </a:rPr>
                        <a:t>Չխոշորացված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>
                          <a:effectLst/>
                        </a:rPr>
                        <a:t>2.07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extLst>
                  <a:ext uri="{0D108BD9-81ED-4DB2-BD59-A6C34878D82A}">
                    <a16:rowId xmlns:a16="http://schemas.microsoft.com/office/drawing/2014/main" xmlns="" val="4257548983"/>
                  </a:ext>
                </a:extLst>
              </a:tr>
              <a:tr h="13800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 dirty="0">
                          <a:effectLst/>
                        </a:rPr>
                        <a:t>Այլ քաղաք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>
                          <a:effectLst/>
                        </a:rPr>
                        <a:t>1.61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extLst>
                  <a:ext uri="{0D108BD9-81ED-4DB2-BD59-A6C34878D82A}">
                    <a16:rowId xmlns:a16="http://schemas.microsoft.com/office/drawing/2014/main" xmlns="" val="997873239"/>
                  </a:ext>
                </a:extLst>
              </a:tr>
              <a:tr h="138003"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>
                          <a:effectLst/>
                        </a:rPr>
                        <a:t>Իսկ նրանց մասնակցությունը լիարժե՞ք է. Փախստականներ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 dirty="0">
                          <a:effectLst/>
                        </a:rPr>
                        <a:t>Խոշորացված 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>
                          <a:effectLst/>
                        </a:rPr>
                        <a:t>.46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extLst>
                  <a:ext uri="{0D108BD9-81ED-4DB2-BD59-A6C34878D82A}">
                    <a16:rowId xmlns:a16="http://schemas.microsoft.com/office/drawing/2014/main" xmlns="" val="885034304"/>
                  </a:ext>
                </a:extLst>
              </a:tr>
              <a:tr h="13800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 dirty="0">
                          <a:effectLst/>
                        </a:rPr>
                        <a:t>Չխոշորացված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 dirty="0">
                          <a:effectLst/>
                        </a:rPr>
                        <a:t>.58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extLst>
                  <a:ext uri="{0D108BD9-81ED-4DB2-BD59-A6C34878D82A}">
                    <a16:rowId xmlns:a16="http://schemas.microsoft.com/office/drawing/2014/main" xmlns="" val="1037038808"/>
                  </a:ext>
                </a:extLst>
              </a:tr>
              <a:tr h="13800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 dirty="0">
                          <a:effectLst/>
                        </a:rPr>
                        <a:t>Այլ քաղաք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>
                          <a:effectLst/>
                        </a:rPr>
                        <a:t>.44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extLst>
                  <a:ext uri="{0D108BD9-81ED-4DB2-BD59-A6C34878D82A}">
                    <a16:rowId xmlns:a16="http://schemas.microsoft.com/office/drawing/2014/main" xmlns="" val="4121129433"/>
                  </a:ext>
                </a:extLst>
              </a:tr>
              <a:tr h="138003"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100">
                          <a:effectLst/>
                        </a:rPr>
                        <a:t>Իսկ նրանց լիարժեք մասնակցության համար առկա՟ են հնարավորություններ և մեխանիզմներ. Փախստականներ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 dirty="0">
                          <a:effectLst/>
                        </a:rPr>
                        <a:t>Խոշորացված 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 dirty="0">
                          <a:effectLst/>
                        </a:rPr>
                        <a:t>1.74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extLst>
                  <a:ext uri="{0D108BD9-81ED-4DB2-BD59-A6C34878D82A}">
                    <a16:rowId xmlns:a16="http://schemas.microsoft.com/office/drawing/2014/main" xmlns="" val="1682092545"/>
                  </a:ext>
                </a:extLst>
              </a:tr>
              <a:tr h="13800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 dirty="0">
                          <a:effectLst/>
                        </a:rPr>
                        <a:t>Չխոշորացված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 dirty="0">
                          <a:effectLst/>
                        </a:rPr>
                        <a:t>2.02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extLst>
                  <a:ext uri="{0D108BD9-81ED-4DB2-BD59-A6C34878D82A}">
                    <a16:rowId xmlns:a16="http://schemas.microsoft.com/office/drawing/2014/main" xmlns="" val="98480399"/>
                  </a:ext>
                </a:extLst>
              </a:tr>
              <a:tr h="13800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 dirty="0">
                          <a:effectLst/>
                        </a:rPr>
                        <a:t>Այլ քաղաք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800" dirty="0">
                          <a:effectLst/>
                        </a:rPr>
                        <a:t>1.49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853" marR="19853" marT="0" marB="0"/>
                </a:tc>
                <a:extLst>
                  <a:ext uri="{0D108BD9-81ED-4DB2-BD59-A6C34878D82A}">
                    <a16:rowId xmlns:a16="http://schemas.microsoft.com/office/drawing/2014/main" xmlns="" val="2649655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9364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211" y="448056"/>
            <a:ext cx="7911589" cy="640080"/>
          </a:xfrm>
        </p:spPr>
        <p:txBody>
          <a:bodyPr>
            <a:normAutofit/>
          </a:bodyPr>
          <a:lstStyle/>
          <a:p>
            <a:r>
              <a:rPr lang="hy-AM" b="1" dirty="0"/>
              <a:t>Բոլոր համայնքներ՝ սոցիալական ինտեգրում</a:t>
            </a:r>
            <a:endParaRPr lang="en-US" b="1" dirty="0"/>
          </a:p>
        </p:txBody>
      </p:sp>
      <p:graphicFrame>
        <p:nvGraphicFramePr>
          <p:cNvPr id="4" name="Content Placeholder 4">
            <a:extLst>
              <a:ext uri="{FF2B5EF4-FFF2-40B4-BE49-F238E27FC236}">
                <a16:creationId xmlns:a16="http://schemas.microsoft.com/office/drawing/2014/main" xmlns="" id="{9AC681D2-940B-4384-8EFD-0DA0F7FB7625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582525148"/>
              </p:ext>
            </p:extLst>
          </p:nvPr>
        </p:nvGraphicFramePr>
        <p:xfrm>
          <a:off x="1222068" y="1446549"/>
          <a:ext cx="8110619" cy="405295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665130">
                  <a:extLst>
                    <a:ext uri="{9D8B030D-6E8A-4147-A177-3AD203B41FA5}">
                      <a16:colId xmlns:a16="http://schemas.microsoft.com/office/drawing/2014/main" xmlns="" val="1612032284"/>
                    </a:ext>
                  </a:extLst>
                </a:gridCol>
                <a:gridCol w="2210601">
                  <a:extLst>
                    <a:ext uri="{9D8B030D-6E8A-4147-A177-3AD203B41FA5}">
                      <a16:colId xmlns:a16="http://schemas.microsoft.com/office/drawing/2014/main" xmlns="" val="1057918910"/>
                    </a:ext>
                  </a:extLst>
                </a:gridCol>
                <a:gridCol w="1234888">
                  <a:extLst>
                    <a:ext uri="{9D8B030D-6E8A-4147-A177-3AD203B41FA5}">
                      <a16:colId xmlns:a16="http://schemas.microsoft.com/office/drawing/2014/main" xmlns="" val="2964933809"/>
                    </a:ext>
                  </a:extLst>
                </a:gridCol>
              </a:tblGrid>
              <a:tr h="16650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600" dirty="0">
                          <a:effectLst/>
                        </a:rPr>
                        <a:t>Փոփոխական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2191" marR="6219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600" dirty="0">
                          <a:effectLst/>
                        </a:rPr>
                        <a:t>Չափումներ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2191" marR="6219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600" dirty="0">
                          <a:effectLst/>
                        </a:rPr>
                        <a:t>Միջին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2191" marR="62191" marT="0" marB="0"/>
                </a:tc>
                <a:extLst>
                  <a:ext uri="{0D108BD9-81ED-4DB2-BD59-A6C34878D82A}">
                    <a16:rowId xmlns:a16="http://schemas.microsoft.com/office/drawing/2014/main" xmlns="" val="4242682104"/>
                  </a:ext>
                </a:extLst>
              </a:tr>
              <a:tr h="166505"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200" dirty="0">
                          <a:effectLst/>
                        </a:rPr>
                        <a:t>Այս խմբերը </a:t>
                      </a:r>
                      <a:r>
                        <a:rPr lang="hy-AM" sz="1200" dirty="0" err="1">
                          <a:effectLst/>
                        </a:rPr>
                        <a:t>պե՞տք</a:t>
                      </a:r>
                      <a:r>
                        <a:rPr lang="hy-AM" sz="1200" dirty="0">
                          <a:effectLst/>
                        </a:rPr>
                        <a:t> է լիարժեք մասնակցեն տեղական ինքնակառավարմանը. Կանայք</a:t>
                      </a:r>
                      <a:endParaRPr lang="en-US" sz="12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2191" marR="6219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200">
                          <a:effectLst/>
                        </a:rPr>
                        <a:t>Երևան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2191" marR="6219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200">
                          <a:effectLst/>
                        </a:rPr>
                        <a:t>.97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2191" marR="62191" marT="0" marB="0"/>
                </a:tc>
                <a:extLst>
                  <a:ext uri="{0D108BD9-81ED-4DB2-BD59-A6C34878D82A}">
                    <a16:rowId xmlns:a16="http://schemas.microsoft.com/office/drawing/2014/main" xmlns="" val="3856831185"/>
                  </a:ext>
                </a:extLst>
              </a:tr>
              <a:tr h="48301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200">
                          <a:effectLst/>
                        </a:rPr>
                        <a:t>Այլ քաղաքային համայնք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2191" marR="6219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200">
                          <a:effectLst/>
                        </a:rPr>
                        <a:t>.99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2191" marR="62191" marT="0" marB="0"/>
                </a:tc>
                <a:extLst>
                  <a:ext uri="{0D108BD9-81ED-4DB2-BD59-A6C34878D82A}">
                    <a16:rowId xmlns:a16="http://schemas.microsoft.com/office/drawing/2014/main" xmlns="" val="3361455385"/>
                  </a:ext>
                </a:extLst>
              </a:tr>
              <a:tr h="31829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200">
                          <a:effectLst/>
                        </a:rPr>
                        <a:t>Գյուղական համայնք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2191" marR="6219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200">
                          <a:effectLst/>
                        </a:rPr>
                        <a:t>.98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2191" marR="62191" marT="0" marB="0"/>
                </a:tc>
                <a:extLst>
                  <a:ext uri="{0D108BD9-81ED-4DB2-BD59-A6C34878D82A}">
                    <a16:rowId xmlns:a16="http://schemas.microsoft.com/office/drawing/2014/main" xmlns="" val="2340953742"/>
                  </a:ext>
                </a:extLst>
              </a:tr>
              <a:tr h="166505"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200" dirty="0">
                          <a:effectLst/>
                        </a:rPr>
                        <a:t>Իսկ նրանց լիարժեք մասնակցության համար առկա՟ են հնարավորություններ և մեխանիզմներ. Հաշմանդամություն ունեցող մարդիկ</a:t>
                      </a:r>
                      <a:endParaRPr lang="en-US" sz="12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2191" marR="6219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200">
                          <a:effectLst/>
                        </a:rPr>
                        <a:t>Երևան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2191" marR="6219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200">
                          <a:effectLst/>
                        </a:rPr>
                        <a:t>1.4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2191" marR="62191" marT="0" marB="0"/>
                </a:tc>
                <a:extLst>
                  <a:ext uri="{0D108BD9-81ED-4DB2-BD59-A6C34878D82A}">
                    <a16:rowId xmlns:a16="http://schemas.microsoft.com/office/drawing/2014/main" xmlns="" val="1331358555"/>
                  </a:ext>
                </a:extLst>
              </a:tr>
              <a:tr h="48301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200">
                          <a:effectLst/>
                        </a:rPr>
                        <a:t>Այլ քաղաքային համայնք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2191" marR="6219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200">
                          <a:effectLst/>
                        </a:rPr>
                        <a:t>1.66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2191" marR="62191" marT="0" marB="0"/>
                </a:tc>
                <a:extLst>
                  <a:ext uri="{0D108BD9-81ED-4DB2-BD59-A6C34878D82A}">
                    <a16:rowId xmlns:a16="http://schemas.microsoft.com/office/drawing/2014/main" xmlns="" val="4024997953"/>
                  </a:ext>
                </a:extLst>
              </a:tr>
              <a:tr h="76948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200">
                          <a:effectLst/>
                        </a:rPr>
                        <a:t>Գյուղական համայնք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2191" marR="6219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200">
                          <a:effectLst/>
                        </a:rPr>
                        <a:t>1.76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2191" marR="62191" marT="0" marB="0"/>
                </a:tc>
                <a:extLst>
                  <a:ext uri="{0D108BD9-81ED-4DB2-BD59-A6C34878D82A}">
                    <a16:rowId xmlns:a16="http://schemas.microsoft.com/office/drawing/2014/main" xmlns="" val="906429511"/>
                  </a:ext>
                </a:extLst>
              </a:tr>
              <a:tr h="166505"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200" dirty="0">
                          <a:effectLst/>
                        </a:rPr>
                        <a:t>Իսկ նրանց լիարժեք մասնակցության համար առկա՟ են հնարավորություններ և մեխանիզմներ. Փախստականներ</a:t>
                      </a:r>
                      <a:endParaRPr lang="en-US" sz="12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2191" marR="6219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200">
                          <a:effectLst/>
                        </a:rPr>
                        <a:t>Երևան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2191" marR="6219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200">
                          <a:effectLst/>
                        </a:rPr>
                        <a:t>.9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2191" marR="62191" marT="0" marB="0"/>
                </a:tc>
                <a:extLst>
                  <a:ext uri="{0D108BD9-81ED-4DB2-BD59-A6C34878D82A}">
                    <a16:rowId xmlns:a16="http://schemas.microsoft.com/office/drawing/2014/main" xmlns="" val="679688420"/>
                  </a:ext>
                </a:extLst>
              </a:tr>
              <a:tr h="48301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200">
                          <a:effectLst/>
                        </a:rPr>
                        <a:t>Այլ քաղաքային համայնք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2191" marR="6219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200">
                          <a:effectLst/>
                        </a:rPr>
                        <a:t>.94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2191" marR="62191" marT="0" marB="0"/>
                </a:tc>
                <a:extLst>
                  <a:ext uri="{0D108BD9-81ED-4DB2-BD59-A6C34878D82A}">
                    <a16:rowId xmlns:a16="http://schemas.microsoft.com/office/drawing/2014/main" xmlns="" val="2863669161"/>
                  </a:ext>
                </a:extLst>
              </a:tr>
              <a:tr h="60476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200">
                          <a:effectLst/>
                        </a:rPr>
                        <a:t>Գյուղական համայնք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2191" marR="6219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200" dirty="0">
                          <a:effectLst/>
                        </a:rPr>
                        <a:t>.94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2191" marR="62191" marT="0" marB="0"/>
                </a:tc>
                <a:extLst>
                  <a:ext uri="{0D108BD9-81ED-4DB2-BD59-A6C34878D82A}">
                    <a16:rowId xmlns:a16="http://schemas.microsoft.com/office/drawing/2014/main" xmlns="" val="23782029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6490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y-AM" b="1" dirty="0"/>
              <a:t>Բոլոր համայնքներ՝ գիտելիք</a:t>
            </a:r>
            <a:endParaRPr lang="en-US" b="1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7CDA6A39-0327-4963-A9F2-E31F492FDBF9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528330277"/>
              </p:ext>
            </p:extLst>
          </p:nvPr>
        </p:nvGraphicFramePr>
        <p:xfrm>
          <a:off x="1090562" y="1366431"/>
          <a:ext cx="8779152" cy="47347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11252">
                  <a:extLst>
                    <a:ext uri="{9D8B030D-6E8A-4147-A177-3AD203B41FA5}">
                      <a16:colId xmlns:a16="http://schemas.microsoft.com/office/drawing/2014/main" xmlns="" val="501794204"/>
                    </a:ext>
                  </a:extLst>
                </a:gridCol>
                <a:gridCol w="2793459">
                  <a:extLst>
                    <a:ext uri="{9D8B030D-6E8A-4147-A177-3AD203B41FA5}">
                      <a16:colId xmlns:a16="http://schemas.microsoft.com/office/drawing/2014/main" xmlns="" val="3848494701"/>
                    </a:ext>
                  </a:extLst>
                </a:gridCol>
                <a:gridCol w="1474441">
                  <a:extLst>
                    <a:ext uri="{9D8B030D-6E8A-4147-A177-3AD203B41FA5}">
                      <a16:colId xmlns:a16="http://schemas.microsoft.com/office/drawing/2014/main" xmlns="" val="4135412829"/>
                    </a:ext>
                  </a:extLst>
                </a:gridCol>
              </a:tblGrid>
              <a:tr h="3274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600" dirty="0">
                          <a:effectLst/>
                        </a:rPr>
                        <a:t>Փոփոխական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6242" marR="9624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600" dirty="0">
                          <a:effectLst/>
                        </a:rPr>
                        <a:t>Չափումներ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6242" marR="9624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600" dirty="0">
                          <a:effectLst/>
                        </a:rPr>
                        <a:t>Միջին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6242" marR="96242" marT="0" marB="0"/>
                </a:tc>
                <a:extLst>
                  <a:ext uri="{0D108BD9-81ED-4DB2-BD59-A6C34878D82A}">
                    <a16:rowId xmlns:a16="http://schemas.microsoft.com/office/drawing/2014/main" xmlns="" val="1907653816"/>
                  </a:ext>
                </a:extLst>
              </a:tr>
              <a:tr h="463714"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700" dirty="0">
                          <a:effectLst/>
                        </a:rPr>
                        <a:t>Ձեր համայնքի ավագանու անդամներից քանիսի՞ն եք ճանաչում:</a:t>
                      </a:r>
                      <a:endParaRPr lang="en-US" sz="15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700" dirty="0">
                          <a:effectLst/>
                        </a:rPr>
                        <a:t> 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6242" marR="9624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700">
                          <a:effectLst/>
                        </a:rPr>
                        <a:t>Խոշորացված 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6242" marR="9624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700">
                          <a:effectLst/>
                        </a:rPr>
                        <a:t>2.09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6242" marR="96242" marT="0" marB="0"/>
                </a:tc>
                <a:extLst>
                  <a:ext uri="{0D108BD9-81ED-4DB2-BD59-A6C34878D82A}">
                    <a16:rowId xmlns:a16="http://schemas.microsoft.com/office/drawing/2014/main" xmlns="" val="193347729"/>
                  </a:ext>
                </a:extLst>
              </a:tr>
              <a:tr h="46371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700">
                          <a:effectLst/>
                        </a:rPr>
                        <a:t>Չխոշորացված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6242" marR="9624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700">
                          <a:effectLst/>
                        </a:rPr>
                        <a:t>2.31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6242" marR="96242" marT="0" marB="0"/>
                </a:tc>
                <a:extLst>
                  <a:ext uri="{0D108BD9-81ED-4DB2-BD59-A6C34878D82A}">
                    <a16:rowId xmlns:a16="http://schemas.microsoft.com/office/drawing/2014/main" xmlns="" val="3334227716"/>
                  </a:ext>
                </a:extLst>
              </a:tr>
              <a:tr h="46371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700">
                          <a:effectLst/>
                        </a:rPr>
                        <a:t>Այլ քաղաք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6242" marR="9624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700">
                          <a:effectLst/>
                        </a:rPr>
                        <a:t>.61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6242" marR="96242" marT="0" marB="0"/>
                </a:tc>
                <a:extLst>
                  <a:ext uri="{0D108BD9-81ED-4DB2-BD59-A6C34878D82A}">
                    <a16:rowId xmlns:a16="http://schemas.microsoft.com/office/drawing/2014/main" xmlns="" val="1923289546"/>
                  </a:ext>
                </a:extLst>
              </a:tr>
              <a:tr h="404305"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700">
                          <a:effectLst/>
                        </a:rPr>
                        <a:t>Ձեր համայնքի ղեկավարն ունի՞ իրեն կից խորհրդակցական մարմին(ներ):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6242" marR="9624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700">
                          <a:effectLst/>
                        </a:rPr>
                        <a:t>Խոշորացված 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6242" marR="9624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700">
                          <a:effectLst/>
                        </a:rPr>
                        <a:t>.59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6242" marR="96242" marT="0" marB="0"/>
                </a:tc>
                <a:extLst>
                  <a:ext uri="{0D108BD9-81ED-4DB2-BD59-A6C34878D82A}">
                    <a16:rowId xmlns:a16="http://schemas.microsoft.com/office/drawing/2014/main" xmlns="" val="1257840514"/>
                  </a:ext>
                </a:extLst>
              </a:tr>
              <a:tr h="40430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700">
                          <a:effectLst/>
                        </a:rPr>
                        <a:t>Չխոշորացված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6242" marR="9624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700">
                          <a:effectLst/>
                        </a:rPr>
                        <a:t>.65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6242" marR="96242" marT="0" marB="0"/>
                </a:tc>
                <a:extLst>
                  <a:ext uri="{0D108BD9-81ED-4DB2-BD59-A6C34878D82A}">
                    <a16:rowId xmlns:a16="http://schemas.microsoft.com/office/drawing/2014/main" xmlns="" val="1028781973"/>
                  </a:ext>
                </a:extLst>
              </a:tr>
              <a:tr h="40430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700">
                          <a:effectLst/>
                        </a:rPr>
                        <a:t>Այլ քաղաք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6242" marR="9624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700">
                          <a:effectLst/>
                        </a:rPr>
                        <a:t>.91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6242" marR="96242" marT="0" marB="0"/>
                </a:tc>
                <a:extLst>
                  <a:ext uri="{0D108BD9-81ED-4DB2-BD59-A6C34878D82A}">
                    <a16:rowId xmlns:a16="http://schemas.microsoft.com/office/drawing/2014/main" xmlns="" val="2911334035"/>
                  </a:ext>
                </a:extLst>
              </a:tr>
              <a:tr h="601066"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700">
                          <a:effectLst/>
                        </a:rPr>
                        <a:t>Գիտե՞ք արդյոք՝ ուր են ՏԻՄ-երն ուղղում տեղական հարկերից, տուրքերից, վճարներից, տույժ-տուգանքներից ստացված եկամուտները: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6242" marR="9624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700">
                          <a:effectLst/>
                        </a:rPr>
                        <a:t>Խոշորացված 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6242" marR="9624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700">
                          <a:effectLst/>
                        </a:rPr>
                        <a:t>.3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6242" marR="96242" marT="0" marB="0"/>
                </a:tc>
                <a:extLst>
                  <a:ext uri="{0D108BD9-81ED-4DB2-BD59-A6C34878D82A}">
                    <a16:rowId xmlns:a16="http://schemas.microsoft.com/office/drawing/2014/main" xmlns="" val="1069069590"/>
                  </a:ext>
                </a:extLst>
              </a:tr>
              <a:tr h="60106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700">
                          <a:effectLst/>
                        </a:rPr>
                        <a:t>Չխոշորացված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6242" marR="9624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700">
                          <a:effectLst/>
                        </a:rPr>
                        <a:t>.34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6242" marR="96242" marT="0" marB="0"/>
                </a:tc>
                <a:extLst>
                  <a:ext uri="{0D108BD9-81ED-4DB2-BD59-A6C34878D82A}">
                    <a16:rowId xmlns:a16="http://schemas.microsoft.com/office/drawing/2014/main" xmlns="" val="3173175180"/>
                  </a:ext>
                </a:extLst>
              </a:tr>
              <a:tr h="60106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700">
                          <a:effectLst/>
                        </a:rPr>
                        <a:t>Այլ քաղաք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6242" marR="9624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700" dirty="0">
                          <a:effectLst/>
                        </a:rPr>
                        <a:t>.51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6242" marR="96242" marT="0" marB="0"/>
                </a:tc>
                <a:extLst>
                  <a:ext uri="{0D108BD9-81ED-4DB2-BD59-A6C34878D82A}">
                    <a16:rowId xmlns:a16="http://schemas.microsoft.com/office/drawing/2014/main" xmlns="" val="8155727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1399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y-AM" b="1" dirty="0"/>
              <a:t>Բոլոր համայնքներ՝ գիտելիք</a:t>
            </a:r>
            <a:endParaRPr lang="en-US" b="1" dirty="0"/>
          </a:p>
        </p:txBody>
      </p:sp>
      <p:graphicFrame>
        <p:nvGraphicFramePr>
          <p:cNvPr id="4" name="Content Placeholder 4">
            <a:extLst>
              <a:ext uri="{FF2B5EF4-FFF2-40B4-BE49-F238E27FC236}">
                <a16:creationId xmlns:a16="http://schemas.microsoft.com/office/drawing/2014/main" xmlns="" id="{671D1519-6E18-40B3-A702-4266E0AF2BE7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247302103"/>
              </p:ext>
            </p:extLst>
          </p:nvPr>
        </p:nvGraphicFramePr>
        <p:xfrm>
          <a:off x="803124" y="1274810"/>
          <a:ext cx="9284305" cy="52169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46796">
                  <a:extLst>
                    <a:ext uri="{9D8B030D-6E8A-4147-A177-3AD203B41FA5}">
                      <a16:colId xmlns:a16="http://schemas.microsoft.com/office/drawing/2014/main" xmlns="" val="4008846609"/>
                    </a:ext>
                  </a:extLst>
                </a:gridCol>
                <a:gridCol w="2070605">
                  <a:extLst>
                    <a:ext uri="{9D8B030D-6E8A-4147-A177-3AD203B41FA5}">
                      <a16:colId xmlns:a16="http://schemas.microsoft.com/office/drawing/2014/main" xmlns="" val="283809475"/>
                    </a:ext>
                  </a:extLst>
                </a:gridCol>
                <a:gridCol w="1066904">
                  <a:extLst>
                    <a:ext uri="{9D8B030D-6E8A-4147-A177-3AD203B41FA5}">
                      <a16:colId xmlns:a16="http://schemas.microsoft.com/office/drawing/2014/main" xmlns="" val="1934630863"/>
                    </a:ext>
                  </a:extLst>
                </a:gridCol>
              </a:tblGrid>
              <a:tr h="23964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600" dirty="0">
                          <a:effectLst/>
                        </a:rPr>
                        <a:t>Փոփոխական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645" marR="506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600" dirty="0">
                          <a:effectLst/>
                        </a:rPr>
                        <a:t>Չափումներ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645" marR="506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600" dirty="0">
                          <a:effectLst/>
                        </a:rPr>
                        <a:t>Միջին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645" marR="50645" marT="0" marB="0"/>
                </a:tc>
                <a:extLst>
                  <a:ext uri="{0D108BD9-81ED-4DB2-BD59-A6C34878D82A}">
                    <a16:rowId xmlns:a16="http://schemas.microsoft.com/office/drawing/2014/main" xmlns="" val="3590346223"/>
                  </a:ext>
                </a:extLst>
              </a:tr>
              <a:tr h="239647"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400">
                          <a:effectLst/>
                        </a:rPr>
                        <a:t>Ձեր համայնքի ավագանու անդամներից քանիսի՞ն եք ճանաչում:</a:t>
                      </a:r>
                      <a:endParaRPr lang="en-US" sz="140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645" marR="5064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400">
                          <a:effectLst/>
                        </a:rPr>
                        <a:t>Երևան 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645" marR="5064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400">
                          <a:effectLst/>
                        </a:rPr>
                        <a:t>.49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645" marR="50645" marT="0" marB="0"/>
                </a:tc>
                <a:extLst>
                  <a:ext uri="{0D108BD9-81ED-4DB2-BD59-A6C34878D82A}">
                    <a16:rowId xmlns:a16="http://schemas.microsoft.com/office/drawing/2014/main" xmlns="" val="3867699367"/>
                  </a:ext>
                </a:extLst>
              </a:tr>
              <a:tr h="44909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400">
                          <a:effectLst/>
                        </a:rPr>
                        <a:t>Այլ քաղաքային համայնք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645" marR="5064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400">
                          <a:effectLst/>
                        </a:rPr>
                        <a:t>1.5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645" marR="50645" marT="0" marB="0"/>
                </a:tc>
                <a:extLst>
                  <a:ext uri="{0D108BD9-81ED-4DB2-BD59-A6C34878D82A}">
                    <a16:rowId xmlns:a16="http://schemas.microsoft.com/office/drawing/2014/main" xmlns="" val="112299075"/>
                  </a:ext>
                </a:extLst>
              </a:tr>
              <a:tr h="44909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400">
                          <a:effectLst/>
                        </a:rPr>
                        <a:t>Գյուղական համայնք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645" marR="5064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400">
                          <a:effectLst/>
                        </a:rPr>
                        <a:t>2.55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645" marR="50645" marT="0" marB="0"/>
                </a:tc>
                <a:extLst>
                  <a:ext uri="{0D108BD9-81ED-4DB2-BD59-A6C34878D82A}">
                    <a16:rowId xmlns:a16="http://schemas.microsoft.com/office/drawing/2014/main" xmlns="" val="870251104"/>
                  </a:ext>
                </a:extLst>
              </a:tr>
              <a:tr h="239647"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400">
                          <a:effectLst/>
                        </a:rPr>
                        <a:t>Ձեր համայնքի ղեկավարն ունի՞ իրեն կից խորհրդակցական մարմին(ներ):</a:t>
                      </a:r>
                      <a:endParaRPr lang="en-US" sz="140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645" marR="5064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400">
                          <a:effectLst/>
                        </a:rPr>
                        <a:t>Երևան 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645" marR="5064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400">
                          <a:effectLst/>
                        </a:rPr>
                        <a:t>.91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645" marR="50645" marT="0" marB="0"/>
                </a:tc>
                <a:extLst>
                  <a:ext uri="{0D108BD9-81ED-4DB2-BD59-A6C34878D82A}">
                    <a16:rowId xmlns:a16="http://schemas.microsoft.com/office/drawing/2014/main" xmlns="" val="3642920357"/>
                  </a:ext>
                </a:extLst>
              </a:tr>
              <a:tr h="44909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400">
                          <a:effectLst/>
                        </a:rPr>
                        <a:t>Այլ քաղաքային համայնք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645" marR="5064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400">
                          <a:effectLst/>
                        </a:rPr>
                        <a:t>.72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645" marR="50645" marT="0" marB="0"/>
                </a:tc>
                <a:extLst>
                  <a:ext uri="{0D108BD9-81ED-4DB2-BD59-A6C34878D82A}">
                    <a16:rowId xmlns:a16="http://schemas.microsoft.com/office/drawing/2014/main" xmlns="" val="3716560049"/>
                  </a:ext>
                </a:extLst>
              </a:tr>
              <a:tr h="44909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400">
                          <a:effectLst/>
                        </a:rPr>
                        <a:t>Գյուղական համայնք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645" marR="5064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400">
                          <a:effectLst/>
                        </a:rPr>
                        <a:t>.60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645" marR="50645" marT="0" marB="0"/>
                </a:tc>
                <a:extLst>
                  <a:ext uri="{0D108BD9-81ED-4DB2-BD59-A6C34878D82A}">
                    <a16:rowId xmlns:a16="http://schemas.microsoft.com/office/drawing/2014/main" xmlns="" val="2805743562"/>
                  </a:ext>
                </a:extLst>
              </a:tr>
              <a:tr h="239647"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400" dirty="0">
                          <a:effectLst/>
                        </a:rPr>
                        <a:t>Գիտե՞ք արդյոք՝ ուր են ՏԻՄ-երն ուղղում տեղական հարկերից, տուրքերից, վճարներից, տույժ-տուգանքներից ստացված եկամուտները: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645" marR="5064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400">
                          <a:effectLst/>
                        </a:rPr>
                        <a:t>Երևան 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645" marR="5064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400">
                          <a:effectLst/>
                        </a:rPr>
                        <a:t>.5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645" marR="50645" marT="0" marB="0"/>
                </a:tc>
                <a:extLst>
                  <a:ext uri="{0D108BD9-81ED-4DB2-BD59-A6C34878D82A}">
                    <a16:rowId xmlns:a16="http://schemas.microsoft.com/office/drawing/2014/main" xmlns="" val="1721249088"/>
                  </a:ext>
                </a:extLst>
              </a:tr>
              <a:tr h="44909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400">
                          <a:effectLst/>
                        </a:rPr>
                        <a:t>Այլ քաղաքային համայնք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645" marR="5064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400">
                          <a:effectLst/>
                        </a:rPr>
                        <a:t>.39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645" marR="50645" marT="0" marB="0"/>
                </a:tc>
                <a:extLst>
                  <a:ext uri="{0D108BD9-81ED-4DB2-BD59-A6C34878D82A}">
                    <a16:rowId xmlns:a16="http://schemas.microsoft.com/office/drawing/2014/main" xmlns="" val="3770139770"/>
                  </a:ext>
                </a:extLst>
              </a:tr>
              <a:tr h="44909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400">
                          <a:effectLst/>
                        </a:rPr>
                        <a:t>Գյուղական համայնք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645" marR="5064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400">
                          <a:effectLst/>
                        </a:rPr>
                        <a:t>.31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645" marR="50645" marT="0" marB="0"/>
                </a:tc>
                <a:extLst>
                  <a:ext uri="{0D108BD9-81ED-4DB2-BD59-A6C34878D82A}">
                    <a16:rowId xmlns:a16="http://schemas.microsoft.com/office/drawing/2014/main" xmlns="" val="1028299996"/>
                  </a:ext>
                </a:extLst>
              </a:tr>
              <a:tr h="320693"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400" dirty="0">
                          <a:effectLst/>
                        </a:rPr>
                        <a:t>Գիտե՞ք, թե ՏԻՄ-երի կողմից ինչպես են սահմանվում տեղական հարկերի, տուրքերի, վճարների, տույժ-տուգանքների դրույքաչափերը: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645" marR="5064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400">
                          <a:effectLst/>
                        </a:rPr>
                        <a:t>Երևան 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645" marR="5064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400">
                          <a:effectLst/>
                        </a:rPr>
                        <a:t>.1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645" marR="50645" marT="0" marB="0"/>
                </a:tc>
                <a:extLst>
                  <a:ext uri="{0D108BD9-81ED-4DB2-BD59-A6C34878D82A}">
                    <a16:rowId xmlns:a16="http://schemas.microsoft.com/office/drawing/2014/main" xmlns="" val="1035080648"/>
                  </a:ext>
                </a:extLst>
              </a:tr>
              <a:tr h="53013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400">
                          <a:effectLst/>
                        </a:rPr>
                        <a:t>Այլ քաղաքային համայնք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645" marR="5064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400">
                          <a:effectLst/>
                        </a:rPr>
                        <a:t>.06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645" marR="50645" marT="0" marB="0"/>
                </a:tc>
                <a:extLst>
                  <a:ext uri="{0D108BD9-81ED-4DB2-BD59-A6C34878D82A}">
                    <a16:rowId xmlns:a16="http://schemas.microsoft.com/office/drawing/2014/main" xmlns="" val="3219841166"/>
                  </a:ext>
                </a:extLst>
              </a:tr>
              <a:tr h="53013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400">
                          <a:effectLst/>
                        </a:rPr>
                        <a:t>Գյուղական համայնք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645" marR="5064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400" dirty="0">
                          <a:effectLst/>
                        </a:rPr>
                        <a:t>.18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645" marR="50645" marT="0" marB="0"/>
                </a:tc>
                <a:extLst>
                  <a:ext uri="{0D108BD9-81ED-4DB2-BD59-A6C34878D82A}">
                    <a16:rowId xmlns:a16="http://schemas.microsoft.com/office/drawing/2014/main" xmlns="" val="5910692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356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r>
              <a:rPr lang="hy-AM" sz="2000" b="1" dirty="0"/>
              <a:t>«Վստահություն</a:t>
            </a:r>
            <a:r>
              <a:rPr lang="hy-AM" sz="2000" b="1" dirty="0" smtClean="0"/>
              <a:t>»,</a:t>
            </a: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hy-AM" sz="2000" b="1" dirty="0" smtClean="0"/>
              <a:t>«</a:t>
            </a:r>
            <a:r>
              <a:rPr lang="hy-AM" sz="2000" b="1" dirty="0"/>
              <a:t>Բավարարվածություն</a:t>
            </a:r>
            <a:r>
              <a:rPr lang="hy-AM" sz="2000" b="1" dirty="0" smtClean="0"/>
              <a:t>»,</a:t>
            </a: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hy-AM" sz="2000" b="1" dirty="0" smtClean="0"/>
              <a:t>«</a:t>
            </a:r>
            <a:r>
              <a:rPr lang="hy-AM" sz="2000" b="1" dirty="0"/>
              <a:t>Մասնակցություն</a:t>
            </a:r>
            <a:r>
              <a:rPr lang="hy-AM" sz="2000" b="1" dirty="0" smtClean="0"/>
              <a:t>»,</a:t>
            </a: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hy-AM" sz="2000" b="1" dirty="0" smtClean="0"/>
              <a:t>«</a:t>
            </a:r>
            <a:r>
              <a:rPr lang="hy-AM" sz="2000" b="1" dirty="0"/>
              <a:t>Թափանցիկություն</a:t>
            </a:r>
            <a:r>
              <a:rPr lang="hy-AM" sz="2000" b="1" dirty="0" smtClean="0"/>
              <a:t>»</a:t>
            </a: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hy-AM" sz="2000" b="1" dirty="0" smtClean="0"/>
              <a:t>«Հաշվետվողականություն»</a:t>
            </a: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hy-AM" sz="2000" dirty="0" smtClean="0"/>
              <a:t>ենթախմբերի </a:t>
            </a:r>
            <a:r>
              <a:rPr lang="hy-AM" sz="2000" dirty="0"/>
              <a:t>արդյունքները նշանակալի չեն եղել </a:t>
            </a:r>
          </a:p>
        </p:txBody>
      </p:sp>
    </p:spTree>
    <p:extLst>
      <p:ext uri="{BB962C8B-B14F-4D97-AF65-F5344CB8AC3E}">
        <p14:creationId xmlns:p14="http://schemas.microsoft.com/office/powerpoint/2010/main" val="4136766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39495" y="1476552"/>
            <a:ext cx="11048071" cy="5197204"/>
          </a:xfrm>
        </p:spPr>
        <p:txBody>
          <a:bodyPr>
            <a:normAutofit fontScale="77500" lnSpcReduction="20000"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hy-AM" sz="2100" dirty="0"/>
              <a:t>Արդյո՞ք խոշորացված համայնքների բնակիչներն ավելի բավարարված են իրենց համայնքների կողմից մատուցվող ծառայության որակից։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hy-AM" sz="2100" dirty="0"/>
              <a:t>Արդյո՞ք ուղղակի ժողովրդավարության միջոցով համայնքի ղեկավար ընտրող համայնքների բնակիչներն ավելի բավարարված են իրենց համայնքի աշխատանքից։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hy-AM" sz="2100" dirty="0"/>
              <a:t>Արդյո՞ք համայնքի չափսը դրականորեն կամ բացասականորեն է ազդում բնակիչների՝ համայնքների կողմից իրենց մատուցվող ծառայության որակից բավարարվածության վրա։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hy-AM" sz="2100" dirty="0"/>
              <a:t>Արդյո՞ք համայնքի բնակիչների թիվը դրականորեն կամ բացասականորեն է ազդում բնակիչների՝ համայնքների կողմից իրենց մատուցվող ծառայության որակից բավարարվածության վրա։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hy-AM" sz="2100" dirty="0"/>
              <a:t>Արդյո՞ք խոշորացված համայնքներում ավելի բարձր է տեղական ժողովրդավարության ընկալումը։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hy-AM" sz="2100" dirty="0"/>
              <a:t>Արդյո՞ք Երևանում ավելի բարձր է տեղական ժողովրդավարության ընկալումը։</a:t>
            </a:r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y-AM" b="1" dirty="0"/>
              <a:t>Հետազոտական </a:t>
            </a:r>
            <a:r>
              <a:rPr lang="hy-AM" b="1" dirty="0" smtClean="0"/>
              <a:t>հարցեր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697546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y-AM" b="1" dirty="0"/>
              <a:t>Արդյունքներ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39495" y="1435608"/>
            <a:ext cx="11048071" cy="5052278"/>
          </a:xfrm>
        </p:spPr>
        <p:txBody>
          <a:bodyPr>
            <a:normAutofit fontScale="92500"/>
          </a:bodyPr>
          <a:lstStyle/>
          <a:p>
            <a:r>
              <a:rPr lang="hy-AM" sz="1700" dirty="0"/>
              <a:t>Խոշորացված համայնքներում տեղի է ունեցել մատուցվող ծառայություններից բավարարվածության նկատելի անկում և ակնհայտ են դրական միտումները չխոշորացված համայնքների և բացասական միտումները՝ խոշորացվածների դեպքում։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hy-AM" sz="1700" dirty="0"/>
              <a:t>Խոշորացված համայնքներում 18 ծառայությունից բավարարվածության միջին ցուցանիշը 2019 թվականին՝ 2015-ի համեմատ, աճել է 6-ի դեպքում, 11-ի դեպքում տեղի է ունեցել անկում, իսկ 1-ի դեպքում փոփոխություն չի գրանցվել։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hy-AM" sz="1700" dirty="0"/>
              <a:t>Չխոշորացվածներ համայնքներում ծառայությունների մատուցման որակից միջին բավարարվածության աճ նկատվել է 16-ի դեպքում, և միայն 2-ի դեպքում է տեղի ունեցել անկում։ </a:t>
            </a:r>
            <a:endParaRPr lang="en-US" sz="1700" dirty="0" smtClean="0"/>
          </a:p>
          <a:p>
            <a:endParaRPr lang="hy-AM" dirty="0"/>
          </a:p>
          <a:p>
            <a:r>
              <a:rPr lang="hy-AM" sz="1700" dirty="0"/>
              <a:t>Տեղական ժողովրդավարության տեսանկյունից լավագույն իրավիճակը չխոշորացված գյուղական համայնքներում է։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3214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211" y="448056"/>
            <a:ext cx="9638789" cy="640080"/>
          </a:xfrm>
        </p:spPr>
        <p:txBody>
          <a:bodyPr>
            <a:normAutofit/>
          </a:bodyPr>
          <a:lstStyle/>
          <a:p>
            <a:r>
              <a:rPr lang="hy-AM" b="1" dirty="0"/>
              <a:t>Առաջարկներ քաղաքականություն իրականացնողներին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pPr marL="171450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y-AM" sz="1400" dirty="0"/>
              <a:t>Վերագնահատել խոշորացման գործընթացի հաջողվածությունը:</a:t>
            </a:r>
          </a:p>
          <a:p>
            <a:pPr marL="171450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y-AM" sz="1400" dirty="0"/>
              <a:t>Իրականացնել խոշորացված համայնքներում տրամադրվող ծառայությունների մատուցման որակի և տեղական ժողովրդավարության համապարփակ գնահատում։ </a:t>
            </a:r>
          </a:p>
          <a:p>
            <a:pPr marL="171450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y-AM" sz="1400" dirty="0"/>
              <a:t>Խրախուսել արդեն իսկ խոշորացված համայնքներում խոշորացման գործընթացի շարունակականությունը՝ այդպիսի համայնքներին տրամադրելով հավելյալ լիազորություն և ինքնավարություն։ </a:t>
            </a:r>
          </a:p>
          <a:p>
            <a:pPr marL="171450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y-AM" sz="1400" dirty="0"/>
              <a:t>Ընդլայնելով համայնքի ղեկավարի լիազորությունները, որով հիմքեր կստեղծվեն համայնքի կարողությունների զարգացման համար, կխթանվի ժողովրդավարական ապակենտրոնացումը և կապահովվի տարածքային համաչափ զարգացում։ </a:t>
            </a:r>
          </a:p>
          <a:p>
            <a:pPr marL="171450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y-AM" sz="1400" dirty="0"/>
              <a:t>Ակտիվորեն համագործակցել համայնքային դպրոցների, մարզպետարանների և ԿԳՄՍ նախարարության հետ, ինչպես նաև համապատասխան փոփոխություններ կատարել «Տեղական ինքնակառավարման մասին» ՀՀ օրենքի հոդվածներ 11 և 16-ում ՝ նախաձեռնելով ավագ դպրոցների աշակերտների պարբերական մասնակցություն ավագանու նիստերին և համայնքի ղեկավարի կողմից կազմակերպվող քննարկումներին,  և խրախուսելով անչափահաս բնակիչների կողմից ավագանու նիստերին և համայնքի ղեկավարին առաջարկություններ ներկայացնելը։</a:t>
            </a:r>
          </a:p>
          <a:p>
            <a:pPr marL="171450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y-AM" sz="1400" dirty="0"/>
              <a:t>Ստեղծել հնարավորություններ մինչև 5000 բնակիչ ունեցող  համայնքներում ուղիղ ժողովրդավարության, իսկ մինչև 50000 բնակիչ ունեցողներում՝ խորհրդակցական ժողովրդավարության ատրիբուտների կիրառման համար՝ օրենքում ամրագրելով նման մեխանիզմներով որոշումների ընդունման քվոտաներ։</a:t>
            </a:r>
          </a:p>
          <a:p>
            <a:pPr marL="171450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516427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211" y="448056"/>
            <a:ext cx="8027703" cy="640080"/>
          </a:xfrm>
        </p:spPr>
        <p:txBody>
          <a:bodyPr>
            <a:normAutofit/>
          </a:bodyPr>
          <a:lstStyle/>
          <a:p>
            <a:r>
              <a:rPr lang="hy-AM" b="1" dirty="0"/>
              <a:t>Առաջարկներ ոլորտային հետազոտողներին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39495" y="2030693"/>
            <a:ext cx="11048071" cy="3296049"/>
          </a:xfrm>
        </p:spPr>
        <p:txBody>
          <a:bodyPr>
            <a:normAutofit lnSpcReduction="10000"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hy-AM" sz="1600" dirty="0"/>
              <a:t>«ՀաՄաՏեղ» ծրագրի շրջանակներում իրականացված հարցմանը նույնանման ևս մեկ հարցում իրականացնել 2023-2025 թվականների ընթացքում, ինչը թույլ կտա ճշգրիտ գնահատել խոշորացման գործընթացի արդյունքները, համեմատել այդ արդյունքները տարբեր փուլերում խոշորացված համայնքների միջև։ </a:t>
            </a:r>
            <a:endParaRPr lang="en-US" sz="1600" dirty="0" smtClean="0"/>
          </a:p>
          <a:p>
            <a:endParaRPr lang="hy-AM" sz="16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hy-AM" sz="1600" dirty="0"/>
              <a:t>Իրականացնել բազմակողմանի և միջառարկայական վերլուծություն հանրապետության խոշոր քաղաքներում տեղական ինքնակառավարման վերաբերյալ՝ փորձելով հհետազոտությամբասկանալ տվյալ վեր հանված խնդիրների պատճառները և առաջարկելով դրանց լուծման ուղիներ։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hy-AM" sz="16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686698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0575" y="2819400"/>
            <a:ext cx="11146970" cy="1606102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hy-AM" sz="2000" dirty="0"/>
              <a:t>Սույն հետազոտությունը կատարվել է Ամերիկայի ժողովրդի աջակցությամբ` ԱՄՆ Միջազգային զարգացման գործակալության միջոցով: Այստեղ արտահայտված տեսակետները /կամ նյութի բովանդակությունը/ միմիայն հեղինակներինն են և պարտադիր չէ, որ արտահայտեն ԱՄՆ ՄԶԳ կամ ԱՄՆ կառավարության տեսակետները: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451464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27265" y="1478569"/>
            <a:ext cx="5690907" cy="2440287"/>
          </a:xfrm>
        </p:spPr>
        <p:txBody>
          <a:bodyPr>
            <a:noAutofit/>
          </a:bodyPr>
          <a:lstStyle/>
          <a:p>
            <a:r>
              <a:rPr lang="hy-AM" sz="4400" b="1" dirty="0" smtClean="0"/>
              <a:t>Շնորհակալություն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250523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y-AM" b="1" dirty="0"/>
              <a:t>Գրականության </a:t>
            </a:r>
            <a:r>
              <a:rPr lang="hy-AM" b="1" dirty="0" smtClean="0"/>
              <a:t>տեսություն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hy-AM" sz="1600" dirty="0"/>
              <a:t>տեղական ինքնակառավարման մարմինները որպես որոշում կայացնող ստորաբաժանումներ՝ միտված ռեսուրսների բաշխմանը և մեծ թվով հանրային ծառայություններ մատուցմանը։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hy-AM" sz="1600" dirty="0"/>
              <a:t>համայնքների կողմից տրամադրվող ծառայությունների որակի ուսումնասիրություն՝ մեկ ծառայությունը որպես հիմք և փոխարինող (</a:t>
            </a:r>
            <a:r>
              <a:rPr lang="en-US" sz="1600" dirty="0"/>
              <a:t>proxy) </a:t>
            </a:r>
            <a:r>
              <a:rPr lang="hy-AM" sz="1600" dirty="0"/>
              <a:t>ընդունելով։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hy-AM" sz="1600" dirty="0"/>
              <a:t>որևիցե էական փոփոխականի (օրինակ՝ բնակչության քանակ կամ չափ)՝ հանրային ծառայությունների մատուցման արդյունավետության և որակի վրա ունեցած ազդեցության գնահատում։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hy-AM" sz="1600" dirty="0"/>
              <a:t>տարածքային բարեփոխումների (այդ թվում՝ խոշորացման) վերաբերյալ ուսումնասիրություններում տնտեսական փաստարկների ուժեղ գերիշխանություն՝ տեղական ժողովրդավարության հետ համեմատ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hy-AM" sz="1600" dirty="0"/>
              <a:t>ծախսերի և ծառայությունների մատուցման վրա ազդեցության քննարկումների գերակայություն՝ տեղական ժողովրդավարության վերաբերյալ պնդումների համեմատ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242676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211" y="448056"/>
            <a:ext cx="9591780" cy="640080"/>
          </a:xfrm>
        </p:spPr>
        <p:txBody>
          <a:bodyPr>
            <a:noAutofit/>
          </a:bodyPr>
          <a:lstStyle/>
          <a:p>
            <a:r>
              <a:rPr lang="hy-AM" b="1" dirty="0"/>
              <a:t>Տեղական ժողովրդավարության համաթիվ (</a:t>
            </a:r>
            <a:r>
              <a:rPr lang="en-US" b="1" dirty="0"/>
              <a:t>Ladner, 2002)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r>
              <a:rPr lang="hy-AM" sz="1600" dirty="0"/>
              <a:t>Համաթիվը բաղկացած է վեց պարամետրից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hy-AM" sz="1600" dirty="0"/>
              <a:t>Սոցիալական ինտեգրում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hy-AM" sz="1600" dirty="0"/>
              <a:t>Հետաքրքրվածություն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hy-AM" sz="1600" dirty="0"/>
              <a:t>Գիտելիք (քաղաքական)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hy-AM" sz="1600" dirty="0"/>
              <a:t>Վստահություն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hy-AM" sz="1600" dirty="0"/>
              <a:t>Բավարարվածություն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hy-AM" sz="1600" dirty="0" smtClean="0"/>
              <a:t>Մասնակցություն</a:t>
            </a:r>
            <a:endParaRPr lang="hy-AM" sz="1600" dirty="0"/>
          </a:p>
        </p:txBody>
      </p:sp>
    </p:spTree>
    <p:extLst>
      <p:ext uri="{BB962C8B-B14F-4D97-AF65-F5344CB8AC3E}">
        <p14:creationId xmlns:p14="http://schemas.microsoft.com/office/powerpoint/2010/main" val="3066093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211" y="448056"/>
            <a:ext cx="9318825" cy="640080"/>
          </a:xfrm>
        </p:spPr>
        <p:txBody>
          <a:bodyPr>
            <a:normAutofit fontScale="90000"/>
          </a:bodyPr>
          <a:lstStyle/>
          <a:p>
            <a:r>
              <a:rPr lang="hy-AM" b="1" dirty="0"/>
              <a:t>Տեղական ինքնակառավարման մոդելներ (</a:t>
            </a:r>
            <a:r>
              <a:rPr lang="en-US" b="1" dirty="0" err="1"/>
              <a:t>Derlien</a:t>
            </a:r>
            <a:r>
              <a:rPr lang="en-US" b="1" dirty="0"/>
              <a:t>, 1994)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y-AM" sz="1600" dirty="0" smtClean="0"/>
              <a:t>Մոնիստիստական </a:t>
            </a:r>
            <a:r>
              <a:rPr lang="hy-AM" sz="1600" dirty="0"/>
              <a:t>ընդդեմ դուալիստական իրավասության մոդել (</a:t>
            </a:r>
            <a:r>
              <a:rPr lang="en-US" sz="1600" dirty="0" err="1"/>
              <a:t>Brîndusa</a:t>
            </a:r>
            <a:r>
              <a:rPr lang="en-US" sz="1600" dirty="0"/>
              <a:t>, 2007)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y-AM" sz="1600" dirty="0"/>
              <a:t>Միասնական ընդդեմ երկակի առաջադրանքի մոդել (</a:t>
            </a:r>
            <a:r>
              <a:rPr lang="en-US" sz="1600" dirty="0" err="1"/>
              <a:t>Boggero</a:t>
            </a:r>
            <a:r>
              <a:rPr lang="en-US" sz="1600" dirty="0"/>
              <a:t>, 2018)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y-AM" sz="1600" dirty="0"/>
              <a:t>Քաղաքացիներին ընձեռնված ժողովրդավարական իրավունքների մակարդակից բխող </a:t>
            </a:r>
            <a:r>
              <a:rPr lang="hy-AM" sz="1600" dirty="0" smtClean="0"/>
              <a:t>տարբերություններ</a:t>
            </a:r>
            <a:endParaRPr lang="hy-AM" sz="1600" dirty="0"/>
          </a:p>
        </p:txBody>
      </p:sp>
    </p:spTree>
    <p:extLst>
      <p:ext uri="{BB962C8B-B14F-4D97-AF65-F5344CB8AC3E}">
        <p14:creationId xmlns:p14="http://schemas.microsoft.com/office/powerpoint/2010/main" val="2439805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211" y="259307"/>
            <a:ext cx="9810144" cy="828829"/>
          </a:xfrm>
        </p:spPr>
        <p:txBody>
          <a:bodyPr>
            <a:noAutofit/>
          </a:bodyPr>
          <a:lstStyle/>
          <a:p>
            <a:r>
              <a:rPr lang="hy-AM" b="1" dirty="0"/>
              <a:t>Մեթոդի նկարագրություն. տվյալադարան, փոփոխականներ, վիճակագրական </a:t>
            </a:r>
            <a:r>
              <a:rPr lang="hy-AM" b="1" dirty="0" smtClean="0"/>
              <a:t>թեսթեր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39495" y="1435608"/>
            <a:ext cx="11320409" cy="542239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</a:pPr>
            <a:r>
              <a:rPr lang="hy-AM" sz="1600" dirty="0"/>
              <a:t>Որպես հետազոտության հիմք է ընդունվել «Հանրային մասնակացություն տեղական ինքնակառավարմանը (ՀաՄաՏեղ)»  ծրագրի շրջանակներում 2015 և 2019 թվականներին իրականացված համապետական ներկայացուցչական հարցումները</a:t>
            </a:r>
          </a:p>
          <a:p>
            <a:pPr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</a:pPr>
            <a:r>
              <a:rPr lang="hy-AM" sz="1600" dirty="0"/>
              <a:t>Հետազոտոթյան շրջանակներում տվյալադարանը բաժանվել է երկու </a:t>
            </a:r>
            <a:r>
              <a:rPr lang="hy-AM" sz="1600" dirty="0" smtClean="0"/>
              <a:t>խմբի</a:t>
            </a:r>
            <a:endParaRPr lang="en-US" sz="1600" dirty="0" smtClean="0"/>
          </a:p>
          <a:p>
            <a:pPr marL="171450" indent="-17145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y-AM" sz="1600" dirty="0" smtClean="0"/>
              <a:t>Առաջին </a:t>
            </a:r>
            <a:r>
              <a:rPr lang="hy-AM" sz="1600" dirty="0"/>
              <a:t>խմբում ընդգրկվել են միայն այն փոփոխականները, որոնք ներառված են եղել երկու հարցման մեջ՝ 44 </a:t>
            </a:r>
            <a:r>
              <a:rPr lang="hy-AM" sz="1600" dirty="0" smtClean="0"/>
              <a:t>բնակավայր</a:t>
            </a:r>
            <a:endParaRPr lang="en-US" sz="1600" dirty="0" smtClean="0"/>
          </a:p>
          <a:p>
            <a:pPr marL="171450" indent="-17145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y-AM" sz="1600" dirty="0" smtClean="0"/>
              <a:t>Երկրորդ </a:t>
            </a:r>
            <a:r>
              <a:rPr lang="hy-AM" sz="1600" dirty="0"/>
              <a:t>խմբում պահպանվել են բոլոր </a:t>
            </a:r>
            <a:r>
              <a:rPr lang="hy-AM" sz="1600" dirty="0" smtClean="0"/>
              <a:t>փոփոխականները</a:t>
            </a:r>
            <a:endParaRPr lang="en-US" sz="1600" dirty="0" smtClean="0"/>
          </a:p>
          <a:p>
            <a:pPr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</a:pPr>
            <a:endParaRPr lang="hy-AM" sz="1600" dirty="0"/>
          </a:p>
          <a:p>
            <a:pPr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</a:pPr>
            <a:r>
              <a:rPr lang="hy-AM" sz="1600" dirty="0" smtClean="0"/>
              <a:t>Առաջին </a:t>
            </a:r>
            <a:r>
              <a:rPr lang="hy-AM" sz="1600" dirty="0"/>
              <a:t>խմբի հետ իրականացվել է անկախ նմուշների թի-թեստ</a:t>
            </a:r>
          </a:p>
          <a:p>
            <a:pPr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</a:pPr>
            <a:r>
              <a:rPr lang="hy-AM" sz="1600" dirty="0"/>
              <a:t>Երկրորդ խմբի դեպքում իրականացվել է շեղման միակողմանի բազմաչափ վերլուծություն (</a:t>
            </a:r>
            <a:r>
              <a:rPr lang="en-US" sz="1600" dirty="0" err="1"/>
              <a:t>Oneway</a:t>
            </a:r>
            <a:r>
              <a:rPr lang="en-US" sz="1600" dirty="0"/>
              <a:t> Multivariate Analysis of Variance (MANOVA))</a:t>
            </a:r>
          </a:p>
          <a:p>
            <a:pPr marL="171450" indent="-17145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y-AM" sz="1600" dirty="0"/>
              <a:t>Այս թեստի նշանակալիության դեպքում կախյալ փոփոխականներից յուրաքանչյուրի նկատմամբ իրականացվել է շեղման միակողմանի վերլուծություն (</a:t>
            </a:r>
            <a:r>
              <a:rPr lang="en-US" sz="1600" dirty="0"/>
              <a:t>Analysis of Variance (ANOVA))</a:t>
            </a:r>
          </a:p>
          <a:p>
            <a:pPr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</a:pP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4181117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y-AM" b="1" dirty="0"/>
              <a:t>Անկախ փոփոխականներ</a:t>
            </a:r>
            <a:endParaRPr lang="en-US" b="1" dirty="0"/>
          </a:p>
        </p:txBody>
      </p:sp>
      <p:graphicFrame>
        <p:nvGraphicFramePr>
          <p:cNvPr id="4" name="Table 7">
            <a:extLst>
              <a:ext uri="{FF2B5EF4-FFF2-40B4-BE49-F238E27FC236}">
                <a16:creationId xmlns:a16="http://schemas.microsoft.com/office/drawing/2014/main" xmlns="" id="{45A1E2E1-4865-4BCF-BD34-341C76CE386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87210966"/>
              </p:ext>
            </p:extLst>
          </p:nvPr>
        </p:nvGraphicFramePr>
        <p:xfrm>
          <a:off x="838200" y="1825625"/>
          <a:ext cx="10515600" cy="2839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xmlns="" val="2821854490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xmlns="" val="32262279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y-AM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Փոփոխական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y-AM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Արժեքներ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257659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y-AM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Տարի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y-AM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= 2015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hy-AM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= 2019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957441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y-AM" dirty="0"/>
                        <a:t>Համայնքի տիպը. գյուղական/քաղաքային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y-AM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= </a:t>
                      </a:r>
                      <a:r>
                        <a:rPr lang="hy-AM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Երևան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hy-AM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= Այլ քաղաքային համայնք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hy-AM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 = Գյուղական համայնք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477478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y-AM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Համայնքի տիպը. խոշորացված/</a:t>
                      </a:r>
                      <a:r>
                        <a:rPr lang="hy-AM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չխոշորացված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y-AM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= Խոշորացված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hy-AM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= </a:t>
                      </a:r>
                      <a:r>
                        <a:rPr lang="hy-AM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Չխոշորացված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hy-AM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 = Այլ մեծ քաղաք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934935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4572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y-AM" b="1" dirty="0"/>
              <a:t>Անկախ փոփոխականներ</a:t>
            </a:r>
            <a:endParaRPr lang="en-US" b="1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32A97884-FC0E-43EB-BFA7-49A72B660473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560846407"/>
              </p:ext>
            </p:extLst>
          </p:nvPr>
        </p:nvGraphicFramePr>
        <p:xfrm>
          <a:off x="2824129" y="1325857"/>
          <a:ext cx="6010037" cy="51158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7022">
                  <a:extLst>
                    <a:ext uri="{9D8B030D-6E8A-4147-A177-3AD203B41FA5}">
                      <a16:colId xmlns:a16="http://schemas.microsoft.com/office/drawing/2014/main" xmlns="" val="13985667"/>
                    </a:ext>
                  </a:extLst>
                </a:gridCol>
                <a:gridCol w="2077996">
                  <a:extLst>
                    <a:ext uri="{9D8B030D-6E8A-4147-A177-3AD203B41FA5}">
                      <a16:colId xmlns:a16="http://schemas.microsoft.com/office/drawing/2014/main" xmlns="" val="2229767186"/>
                    </a:ext>
                  </a:extLst>
                </a:gridCol>
                <a:gridCol w="1141064">
                  <a:extLst>
                    <a:ext uri="{9D8B030D-6E8A-4147-A177-3AD203B41FA5}">
                      <a16:colId xmlns:a16="http://schemas.microsoft.com/office/drawing/2014/main" xmlns="" val="1549940768"/>
                    </a:ext>
                  </a:extLst>
                </a:gridCol>
                <a:gridCol w="1863955">
                  <a:extLst>
                    <a:ext uri="{9D8B030D-6E8A-4147-A177-3AD203B41FA5}">
                      <a16:colId xmlns:a16="http://schemas.microsoft.com/office/drawing/2014/main" xmlns="" val="266596370"/>
                    </a:ext>
                  </a:extLst>
                </a:gridCol>
              </a:tblGrid>
              <a:tr h="346191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900" dirty="0">
                          <a:effectLst/>
                        </a:rPr>
                        <a:t>Բնակչության թիվ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11167" marR="111167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900" dirty="0">
                          <a:effectLst/>
                        </a:rPr>
                        <a:t>Զբաղեցրած տարածք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11167" marR="111167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34947033"/>
                  </a:ext>
                </a:extLst>
              </a:tr>
              <a:tr h="68138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900" dirty="0">
                          <a:effectLst/>
                        </a:rPr>
                        <a:t>1 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11167" marR="11116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900" dirty="0">
                          <a:effectLst/>
                        </a:rPr>
                        <a:t>1 – 499 քաղաքացի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11167" marR="11116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900">
                          <a:effectLst/>
                        </a:rPr>
                        <a:t>1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11167" marR="11116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900">
                          <a:effectLst/>
                        </a:rPr>
                        <a:t>1 – 4.9 կմ</a:t>
                      </a:r>
                      <a:r>
                        <a:rPr lang="hy-AM" sz="1900" baseline="30000">
                          <a:effectLst/>
                        </a:rPr>
                        <a:t>2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11167" marR="111167" marT="0" marB="0"/>
                </a:tc>
                <a:extLst>
                  <a:ext uri="{0D108BD9-81ED-4DB2-BD59-A6C34878D82A}">
                    <a16:rowId xmlns:a16="http://schemas.microsoft.com/office/drawing/2014/main" xmlns="" val="1092441794"/>
                  </a:ext>
                </a:extLst>
              </a:tr>
              <a:tr h="68138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900" dirty="0">
                          <a:effectLst/>
                        </a:rPr>
                        <a:t>2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11167" marR="11116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900">
                          <a:effectLst/>
                        </a:rPr>
                        <a:t>500 – 999 քաղաքացի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11167" marR="11116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900">
                          <a:effectLst/>
                        </a:rPr>
                        <a:t>2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11167" marR="11116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900">
                          <a:effectLst/>
                        </a:rPr>
                        <a:t>5 – 9.9 կմ</a:t>
                      </a:r>
                      <a:r>
                        <a:rPr lang="hy-AM" sz="1900" baseline="30000">
                          <a:effectLst/>
                        </a:rPr>
                        <a:t>2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11167" marR="111167" marT="0" marB="0"/>
                </a:tc>
                <a:extLst>
                  <a:ext uri="{0D108BD9-81ED-4DB2-BD59-A6C34878D82A}">
                    <a16:rowId xmlns:a16="http://schemas.microsoft.com/office/drawing/2014/main" xmlns="" val="2640439574"/>
                  </a:ext>
                </a:extLst>
              </a:tr>
              <a:tr h="68138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900" dirty="0">
                          <a:effectLst/>
                        </a:rPr>
                        <a:t>3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11167" marR="11116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900">
                          <a:effectLst/>
                        </a:rPr>
                        <a:t>1000 – 4999 քաղաքացի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11167" marR="11116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900">
                          <a:effectLst/>
                        </a:rPr>
                        <a:t>3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11167" marR="11116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900">
                          <a:effectLst/>
                        </a:rPr>
                        <a:t>10 – 19.9 կմ</a:t>
                      </a:r>
                      <a:r>
                        <a:rPr lang="hy-AM" sz="1900" baseline="30000">
                          <a:effectLst/>
                        </a:rPr>
                        <a:t>2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11167" marR="111167" marT="0" marB="0"/>
                </a:tc>
                <a:extLst>
                  <a:ext uri="{0D108BD9-81ED-4DB2-BD59-A6C34878D82A}">
                    <a16:rowId xmlns:a16="http://schemas.microsoft.com/office/drawing/2014/main" xmlns="" val="3125527742"/>
                  </a:ext>
                </a:extLst>
              </a:tr>
              <a:tr h="68138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900" dirty="0">
                          <a:effectLst/>
                        </a:rPr>
                        <a:t>4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11167" marR="11116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900">
                          <a:effectLst/>
                        </a:rPr>
                        <a:t>5000 – 9999 քաղաքացի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11167" marR="11116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900">
                          <a:effectLst/>
                        </a:rPr>
                        <a:t>4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11167" marR="11116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900">
                          <a:effectLst/>
                        </a:rPr>
                        <a:t>20 – 49.9 կմ</a:t>
                      </a:r>
                      <a:r>
                        <a:rPr lang="hy-AM" sz="1900" baseline="30000">
                          <a:effectLst/>
                        </a:rPr>
                        <a:t>2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11167" marR="111167" marT="0" marB="0"/>
                </a:tc>
                <a:extLst>
                  <a:ext uri="{0D108BD9-81ED-4DB2-BD59-A6C34878D82A}">
                    <a16:rowId xmlns:a16="http://schemas.microsoft.com/office/drawing/2014/main" xmlns="" val="3680631880"/>
                  </a:ext>
                </a:extLst>
              </a:tr>
              <a:tr h="68138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900" dirty="0">
                          <a:effectLst/>
                        </a:rPr>
                        <a:t>5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11167" marR="11116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900">
                          <a:effectLst/>
                        </a:rPr>
                        <a:t>10000 – 49999 քաղաքացի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11167" marR="11116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900">
                          <a:effectLst/>
                        </a:rPr>
                        <a:t>5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11167" marR="11116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900">
                          <a:effectLst/>
                        </a:rPr>
                        <a:t>50 – 99.9 կմ</a:t>
                      </a:r>
                      <a:r>
                        <a:rPr lang="hy-AM" sz="1900" baseline="30000">
                          <a:effectLst/>
                        </a:rPr>
                        <a:t>2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11167" marR="111167" marT="0" marB="0"/>
                </a:tc>
                <a:extLst>
                  <a:ext uri="{0D108BD9-81ED-4DB2-BD59-A6C34878D82A}">
                    <a16:rowId xmlns:a16="http://schemas.microsoft.com/office/drawing/2014/main" xmlns="" val="157663160"/>
                  </a:ext>
                </a:extLst>
              </a:tr>
              <a:tr h="68138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900" dirty="0">
                          <a:effectLst/>
                        </a:rPr>
                        <a:t>6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11167" marR="11116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900">
                          <a:effectLst/>
                        </a:rPr>
                        <a:t>50000 – 99999 քաղաքացի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11167" marR="11116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900">
                          <a:effectLst/>
                        </a:rPr>
                        <a:t>6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11167" marR="11116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900">
                          <a:effectLst/>
                        </a:rPr>
                        <a:t>100 + կմ</a:t>
                      </a:r>
                      <a:r>
                        <a:rPr lang="hy-AM" sz="1900" baseline="30000">
                          <a:effectLst/>
                        </a:rPr>
                        <a:t>2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11167" marR="111167" marT="0" marB="0"/>
                </a:tc>
                <a:extLst>
                  <a:ext uri="{0D108BD9-81ED-4DB2-BD59-A6C34878D82A}">
                    <a16:rowId xmlns:a16="http://schemas.microsoft.com/office/drawing/2014/main" xmlns="" val="295046601"/>
                  </a:ext>
                </a:extLst>
              </a:tr>
              <a:tr h="68138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900" dirty="0">
                          <a:effectLst/>
                        </a:rPr>
                        <a:t>7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11167" marR="11116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y-AM" sz="1900">
                          <a:effectLst/>
                        </a:rPr>
                        <a:t>100000 + քաղաքացի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11167" marR="111167" marT="0" marB="0"/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700" dirty="0">
                          <a:effectLst/>
                        </a:rPr>
                        <a:t> 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956697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707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y-AM" b="1" dirty="0"/>
              <a:t>Կախյալ փոփոխականների խմբեր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hy-AM" sz="1600" dirty="0"/>
              <a:t>Ըստ Լադների մոդելի՝</a:t>
            </a:r>
          </a:p>
          <a:p>
            <a:pPr marL="171450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y-AM" sz="1600" dirty="0"/>
              <a:t>Սոցիալական ինտեգրում </a:t>
            </a:r>
          </a:p>
          <a:p>
            <a:pPr marL="171450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y-AM" sz="1600" dirty="0"/>
              <a:t>Հետաքրքրվածություն (միայն 2015 թվականի հարցման մեջ) </a:t>
            </a:r>
          </a:p>
          <a:p>
            <a:pPr marL="171450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y-AM" sz="1600" dirty="0"/>
              <a:t>Գիտելիք (քաղաքական)</a:t>
            </a:r>
          </a:p>
          <a:p>
            <a:pPr marL="171450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y-AM" sz="1600" dirty="0"/>
              <a:t>Վստահություն</a:t>
            </a:r>
          </a:p>
          <a:p>
            <a:pPr marL="171450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y-AM" sz="1600" dirty="0"/>
              <a:t>Բավարարվածություն </a:t>
            </a:r>
          </a:p>
          <a:p>
            <a:pPr marL="171450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y-AM" sz="1600" dirty="0"/>
              <a:t>Մասնակցություն </a:t>
            </a:r>
          </a:p>
          <a:p>
            <a:pPr marL="171450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y-AM" sz="1600" dirty="0"/>
              <a:t>Թափանցիկություն</a:t>
            </a:r>
          </a:p>
          <a:p>
            <a:pPr marL="171450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y-AM" sz="1600" dirty="0"/>
              <a:t> Հաշվետվողականություն</a:t>
            </a:r>
          </a:p>
          <a:p>
            <a:pPr>
              <a:lnSpc>
                <a:spcPct val="100000"/>
              </a:lnSpc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420300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RC.Blue.Presentation">
  <a:themeElements>
    <a:clrScheme name="CRRC-Armenia">
      <a:dk1>
        <a:srgbClr val="A62E20"/>
      </a:dk1>
      <a:lt1>
        <a:srgbClr val="FFFFFF"/>
      </a:lt1>
      <a:dk2>
        <a:srgbClr val="1C1C1C"/>
      </a:dk2>
      <a:lt2>
        <a:srgbClr val="FFFFFF"/>
      </a:lt2>
      <a:accent1>
        <a:srgbClr val="0C0C0C"/>
      </a:accent1>
      <a:accent2>
        <a:srgbClr val="08313E"/>
      </a:accent2>
      <a:accent3>
        <a:srgbClr val="08313E"/>
      </a:accent3>
      <a:accent4>
        <a:srgbClr val="0C495C"/>
      </a:accent4>
      <a:accent5>
        <a:srgbClr val="126F8C"/>
      </a:accent5>
      <a:accent6>
        <a:srgbClr val="7F7F7F"/>
      </a:accent6>
      <a:hlink>
        <a:srgbClr val="A62E20"/>
      </a:hlink>
      <a:folHlink>
        <a:srgbClr val="08313E"/>
      </a:folHlink>
    </a:clrScheme>
    <a:fontScheme name="CRRC-Armenia">
      <a:majorFont>
        <a:latin typeface="WeblySleek UI Semibold"/>
        <a:ea typeface=""/>
        <a:cs typeface=""/>
      </a:majorFont>
      <a:minorFont>
        <a:latin typeface="WeblySleek UI Semi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RRC.Blue.Presentation" id="{658B9039-085A-4DA9-B788-B9ADB8C041B9}" vid="{3A785120-3813-4BBA-A90D-1552D5D04133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CRRC.Blue.Presentation</Template>
  <TotalTime>71</TotalTime>
  <Words>1411</Words>
  <Application>Microsoft Office PowerPoint</Application>
  <PresentationFormat>Custom</PresentationFormat>
  <Paragraphs>465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CRRC.Blue.Presentation</vt:lpstr>
      <vt:lpstr>  Հայաստանում տեղական ժողովրդավարության և համայնքային ծառայություններից բավարարվածության համայնքների միջև համեմատական  վերլուծություն</vt:lpstr>
      <vt:lpstr>Հետազոտական հարցեր</vt:lpstr>
      <vt:lpstr>Գրականության տեսություն</vt:lpstr>
      <vt:lpstr>Տեղական ժողովրդավարության համաթիվ (Ladner, 2002) </vt:lpstr>
      <vt:lpstr>Տեղական ինքնակառավարման մոդելներ (Derlien, 1994)</vt:lpstr>
      <vt:lpstr>Մեթոդի նկարագրություն. տվյալադարան, փոփոխականներ, վիճակագրական թեսթեր</vt:lpstr>
      <vt:lpstr>Անկախ փոփոխականներ</vt:lpstr>
      <vt:lpstr>Անկախ փոփոխականներ</vt:lpstr>
      <vt:lpstr>Կախյալ փոփոխականների խմբեր</vt:lpstr>
      <vt:lpstr>Հիմնական արդյունքներ՝ 44 համայնքներ</vt:lpstr>
      <vt:lpstr>Բնակչության թվի ազդեցությունը բավարարվածության վրա` 2015 թ․ </vt:lpstr>
      <vt:lpstr>Բնակչության թվի ազդեցությունը բավարարվածության վրա` 2019 թ․ </vt:lpstr>
      <vt:lpstr>Ծառայություններից գոհունակության վերլուծություն՝ խոշորացված և չխոշորացված համայնքների միջև</vt:lpstr>
      <vt:lpstr>Ծառայություններից գոհունակության վերլուծություն՝ խոշորացված և չխոշորացված համայնքների միջև</vt:lpstr>
      <vt:lpstr>Բոլոր համայնքներ՝ սոցիալական ինտեգրում</vt:lpstr>
      <vt:lpstr>Բոլոր համայնքներ՝ սոցիալական ինտեգրում</vt:lpstr>
      <vt:lpstr>Բոլոր համայնքներ՝ գիտելիք</vt:lpstr>
      <vt:lpstr>Բոլոր համայնքներ՝ գիտելիք</vt:lpstr>
      <vt:lpstr>PowerPoint Presentation</vt:lpstr>
      <vt:lpstr>Արդյունքներ</vt:lpstr>
      <vt:lpstr>Առաջարկներ քաղաքականություն իրականացնողներին</vt:lpstr>
      <vt:lpstr>Առաջարկներ ոլորտային հետազոտողներին </vt:lpstr>
      <vt:lpstr>Սույն հետազոտությունը կատարվել է Ամերիկայի ժողովրդի աջակցությամբ` ԱՄՆ Միջազգային զարգացման գործակալության միջոցով: Այստեղ արտահայտված տեսակետները /կամ նյութի բովանդակությունը/ միմիայն հեղինակներինն են և պարտադիր չէ, որ արտահայտեն ԱՄՆ ՄԶԳ կամ ԱՄՆ կառավարության տեսակետները:</vt:lpstr>
      <vt:lpstr>Շնորհակալություն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Հայաստանում տեղական ժողովրդավարության և համայնքային ծառայություններից բավարարվածության համայնքների միջև համեմատական  վերլուծություն</dc:title>
  <dc:creator>STAFF Hovhannes Asatryan</dc:creator>
  <cp:lastModifiedBy>Mariam Arakelyan</cp:lastModifiedBy>
  <cp:revision>12</cp:revision>
  <dcterms:created xsi:type="dcterms:W3CDTF">2020-07-27T12:57:54Z</dcterms:created>
  <dcterms:modified xsi:type="dcterms:W3CDTF">2020-07-31T06:43:57Z</dcterms:modified>
</cp:coreProperties>
</file>