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7EC-4F0F-90AE-F30ADB3F97C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77EC-4F0F-90AE-F30ADB3F97C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77EC-4F0F-90AE-F30ADB3F97C2}"/>
              </c:ext>
            </c:extLst>
          </c:dPt>
          <c:dLbls>
            <c:dLbl>
              <c:idx val="0"/>
              <c:layout>
                <c:manualLayout>
                  <c:x val="3.1993553098823083E-2"/>
                  <c:y val="-3.28480956941609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225949869106824"/>
                      <c:h val="0.155595266903693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EC-4F0F-90AE-F30ADB3F97C2}"/>
                </c:ext>
              </c:extLst>
            </c:dLbl>
            <c:dLbl>
              <c:idx val="1"/>
              <c:layout>
                <c:manualLayout>
                  <c:x val="-4.7195253505933094E-2"/>
                  <c:y val="0.13274355868238355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fld id="{473DFD9E-8BC1-43D9-B1DB-73BAFE6CAC97}" type="CATEGORYNAME">
                      <a:rPr lang="hy-AM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pPr>
                        <a:defRPr sz="1000" b="1" i="0" u="none" strike="noStrike" kern="1200" spc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hy-AM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t>, </a:t>
                    </a:r>
                    <a:fld id="{1E704E66-AFAE-45EB-81DF-DCFF90D02540}" type="VALUE">
                      <a:rPr lang="hy-AM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pPr>
                        <a:defRPr sz="1000" b="1" i="0" u="none" strike="noStrike" kern="1200" spc="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hy-AM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79862225959622"/>
                      <c:h val="0.239907437605802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7EC-4F0F-90AE-F30ADB3F97C2}"/>
                </c:ext>
              </c:extLst>
            </c:dLbl>
            <c:dLbl>
              <c:idx val="2"/>
              <c:layout>
                <c:manualLayout>
                  <c:x val="-1.1937823023489939E-3"/>
                  <c:y val="-0.159783404680283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793549624348526"/>
                      <c:h val="0.217796282101905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7EC-4F0F-90AE-F30ADB3F97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Կլաստեր 1 - «Գիտակցված մասնակցություն»</c:v>
                </c:pt>
                <c:pt idx="1">
                  <c:v>Կլաստեր 2 - «Մեկուսացած քաղաքացիներ»</c:v>
                </c:pt>
                <c:pt idx="2">
                  <c:v>Կլաստեր 3 - «Չիրացված գիտելիքներ»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2.4400000000000002E-2</c:v>
                </c:pt>
                <c:pt idx="1">
                  <c:v>0.57010000000000005</c:v>
                </c:pt>
                <c:pt idx="2">
                  <c:v>0.40539999999999998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EC-4F0F-90AE-F30ADB3F97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latin typeface="+mj-lt"/>
        </a:defRPr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explosion val="14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3D3-46C3-B6AA-241666DDAD36}"/>
              </c:ext>
            </c:extLst>
          </c:dPt>
          <c:dPt>
            <c:idx val="1"/>
            <c:bubble3D val="0"/>
            <c:explosion val="15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3D3-46C3-B6AA-241666DDAD36}"/>
              </c:ext>
            </c:extLst>
          </c:dPt>
          <c:dPt>
            <c:idx val="2"/>
            <c:bubble3D val="0"/>
            <c:explosion val="7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3D3-46C3-B6AA-241666DDAD36}"/>
              </c:ext>
            </c:extLst>
          </c:dPt>
          <c:dPt>
            <c:idx val="3"/>
            <c:bubble3D val="0"/>
            <c:explosion val="9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3D3-46C3-B6AA-241666DDAD36}"/>
              </c:ext>
            </c:extLst>
          </c:dPt>
          <c:dLbls>
            <c:dLbl>
              <c:idx val="0"/>
              <c:layout>
                <c:manualLayout>
                  <c:x val="3.7921590010905559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610861539385081"/>
                      <c:h val="0.1445130834055579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3D3-46C3-B6AA-241666DDAD36}"/>
                </c:ext>
              </c:extLst>
            </c:dLbl>
            <c:dLbl>
              <c:idx val="1"/>
              <c:layout>
                <c:manualLayout>
                  <c:x val="-1.348435814455232E-3"/>
                  <c:y val="0.1278125922129556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defRPr>
                    </a:pPr>
                    <a:r>
                      <a:rPr lang="hy-AM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t>Կլաստեր 2 - «Մեկուսացած քաղաքացիներ»</a:t>
                    </a:r>
                    <a:r>
                      <a:rPr lang="hy-AM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rPr>
                      <a:t>, 35.8%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79862225959622"/>
                      <c:h val="0.239907437605802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3D3-46C3-B6AA-241666DDAD36}"/>
                </c:ext>
              </c:extLst>
            </c:dLbl>
            <c:dLbl>
              <c:idx val="2"/>
              <c:layout>
                <c:manualLayout>
                  <c:x val="1.9603414408014715E-2"/>
                  <c:y val="-0.201055708200409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793549624348526"/>
                      <c:h val="0.217796282101905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3D3-46C3-B6AA-241666DDAD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Sheet1!$A$9:$A$12</c:f>
              <c:strCache>
                <c:ptCount val="4"/>
                <c:pt idx="0">
                  <c:v>Կլաստեր 1 - «Գիտակցված մասնակցություն»</c:v>
                </c:pt>
                <c:pt idx="1">
                  <c:v>Կլաստեր 2 - «Մեկուսացած քաղաքացիներ»</c:v>
                </c:pt>
                <c:pt idx="2">
                  <c:v>Կլաստեր 3 - «Չիրացված գիտելիքներ»</c:v>
                </c:pt>
                <c:pt idx="3">
                  <c:v>Կլաստեր 4 - «Բարելավված իրազեկվածություն»</c:v>
                </c:pt>
              </c:strCache>
            </c:strRef>
          </c:cat>
          <c:val>
            <c:numRef>
              <c:f>Sheet1!$B$9:$B$12</c:f>
              <c:numCache>
                <c:formatCode>0.00%</c:formatCode>
                <c:ptCount val="4"/>
                <c:pt idx="0">
                  <c:v>1.7999999999999999E-2</c:v>
                </c:pt>
                <c:pt idx="1">
                  <c:v>0.35799999999999998</c:v>
                </c:pt>
                <c:pt idx="2">
                  <c:v>0.25600000000000001</c:v>
                </c:pt>
                <c:pt idx="3">
                  <c:v>0.36799999999999999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D3-46C3-B6AA-241666DDAD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="1">
          <a:latin typeface="+mj-lt"/>
        </a:defRPr>
      </a:pPr>
      <a:endParaRPr lang="en-US"/>
    </a:p>
  </c:txPr>
  <c:externalData r:id="rId2">
    <c:autoUpdate val="0"/>
  </c:externalData>
  <c:userShapes r:id="rId3"/>
</c:chartSpac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0.6537</cdr:x>
      <cdr:y>0.51795</cdr:y>
    </cdr:from>
    <cdr:to>
      <cdr:x>0.92218</cdr:x>
      <cdr:y>0.78718</cdr:y>
    </cdr:to>
    <cdr:pic>
      <cdr:nvPicPr>
        <cdr:cNvPr id="2" name="Picture 1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r="2817" b="746"/>
        <a:stretch xmlns:a="http://schemas.openxmlformats.org/drawingml/2006/main"/>
      </cdr:blipFill>
      <cdr:spPr>
        <a:xfrm xmlns:a="http://schemas.openxmlformats.org/drawingml/2006/main">
          <a:off x="3840480" y="1539239"/>
          <a:ext cx="1577340" cy="80010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0.05318</cdr:x>
      <cdr:y>0.25641</cdr:y>
    </cdr:from>
    <cdr:to>
      <cdr:x>0.35798</cdr:x>
      <cdr:y>0.51033</cdr:y>
    </cdr:to>
    <cdr:pic>
      <cdr:nvPicPr>
        <cdr:cNvPr id="3" name="Picture 2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33988" t="33333" r="447" b="34359"/>
        <a:stretch xmlns:a="http://schemas.openxmlformats.org/drawingml/2006/main"/>
      </cdr:blipFill>
      <cdr:spPr>
        <a:xfrm xmlns:a="http://schemas.openxmlformats.org/drawingml/2006/main">
          <a:off x="312419" y="762000"/>
          <a:ext cx="1790701" cy="75460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0.52659</cdr:x>
      <cdr:y>0.13421</cdr:y>
    </cdr:from>
    <cdr:to>
      <cdr:x>0.77302</cdr:x>
      <cdr:y>0.34068</cdr:y>
    </cdr:to>
    <cdr:pic>
      <cdr:nvPicPr>
        <cdr:cNvPr id="4" name="Picture 3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34427" t="66923" r="1933" b="1539"/>
        <a:stretch xmlns:a="http://schemas.openxmlformats.org/drawingml/2006/main"/>
      </cdr:blipFill>
      <cdr:spPr>
        <a:xfrm xmlns:a="http://schemas.openxmlformats.org/drawingml/2006/main">
          <a:off x="3093719" y="432582"/>
          <a:ext cx="1447801" cy="665510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0.02638</cdr:x>
      <cdr:y>0.38173</cdr:y>
    </cdr:from>
    <cdr:to>
      <cdr:x>0.31644</cdr:x>
      <cdr:y>0.57611</cdr:y>
    </cdr:to>
    <cdr:pic>
      <cdr:nvPicPr>
        <cdr:cNvPr id="2" name="Picture 1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33703" b="74707"/>
        <a:stretch xmlns:a="http://schemas.openxmlformats.org/drawingml/2006/main"/>
      </cdr:blipFill>
      <cdr:spPr>
        <a:xfrm xmlns:a="http://schemas.openxmlformats.org/drawingml/2006/main">
          <a:off x="158190" y="1242059"/>
          <a:ext cx="1739472" cy="63246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0.70521</cdr:x>
      <cdr:y>0.4918</cdr:y>
    </cdr:from>
    <cdr:to>
      <cdr:x>0.97332</cdr:x>
      <cdr:y>0.67837</cdr:y>
    </cdr:to>
    <cdr:pic>
      <cdr:nvPicPr>
        <cdr:cNvPr id="3" name="Picture 2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33703" t="24589" r="678" b="49415"/>
        <a:stretch xmlns:a="http://schemas.openxmlformats.org/drawingml/2006/main"/>
      </cdr:blipFill>
      <cdr:spPr>
        <a:xfrm xmlns:a="http://schemas.openxmlformats.org/drawingml/2006/main">
          <a:off x="4229100" y="1600200"/>
          <a:ext cx="1607820" cy="607034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0.46506</cdr:x>
      <cdr:y>0.12881</cdr:y>
    </cdr:from>
    <cdr:to>
      <cdr:x>0.73192</cdr:x>
      <cdr:y>0.30211</cdr:y>
    </cdr:to>
    <cdr:pic>
      <cdr:nvPicPr>
        <cdr:cNvPr id="4" name="Picture 3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33256" t="74707" r="231" b="703"/>
        <a:stretch xmlns:a="http://schemas.openxmlformats.org/drawingml/2006/main"/>
      </cdr:blipFill>
      <cdr:spPr>
        <a:xfrm xmlns:a="http://schemas.openxmlformats.org/drawingml/2006/main">
          <a:off x="2788920" y="419100"/>
          <a:ext cx="1600343" cy="56387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0.35959</cdr:x>
      <cdr:y>0.76668</cdr:y>
    </cdr:from>
    <cdr:to>
      <cdr:x>0.63278</cdr:x>
      <cdr:y>0.95316</cdr:y>
    </cdr:to>
    <cdr:pic>
      <cdr:nvPicPr>
        <cdr:cNvPr id="5" name="Picture 4"/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33255" t="49649" r="455" b="24590"/>
        <a:stretch xmlns:a="http://schemas.openxmlformats.org/drawingml/2006/main"/>
      </cdr:blipFill>
      <cdr:spPr>
        <a:xfrm xmlns:a="http://schemas.openxmlformats.org/drawingml/2006/main">
          <a:off x="2156460" y="2494562"/>
          <a:ext cx="1638300" cy="606778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254952" y="262787"/>
            <a:ext cx="11682101" cy="633243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A62E2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4655" y="3886200"/>
            <a:ext cx="8940800" cy="64008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904071" y="4648200"/>
            <a:ext cx="8777517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822429" y="4691380"/>
            <a:ext cx="8940800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117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201" y="2819400"/>
            <a:ext cx="7980212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rgbClr val="0E566C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1201" y="4434106"/>
            <a:ext cx="6207063" cy="112849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E566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8852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6036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4435" y="1196392"/>
            <a:ext cx="10983132" cy="0"/>
          </a:xfrm>
          <a:prstGeom prst="line">
            <a:avLst/>
          </a:prstGeom>
          <a:ln w="25400">
            <a:solidFill>
              <a:srgbClr val="0E5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521211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rgbClr val="0E566C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539495" y="1435608"/>
            <a:ext cx="11048071" cy="496519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rgbClr val="0E566C"/>
                </a:solidFill>
              </a:defRPr>
            </a:lvl1pPr>
            <a:lvl2pPr>
              <a:defRPr lang="en-US" sz="1200" smtClean="0">
                <a:solidFill>
                  <a:srgbClr val="0E566C"/>
                </a:solidFill>
              </a:defRPr>
            </a:lvl2pPr>
            <a:lvl3pPr>
              <a:defRPr lang="en-US" sz="1200" smtClean="0">
                <a:solidFill>
                  <a:srgbClr val="0E566C"/>
                </a:solidFill>
              </a:defRPr>
            </a:lvl3pPr>
            <a:lvl4pPr>
              <a:defRPr lang="en-US" sz="1200" smtClean="0">
                <a:solidFill>
                  <a:srgbClr val="0E566C"/>
                </a:solidFill>
              </a:defRPr>
            </a:lvl4pPr>
            <a:lvl5pPr>
              <a:defRPr lang="en-US" sz="1200">
                <a:solidFill>
                  <a:srgbClr val="0E566C"/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Click to add text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90AC08-FF07-4E61-9EE0-A729B83E59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231" y="412351"/>
            <a:ext cx="171483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7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4955" y="26278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blackWhite">
          <a:xfrm>
            <a:off x="254952" y="262790"/>
            <a:ext cx="11682101" cy="207264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1208" y="1536192"/>
            <a:ext cx="8013192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rgbClr val="0E566C"/>
                </a:solidFill>
                <a:latin typeface="+mj-lt"/>
              </a:defRPr>
            </a:lvl1pPr>
            <a:lvl2pPr>
              <a:defRPr lang="en-US" sz="1200" dirty="0" smtClean="0">
                <a:solidFill>
                  <a:srgbClr val="0E566C"/>
                </a:solidFill>
              </a:defRPr>
            </a:lvl2pPr>
            <a:lvl3pPr>
              <a:defRPr lang="en-US" sz="1200" dirty="0" smtClean="0">
                <a:solidFill>
                  <a:srgbClr val="0E566C"/>
                </a:solidFill>
              </a:defRPr>
            </a:lvl3pPr>
            <a:lvl4pPr>
              <a:defRPr lang="en-US" sz="1200" dirty="0" smtClean="0">
                <a:solidFill>
                  <a:srgbClr val="0E566C"/>
                </a:solidFill>
              </a:defRPr>
            </a:lvl4pPr>
            <a:lvl5pPr>
              <a:defRPr lang="en-US" sz="1200" dirty="0">
                <a:solidFill>
                  <a:srgbClr val="0E566C"/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Click to add subtitle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CE435F-696D-4E15-9E30-F24EE10D3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1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254952" y="262787"/>
            <a:ext cx="11682101" cy="633243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E566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623429-3673-416B-AEB9-3D2AACF094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82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254952" y="227952"/>
            <a:ext cx="11682101" cy="6332433"/>
          </a:xfrm>
          <a:prstGeom prst="rect">
            <a:avLst/>
          </a:prstGeom>
          <a:solidFill>
            <a:srgbClr val="0E56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0E566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0799" y="1905000"/>
            <a:ext cx="8360788" cy="640080"/>
          </a:xfrm>
        </p:spPr>
        <p:txBody>
          <a:bodyPr>
            <a:noAutofit/>
          </a:bodyPr>
          <a:lstStyle>
            <a:lvl1pPr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say Thank you!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421045" y="3886200"/>
            <a:ext cx="0" cy="9906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1522645" y="3733800"/>
            <a:ext cx="6876288" cy="4851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endParaRPr lang="en-US" sz="2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556512" y="5382260"/>
            <a:ext cx="6876288" cy="3327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r>
              <a:rPr lang="en-US" sz="1800" dirty="0"/>
              <a:t>CRRC-Armenia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421045" y="5410200"/>
            <a:ext cx="0" cy="8382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093" y="4517992"/>
            <a:ext cx="1741719" cy="1730409"/>
          </a:xfrm>
          <a:prstGeom prst="rect">
            <a:avLst/>
          </a:prstGeom>
        </p:spPr>
      </p:pic>
      <p:sp>
        <p:nvSpPr>
          <p:cNvPr id="23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657600"/>
            <a:ext cx="5181600" cy="561340"/>
          </a:xfrm>
        </p:spPr>
        <p:txBody>
          <a:bodyPr>
            <a:no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Full Name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1522645" y="4178300"/>
            <a:ext cx="5182955" cy="406400"/>
          </a:xfrm>
        </p:spPr>
        <p:txBody>
          <a:bodyPr/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US" sz="1800" dirty="0"/>
              <a:t>Position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2" hasCustomPrompt="1"/>
          </p:nvPr>
        </p:nvSpPr>
        <p:spPr>
          <a:xfrm>
            <a:off x="1522646" y="4572000"/>
            <a:ext cx="5183716" cy="381000"/>
          </a:xfrm>
        </p:spPr>
        <p:txBody>
          <a:bodyPr>
            <a:normAutofit/>
          </a:bodyPr>
          <a:lstStyle>
            <a:lvl1pPr>
              <a:defRPr lang="en-US" sz="1600" dirty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56512" y="5638800"/>
            <a:ext cx="6876288" cy="685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WeblySleek UI Semilight" panose="020B0402040204020203" pitchFamily="34" charset="0"/>
                <a:ea typeface="+mj-ea"/>
                <a:cs typeface="WeblySleek UI Semilight" panose="020B0402040204020203" pitchFamily="34" charset="0"/>
              </a:defRPr>
            </a:lvl1pPr>
          </a:lstStyle>
          <a:p>
            <a:r>
              <a:rPr lang="sv-SE" sz="1200" dirty="0"/>
              <a:t>info</a:t>
            </a:r>
            <a:r>
              <a:rPr lang="en-US" sz="1200" dirty="0"/>
              <a:t>@crrc.am</a:t>
            </a:r>
          </a:p>
          <a:p>
            <a:r>
              <a:rPr lang="en-US" sz="1200" dirty="0"/>
              <a:t>(+374 10) 57 48 98, 57 48 68</a:t>
            </a:r>
          </a:p>
          <a:p>
            <a:r>
              <a:rPr lang="en-US" sz="1200" dirty="0"/>
              <a:t>1 Alex Manukyan Street, YSU Library building, 6th floor, room 602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8DCFF9C-3251-4720-AD13-8A47AFFAAE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86" y="412351"/>
            <a:ext cx="174171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1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6036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8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rgbClr val="0E566C"/>
                </a:solidFill>
                <a:latin typeface="WeblySleek UI Semilight" panose="020B0402040204020203" pitchFamily="34" charset="0"/>
                <a:cs typeface="WeblySleek UI Semilight" panose="020B0402040204020203" pitchFamily="34" charset="0"/>
              </a:defRPr>
            </a:lvl1pPr>
          </a:lstStyle>
          <a:p>
            <a:fld id="{51E0F7AD-4CBD-456A-B642-E08EE9B8F900}" type="datetimeFigureOut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rgbClr val="0E566C"/>
                </a:solidFill>
                <a:latin typeface="WeblySleek UI Semilight" panose="020B0402040204020203" pitchFamily="34" charset="0"/>
                <a:cs typeface="WeblySleek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8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rgbClr val="0E566C"/>
                </a:solidFill>
                <a:latin typeface="WeblySleek UI Semilight" panose="020B0402040204020203" pitchFamily="34" charset="0"/>
                <a:cs typeface="WeblySleek UI Semilight" panose="020B0402040204020203" pitchFamily="34" charset="0"/>
              </a:defRPr>
            </a:lvl1pPr>
          </a:lstStyle>
          <a:p>
            <a:fld id="{97E96E14-BC7B-4B4F-8155-D316DA888D4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04435" y="1196392"/>
            <a:ext cx="10983132" cy="0"/>
          </a:xfrm>
          <a:prstGeom prst="line">
            <a:avLst/>
          </a:prstGeom>
          <a:ln w="25400">
            <a:solidFill>
              <a:srgbClr val="0E56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231" y="412351"/>
            <a:ext cx="1714838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80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5" r:id="rId2"/>
    <p:sldLayoutId id="2147483693" r:id="rId3"/>
    <p:sldLayoutId id="2147483694" r:id="rId4"/>
    <p:sldLayoutId id="2147483710" r:id="rId5"/>
    <p:sldLayoutId id="2147483711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0E566C"/>
          </a:solidFill>
          <a:latin typeface="WeblySleek UI Semilight" panose="020B0402040204020203" pitchFamily="34" charset="0"/>
          <a:ea typeface="+mj-ea"/>
          <a:cs typeface="WeblySleek UI Semilight" panose="020B04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rgbClr val="0E566C"/>
          </a:solidFill>
          <a:latin typeface="WeblySleek UI Semilight" panose="020B0402040204020203" pitchFamily="34" charset="0"/>
          <a:ea typeface="+mn-ea"/>
          <a:cs typeface="WeblySleek UI Semilight" panose="020B0402040204020203" pitchFamily="34" charset="0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rgbClr val="0E566C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rgbClr val="0E566C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rgbClr val="0E566C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y-AM" dirty="0" smtClean="0"/>
              <a:t>Սոնյա ՄՍՐՅԱՆ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y-AM" dirty="0" smtClean="0"/>
              <a:t>հետազոտող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2645" y="579329"/>
            <a:ext cx="9665883" cy="2793014"/>
          </a:xfrm>
        </p:spPr>
        <p:txBody>
          <a:bodyPr/>
          <a:lstStyle/>
          <a:p>
            <a:r>
              <a:rPr lang="hy-AM" sz="3600" dirty="0"/>
              <a:t/>
            </a:r>
            <a:br>
              <a:rPr lang="hy-AM" sz="3600" dirty="0"/>
            </a:br>
            <a:r>
              <a:rPr lang="hy-AM" sz="3600" dirty="0"/>
              <a:t/>
            </a:r>
            <a:br>
              <a:rPr lang="hy-AM" sz="3600" dirty="0"/>
            </a:br>
            <a:r>
              <a:rPr lang="hy-AM" sz="2800" dirty="0"/>
              <a:t>Իրազեկվածություն ՏԻՄ-երի վերաբերյալ եվ մասնակցություն տեղական ինքնակառավարմանը. վստահությունը որպես միջանկյալ գործոն</a:t>
            </a:r>
            <a:endParaRPr lang="hy-AM" sz="2800" dirty="0"/>
          </a:p>
        </p:txBody>
      </p:sp>
      <p:sp>
        <p:nvSpPr>
          <p:cNvPr id="2" name="Rectangle 1"/>
          <p:cNvSpPr/>
          <p:nvPr/>
        </p:nvSpPr>
        <p:spPr>
          <a:xfrm>
            <a:off x="122840" y="193156"/>
            <a:ext cx="11887200" cy="1703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3.jp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675068" y="567342"/>
            <a:ext cx="1764274" cy="996434"/>
          </a:xfrm>
          <a:prstGeom prst="rect">
            <a:avLst/>
          </a:prstGeom>
          <a:ln/>
        </p:spPr>
      </p:pic>
      <p:pic>
        <p:nvPicPr>
          <p:cNvPr id="8" name="image5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8353788" y="703154"/>
            <a:ext cx="1741805" cy="703365"/>
          </a:xfrm>
          <a:prstGeom prst="rect">
            <a:avLst/>
          </a:prstGeom>
          <a:ln/>
        </p:spPr>
      </p:pic>
      <p:pic>
        <p:nvPicPr>
          <p:cNvPr id="9" name="image6.pn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1997721" y="703154"/>
            <a:ext cx="2328919" cy="676012"/>
          </a:xfrm>
          <a:prstGeom prst="rect">
            <a:avLst/>
          </a:prstGeom>
          <a:ln/>
        </p:spPr>
      </p:pic>
      <p:pic>
        <p:nvPicPr>
          <p:cNvPr id="10" name="image2.png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6787771" y="703154"/>
            <a:ext cx="968104" cy="83524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23129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Առաջարկություններ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y-AM" sz="2000" b="1" dirty="0"/>
              <a:t>Քաղաքականության առաջարկություններ՝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2000" dirty="0"/>
              <a:t>Բարձրացնել ՏԻ ոլորտի վերաբերյալ իրազեկվածությունը </a:t>
            </a:r>
            <a:r>
              <a:rPr lang="hy-AM" sz="2000" b="1" dirty="0"/>
              <a:t>«մեկուսացած քաղաքացիների» </a:t>
            </a:r>
            <a:r>
              <a:rPr lang="hy-AM" sz="2000" dirty="0"/>
              <a:t>խմբի շրջանում, որը կազմում է բնակչության  35.8%-ը (2019 թ.)։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2000" dirty="0"/>
              <a:t>Իրականացնել ՏԻ-անը մասնակցության խթանման միջոցառումներ </a:t>
            </a:r>
            <a:r>
              <a:rPr lang="hy-AM" sz="2000" b="1" dirty="0"/>
              <a:t>«Չիրացված գիտելիքների» </a:t>
            </a:r>
            <a:r>
              <a:rPr lang="hy-AM" sz="2000" dirty="0"/>
              <a:t>խմբի շրջանում, որը կազմում է բնակչության 25.6%-ը (2019թ․)։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2000" dirty="0"/>
              <a:t>Իրականացվող իրազեկվածության միջոցառումներում ներդնել ՏԻ ոլորտի նկատմամբ բնակչության վստահության բարձրացմանը նպաստող բաղադրիչներ</a:t>
            </a:r>
            <a:r>
              <a:rPr lang="hy-AM" sz="2000" dirty="0" smtClean="0"/>
              <a:t>։</a:t>
            </a:r>
            <a:endParaRPr lang="hy-AM" sz="2000" dirty="0"/>
          </a:p>
        </p:txBody>
      </p:sp>
    </p:spTree>
    <p:extLst>
      <p:ext uri="{BB962C8B-B14F-4D97-AF65-F5344CB8AC3E}">
        <p14:creationId xmlns:p14="http://schemas.microsoft.com/office/powerpoint/2010/main" val="612398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Առաջարկություններ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hy-AM" sz="2000" b="1" dirty="0"/>
              <a:t>Ոլորտային հետազոտողներին առաջարկվում է՝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2000" dirty="0"/>
              <a:t>Ուսումնասիրել ՏԻ-անը բնակչության մասնակցության վրա ազդող գործոնները՝ կիրառելով բազմակի մեդիացիոն վերլուծության մոդելներ։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2000" dirty="0"/>
              <a:t>Ուսումնասիրել ՏԻ-ան նկատմամբ բնակչության վստահությունը փոխպայմանավորող գործոնները՝ կիրառելով բազմակի մեդիացիոն վերլուծության մոդելներ։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y-AM" sz="2000" dirty="0"/>
              <a:t>Որակական մեթոդների կիրառությամբ ուսումնասիրել, թե ինչպես և ինչ գործոններով են ՏԻ-ան վերաբերյալ իրազեկվածությունը փոխկապված ՏԻ-անը բնակչության մասնակցության հետ։ </a:t>
            </a:r>
          </a:p>
        </p:txBody>
      </p:sp>
    </p:spTree>
    <p:extLst>
      <p:ext uri="{BB962C8B-B14F-4D97-AF65-F5344CB8AC3E}">
        <p14:creationId xmlns:p14="http://schemas.microsoft.com/office/powerpoint/2010/main" val="1608021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0575" y="2819400"/>
            <a:ext cx="11146970" cy="160610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y-AM" sz="2000" dirty="0"/>
              <a:t>Սույն հետազոտությունը կատարվել է Ամերիկայի ժողովրդի աջակցությամբ` ԱՄՆ Միջազգային զարգացման գործակալության միջոցով: Այստեղ արտահայտված տեսակետները /կամ նյութի բովանդակությունը/ միմիայն հեղինակներինն են և պարտադիր չէ, որ արտահայտեն ԱՄՆ ՄԶԳ կամ ԱՄՆ կառավարության տեսակետները: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1237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7265" y="1478569"/>
            <a:ext cx="5690907" cy="2440287"/>
          </a:xfrm>
        </p:spPr>
        <p:txBody>
          <a:bodyPr>
            <a:noAutofit/>
          </a:bodyPr>
          <a:lstStyle/>
          <a:p>
            <a:r>
              <a:rPr lang="hy-AM" sz="4400" b="1" dirty="0" smtClean="0"/>
              <a:t>Շնորհակալություն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8734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8868449" cy="640080"/>
          </a:xfrm>
        </p:spPr>
        <p:txBody>
          <a:bodyPr/>
          <a:lstStyle/>
          <a:p>
            <a:r>
              <a:rPr lang="hy-AM" b="1" dirty="0"/>
              <a:t>Հետազոտության նպատակ և խնդիրներ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400" dirty="0"/>
              <a:t>Ուսումնասիրության առաջնային նպատակն է պարզել, թե ինչպիսին է հասարակության կազմն ըստ երկու չափումների՝ ՏԻՄ նկատմամբ իրազեկվածության մակարդակ և մասնակցություն տեղական ինքնակառավարմանը։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y-AM" sz="2400" dirty="0"/>
              <a:t>Հետազոտության երկրորդային նպատակն է պարզել, թե ինչպես են այս երկու գործոնները փոխկապված միմյանց, այն դեպքում երբ վստահության գործոնը դիտարկում ենք որպես միջանկյալ փոփոխական</a:t>
            </a:r>
            <a:r>
              <a:rPr lang="hy-AM" sz="2400" dirty="0" smtClean="0"/>
              <a:t>։</a:t>
            </a:r>
            <a:endParaRPr lang="hy-AM" sz="2400" dirty="0"/>
          </a:p>
        </p:txBody>
      </p:sp>
    </p:spTree>
    <p:extLst>
      <p:ext uri="{BB962C8B-B14F-4D97-AF65-F5344CB8AC3E}">
        <p14:creationId xmlns:p14="http://schemas.microsoft.com/office/powerpoint/2010/main" val="360834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468950" cy="640080"/>
          </a:xfrm>
        </p:spPr>
        <p:txBody>
          <a:bodyPr>
            <a:noAutofit/>
          </a:bodyPr>
          <a:lstStyle/>
          <a:p>
            <a:r>
              <a:rPr lang="hy-AM" b="1" dirty="0"/>
              <a:t>ՏԻՄ-երի նկատմամբ իրազեկվածության եվ ՏԻ-անը մասնակցության չափումը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hy-AM" sz="2000" dirty="0"/>
              <a:t>Տեղական ինքնակառավարմանը քաղաքացիների մասնակցության ներկայացման համար ընտրվել է մեկ փոփոխական՝  «վերջին վեց ամիսների ընթացքում որքան հաճախ եք մասնակցել համայնքում ավագանու նիստերին»։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hy-AM" sz="2000" dirty="0"/>
              <a:t>ՏԻՄ նկատմամբ իրազեկվածության ինդեքսի կառուցման համար ագրեգացվել են երկու միջանկյալ բաղադրյալ համաթվեր, որոնցից յուրաքանչյուրում փոփոխականներն ագրեգացվել են ըստ բերված գործոնային </a:t>
            </a:r>
            <a:r>
              <a:rPr lang="hy-AM" sz="2000" dirty="0" smtClean="0"/>
              <a:t>ծանրաբեռվածությունների։</a:t>
            </a:r>
            <a:endParaRPr lang="hy-AM" sz="2000" dirty="0"/>
          </a:p>
        </p:txBody>
      </p:sp>
    </p:spTree>
    <p:extLst>
      <p:ext uri="{BB962C8B-B14F-4D97-AF65-F5344CB8AC3E}">
        <p14:creationId xmlns:p14="http://schemas.microsoft.com/office/powerpoint/2010/main" val="142638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291529" cy="640080"/>
          </a:xfrm>
        </p:spPr>
        <p:txBody>
          <a:bodyPr>
            <a:normAutofit fontScale="90000"/>
          </a:bodyPr>
          <a:lstStyle/>
          <a:p>
            <a:r>
              <a:rPr lang="hy-AM" b="1" dirty="0"/>
              <a:t>ՏԻՄ ՆԿԱՏՄԱՄԲ ԻՐԱԶԵԿՎԱԾՈՒԹՅԱՆ ԵՎ ՏԵՂԱԿԱՆ ԻՆՔՆԱԿԱՌԱՎԱՐՄԱՆԸ ՄԱՍՆԱԿՑՈՒԹՅԱՆ </a:t>
            </a:r>
            <a:r>
              <a:rPr lang="hy-AM" b="1" dirty="0" smtClean="0"/>
              <a:t>ՉԱՓՈՒՄԸ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11048071" cy="666147"/>
          </a:xfrm>
        </p:spPr>
        <p:txBody>
          <a:bodyPr>
            <a:noAutofit/>
          </a:bodyPr>
          <a:lstStyle/>
          <a:p>
            <a:pPr algn="just"/>
            <a:r>
              <a:rPr lang="hy-AM" sz="1300" dirty="0"/>
              <a:t>ՏԻՄ նկատմամբ իրազեկվածության վերջնական համաթիվը, որը տատանվում է [0 – 3.02] միջակայքում և ունի հետևյալ բնութագրիչները՝ միջին (2015թ․)=0.8988, ստանդարտ շեղում  (2015թ․) = 0.6008, միջին (2019թ․)=1.0418, ստանդարտ շեղում  (2019թ․) = 0.492</a:t>
            </a:r>
          </a:p>
          <a:p>
            <a:endParaRPr lang="en-US" sz="1300" dirty="0"/>
          </a:p>
        </p:txBody>
      </p:sp>
      <p:pic>
        <p:nvPicPr>
          <p:cNvPr id="4" name="image4.png"/>
          <p:cNvPicPr/>
          <p:nvPr/>
        </p:nvPicPr>
        <p:blipFill>
          <a:blip r:embed="rId2"/>
          <a:srcRect l="770" t="7852" r="10128" b="1441"/>
          <a:stretch>
            <a:fillRect/>
          </a:stretch>
        </p:blipFill>
        <p:spPr>
          <a:xfrm>
            <a:off x="6533492" y="2330821"/>
            <a:ext cx="4707187" cy="3340846"/>
          </a:xfrm>
          <a:prstGeom prst="rect">
            <a:avLst/>
          </a:prstGeom>
          <a:ln/>
        </p:spPr>
      </p:pic>
      <p:pic>
        <p:nvPicPr>
          <p:cNvPr id="5" name="image5.png"/>
          <p:cNvPicPr/>
          <p:nvPr/>
        </p:nvPicPr>
        <p:blipFill>
          <a:blip r:embed="rId3"/>
          <a:srcRect t="6890" r="10255" b="1922"/>
          <a:stretch>
            <a:fillRect/>
          </a:stretch>
        </p:blipFill>
        <p:spPr>
          <a:xfrm>
            <a:off x="838200" y="2330821"/>
            <a:ext cx="5098496" cy="3359458"/>
          </a:xfrm>
          <a:prstGeom prst="rect">
            <a:avLst/>
          </a:prstGeom>
          <a:ln/>
        </p:spPr>
      </p:pic>
      <p:sp>
        <p:nvSpPr>
          <p:cNvPr id="6" name="Rectangle 5"/>
          <p:cNvSpPr/>
          <p:nvPr/>
        </p:nvSpPr>
        <p:spPr>
          <a:xfrm>
            <a:off x="1168867" y="5879221"/>
            <a:ext cx="4721538" cy="39162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y-AM" sz="900" b="1" dirty="0" smtClean="0">
                <a:solidFill>
                  <a:srgbClr val="5B9BD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ՏԻՄ </a:t>
            </a:r>
            <a:r>
              <a:rPr lang="hy-AM" sz="900" b="1" dirty="0">
                <a:solidFill>
                  <a:srgbClr val="5B9BD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վերաբերյալ իրազեկվածության համաթվի պարամետրերը 2015 թվականի համար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6518" y="5879221"/>
            <a:ext cx="4090039" cy="3397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y-AM" sz="900" b="1" dirty="0" smtClean="0">
                <a:solidFill>
                  <a:srgbClr val="5B9BD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ՏԻՄ </a:t>
            </a:r>
            <a:r>
              <a:rPr lang="hy-AM" sz="900" b="1" dirty="0">
                <a:solidFill>
                  <a:srgbClr val="5B9BD5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վերաբերյալ իրազեկվածության համաթվի պարամետրերը 2019 թվականի համար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42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195995" cy="640080"/>
          </a:xfrm>
        </p:spPr>
        <p:txBody>
          <a:bodyPr>
            <a:normAutofit/>
          </a:bodyPr>
          <a:lstStyle/>
          <a:p>
            <a:r>
              <a:rPr lang="hy-AM" b="1" dirty="0"/>
              <a:t>ԿԼԱՍՏԵՐԱՅԻՆ ՎԵՐԼՈՒԾՈՒԹՅԱՆ </a:t>
            </a:r>
            <a:r>
              <a:rPr lang="hy-AM" b="1" dirty="0" smtClean="0"/>
              <a:t>ՍԽԵՄԱՆ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6946710" y="1435608"/>
            <a:ext cx="4640856" cy="4965192"/>
          </a:xfrm>
        </p:spPr>
        <p:txBody>
          <a:bodyPr/>
          <a:lstStyle/>
          <a:p>
            <a:r>
              <a:rPr lang="hy-AM" b="1" dirty="0"/>
              <a:t>Կլաստեր 1 - «Մեկուսացած քաղաքացիներ»- </a:t>
            </a:r>
            <a:r>
              <a:rPr lang="hy-AM" dirty="0"/>
              <a:t>ունեն ՏԻՄ նկատմամբ ցածր գիտելիքներ և ցածր մասնակցություն տեղական ինքնակառավարմանը</a:t>
            </a:r>
            <a:r>
              <a:rPr lang="hy-AM" dirty="0" smtClean="0"/>
              <a:t>։</a:t>
            </a:r>
            <a:endParaRPr lang="hy-AM" dirty="0"/>
          </a:p>
          <a:p>
            <a:r>
              <a:rPr lang="hy-AM" b="1" dirty="0"/>
              <a:t>Կլաստեր 2 - «Ձևական մասնակցություն»- </a:t>
            </a:r>
            <a:r>
              <a:rPr lang="hy-AM" dirty="0"/>
              <a:t>ունեն ՏԻՄ նկատմամբ ցածր իրազեկվածություն, սակայն նրանց մասնակցությունը տեղական ինքնակառավարմանը բարձր է</a:t>
            </a:r>
            <a:r>
              <a:rPr lang="hy-AM" dirty="0" smtClean="0"/>
              <a:t>:</a:t>
            </a:r>
            <a:endParaRPr lang="hy-AM" dirty="0"/>
          </a:p>
          <a:p>
            <a:r>
              <a:rPr lang="hy-AM" b="1" dirty="0"/>
              <a:t>Կլաստեր 3 - «Չիրացված գիտելիքներ» - </a:t>
            </a:r>
            <a:r>
              <a:rPr lang="hy-AM" dirty="0"/>
              <a:t>ունեն ՏԻՄ նկատմամբ բարձր իրազեկվածություն, սակայն չեն մասնակցում տեղական ինքնակառավարման գործընթացներին</a:t>
            </a:r>
            <a:r>
              <a:rPr lang="hy-AM" dirty="0" smtClean="0"/>
              <a:t>:</a:t>
            </a:r>
            <a:endParaRPr lang="hy-AM" dirty="0"/>
          </a:p>
          <a:p>
            <a:r>
              <a:rPr lang="hy-AM" b="1" dirty="0"/>
              <a:t>Կլաստեր 4 - «Գիտակցված մասնակցություն» - </a:t>
            </a:r>
            <a:r>
              <a:rPr lang="hy-AM" dirty="0"/>
              <a:t>ունեն բավարար գիտելիքներ տեղական ինքնակառավարման վերաբերյալ, և մասնակցում են այս գործընթացներին։ 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073642" y="1556790"/>
            <a:ext cx="5292546" cy="4722828"/>
            <a:chOff x="3271138" y="2095938"/>
            <a:chExt cx="4149725" cy="3368067"/>
          </a:xfrm>
        </p:grpSpPr>
        <p:grpSp>
          <p:nvGrpSpPr>
            <p:cNvPr id="5" name="Group 4"/>
            <p:cNvGrpSpPr/>
            <p:nvPr/>
          </p:nvGrpSpPr>
          <p:grpSpPr>
            <a:xfrm>
              <a:off x="3271138" y="2095938"/>
              <a:ext cx="4149725" cy="3368067"/>
              <a:chOff x="0" y="-42"/>
              <a:chExt cx="4149725" cy="3368067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4149725" cy="33680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lnSpc>
                    <a:spcPct val="115000"/>
                  </a:lnSpc>
                </a:pPr>
                <a:r>
                  <a:rPr lang="hy-AM" sz="120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7" name="Freeform 6"/>
              <p:cNvSpPr/>
              <p:nvPr/>
            </p:nvSpPr>
            <p:spPr>
              <a:xfrm rot="10800000">
                <a:off x="537803" y="112401"/>
                <a:ext cx="0" cy="3117537"/>
              </a:xfrm>
              <a:custGeom>
                <a:avLst/>
                <a:gdLst/>
                <a:ahLst/>
                <a:cxnLst/>
                <a:rect l="l" t="t" r="r" b="b"/>
                <a:pathLst>
                  <a:path w="1" h="3117537" extrusionOk="0">
                    <a:moveTo>
                      <a:pt x="0" y="0"/>
                    </a:moveTo>
                    <a:lnTo>
                      <a:pt x="0" y="3117537"/>
                    </a:lnTo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miter lim="8000"/>
                <a:headEnd type="none" w="sm" len="sm"/>
                <a:tailEnd type="stealth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 sz="120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8" name="Freeform 7"/>
              <p:cNvSpPr/>
              <p:nvPr/>
            </p:nvSpPr>
            <p:spPr>
              <a:xfrm rot="10800000" flipH="1">
                <a:off x="184201" y="2966935"/>
                <a:ext cx="3781722" cy="22400"/>
              </a:xfrm>
              <a:custGeom>
                <a:avLst/>
                <a:gdLst/>
                <a:ahLst/>
                <a:cxnLst/>
                <a:rect l="l" t="t" r="r" b="b"/>
                <a:pathLst>
                  <a:path w="3781722" h="22400" extrusionOk="0">
                    <a:moveTo>
                      <a:pt x="0" y="0"/>
                    </a:moveTo>
                    <a:lnTo>
                      <a:pt x="3781722" y="22400"/>
                    </a:lnTo>
                  </a:path>
                </a:pathLst>
              </a:custGeom>
              <a:solidFill>
                <a:srgbClr val="FFFFFF"/>
              </a:solidFill>
              <a:ln w="12700" cap="flat" cmpd="sng">
                <a:solidFill>
                  <a:srgbClr val="000000"/>
                </a:solidFill>
                <a:prstDash val="solid"/>
                <a:miter lim="8000"/>
                <a:headEnd type="none" w="sm" len="sm"/>
                <a:tailEnd type="stealth" w="med" len="med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lang="en-US" sz="120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cxnSp>
            <p:nvCxnSpPr>
              <p:cNvPr id="9" name="Straight Arrow Connector 8"/>
              <p:cNvCxnSpPr/>
              <p:nvPr/>
            </p:nvCxnSpPr>
            <p:spPr>
              <a:xfrm>
                <a:off x="2203113" y="99001"/>
                <a:ext cx="0" cy="2867934"/>
              </a:xfrm>
              <a:prstGeom prst="straightConnector1">
                <a:avLst/>
              </a:prstGeom>
              <a:solidFill>
                <a:srgbClr val="FFFFFF"/>
              </a:solidFill>
              <a:ln w="9525" cap="flat" cmpd="sng">
                <a:solidFill>
                  <a:srgbClr val="5B9BD5"/>
                </a:solidFill>
                <a:prstDash val="dash"/>
                <a:miter lim="8000"/>
                <a:headEnd type="none" w="sm" len="sm"/>
                <a:tailEnd type="none" w="sm" len="sm"/>
              </a:ln>
            </p:spPr>
          </p:cxnSp>
          <p:cxnSp>
            <p:nvCxnSpPr>
              <p:cNvPr id="10" name="Straight Arrow Connector 9"/>
              <p:cNvCxnSpPr/>
              <p:nvPr/>
            </p:nvCxnSpPr>
            <p:spPr>
              <a:xfrm>
                <a:off x="537803" y="1491017"/>
                <a:ext cx="3376120" cy="10100"/>
              </a:xfrm>
              <a:prstGeom prst="straightConnector1">
                <a:avLst/>
              </a:prstGeom>
              <a:solidFill>
                <a:srgbClr val="FFFFFF"/>
              </a:solidFill>
              <a:ln w="9525" cap="flat" cmpd="sng">
                <a:solidFill>
                  <a:srgbClr val="5B9BD5"/>
                </a:solidFill>
                <a:prstDash val="dash"/>
                <a:miter lim="8000"/>
                <a:headEnd type="none" w="sm" len="sm"/>
                <a:tailEnd type="none" w="sm" len="sm"/>
              </a:ln>
            </p:spPr>
          </p:cxnSp>
          <p:sp>
            <p:nvSpPr>
              <p:cNvPr id="11" name="Rectangle 10"/>
              <p:cNvSpPr/>
              <p:nvPr/>
            </p:nvSpPr>
            <p:spPr>
              <a:xfrm>
                <a:off x="880405" y="3001535"/>
                <a:ext cx="3269119" cy="290203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88900" tIns="38100" rIns="88900" bIns="38100" anchor="ctr" anchorCtr="0">
                <a:noAutofit/>
              </a:bodyPr>
              <a:lstStyle/>
              <a:p>
                <a:pPr algn="ctr"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ՏԻՄ նկատմամբ իրազեկվածություն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83503" y="1616819"/>
                <a:ext cx="1609009" cy="12940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88900" tIns="38100" rIns="88900" bIns="38100" anchor="ctr" anchorCtr="0">
                <a:noAutofit/>
              </a:bodyPr>
              <a:lstStyle/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 b="1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Կլաստեր I _ «Մեկուսացած քաղաքացիներ»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ՏԻՄ նկատմամբ ցածր իրազեկվածություն և ցածր մասնակցություն տեղական ինքնակառավարմանը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272013" y="1694020"/>
                <a:ext cx="1801310" cy="11558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88900" tIns="38100" rIns="88900" bIns="38100" anchor="ctr" anchorCtr="0">
                <a:noAutofit/>
              </a:bodyPr>
              <a:lstStyle/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 b="1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Կլաստեր III _ «Չիրացված գիտելիքներ»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ՏԻՄ նկատմամբ բարձր իրազեկվածություն և ցածր մասնակցություն տեղական ինքնակառավարմանը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258513" y="99001"/>
                <a:ext cx="1814810" cy="13259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88900" tIns="38100" rIns="88900" bIns="38100" anchor="ctr" anchorCtr="0">
                <a:noAutofit/>
              </a:bodyPr>
              <a:lstStyle/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Կլաստեր IV _ «Գիտակցված մասնակցություն»</a:t>
                </a:r>
                <a:endParaRPr lang="en-US" sz="12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 dirty="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ՏԻՄ նկատմամբ բարձր իրազեկվածություն և բարձր մասնակցություն տեղական ինքնակառավարմանը</a:t>
                </a:r>
                <a:endParaRPr lang="en-US" sz="12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98503" y="122401"/>
                <a:ext cx="1689510" cy="12949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88900" tIns="38100" rIns="88900" bIns="38100" anchor="ctr" anchorCtr="0">
                <a:noAutofit/>
              </a:bodyPr>
              <a:lstStyle/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 b="1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Կլաստեր II _ «Ձևական մասնակցություն»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srgbClr val="000000"/>
                    </a:solidFill>
                    <a:latin typeface="Calibri" panose="020F0502020204030204" pitchFamily="34" charset="0"/>
                    <a:ea typeface="Calibri" panose="020F0502020204030204" pitchFamily="34" charset="0"/>
                  </a:rPr>
                  <a:t>ՏԻՄ նկատմամբ ցածր իրազեկվածություն և բարձր մասնակցություն տեղական ինքնակառավարմանը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-5400000">
                <a:off x="-1176207" y="1211514"/>
                <a:ext cx="2903217" cy="480105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</p:spPr>
            <p:txBody>
              <a:bodyPr spcFirstLastPara="1" wrap="square" lIns="88900" tIns="38100" rIns="88900" bIns="38100" anchor="ctr" anchorCtr="0">
                <a:noAutofit/>
              </a:bodyPr>
              <a:lstStyle/>
              <a:p>
                <a:pPr algn="ctr">
                  <a:lnSpc>
                    <a:spcPct val="114000"/>
                  </a:lnSpc>
                  <a:spcAft>
                    <a:spcPts val="1000"/>
                  </a:spcAft>
                </a:pPr>
                <a:r>
                  <a:rPr lang="hy-AM" sz="120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Մասնակցություն տեղական ինքնակառավարմանը</a:t>
                </a:r>
                <a:endParaRPr lang="en-US" sz="120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69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Կլաստերային վերլուծություն, 2015 թ․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8024884" y="1435608"/>
            <a:ext cx="3562682" cy="4965192"/>
          </a:xfrm>
        </p:spPr>
        <p:txBody>
          <a:bodyPr>
            <a:normAutofit lnSpcReduction="10000"/>
          </a:bodyPr>
          <a:lstStyle/>
          <a:p>
            <a:r>
              <a:rPr lang="hy-AM" sz="1600" dirty="0"/>
              <a:t>Խմբերից ամենամեծը </a:t>
            </a:r>
            <a:r>
              <a:rPr lang="hy-AM" sz="1600" b="1" dirty="0"/>
              <a:t>«մեկուսացած քաղաքացիների» </a:t>
            </a:r>
            <a:r>
              <a:rPr lang="hy-AM" sz="1600" dirty="0"/>
              <a:t>խումբն է, որը կազմել է հարցվածների </a:t>
            </a:r>
            <a:r>
              <a:rPr lang="hy-AM" sz="1600" b="1" dirty="0"/>
              <a:t>57%-ը</a:t>
            </a:r>
            <a:r>
              <a:rPr lang="hy-AM" sz="1600" dirty="0" smtClean="0"/>
              <a:t>։</a:t>
            </a:r>
            <a:endParaRPr lang="hy-AM" sz="1600" dirty="0"/>
          </a:p>
          <a:p>
            <a:r>
              <a:rPr lang="hy-AM" sz="1600" dirty="0"/>
              <a:t>Ըստ մեծության երկրորդ խումբը </a:t>
            </a:r>
            <a:r>
              <a:rPr lang="hy-AM" sz="1600" b="1" dirty="0"/>
              <a:t>«Չիրացված գիտելիքների» </a:t>
            </a:r>
            <a:r>
              <a:rPr lang="hy-AM" sz="1600" dirty="0"/>
              <a:t>խումբն է, որը կազմում է բնակչության </a:t>
            </a:r>
            <a:r>
              <a:rPr lang="hy-AM" sz="1600" b="1" dirty="0"/>
              <a:t>40.5%-ը</a:t>
            </a:r>
            <a:r>
              <a:rPr lang="hy-AM" sz="1600" dirty="0" smtClean="0"/>
              <a:t>:</a:t>
            </a:r>
            <a:endParaRPr lang="hy-AM" sz="1600" dirty="0"/>
          </a:p>
          <a:p>
            <a:r>
              <a:rPr lang="hy-AM" sz="1600" dirty="0"/>
              <a:t>Բնակչության առավել փոքր խումբ կազմում են </a:t>
            </a:r>
            <a:r>
              <a:rPr lang="hy-AM" sz="1600" b="1" dirty="0"/>
              <a:t>«Գիտակցված մասնակցություն» </a:t>
            </a:r>
            <a:r>
              <a:rPr lang="hy-AM" sz="1600" dirty="0"/>
              <a:t>խումբը՝ բնակչության </a:t>
            </a:r>
            <a:r>
              <a:rPr lang="hy-AM" sz="1600" b="1" dirty="0"/>
              <a:t>2.4%-ը</a:t>
            </a:r>
            <a:r>
              <a:rPr lang="hy-AM" sz="1600" dirty="0"/>
              <a:t>: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20405094"/>
              </p:ext>
            </p:extLst>
          </p:nvPr>
        </p:nvGraphicFramePr>
        <p:xfrm>
          <a:off x="629766" y="1888141"/>
          <a:ext cx="7176430" cy="3716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012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b="1" dirty="0"/>
              <a:t>Կլաստերային վերլուծություն, </a:t>
            </a:r>
            <a:r>
              <a:rPr lang="hy-AM" b="1" dirty="0" smtClean="0"/>
              <a:t>201</a:t>
            </a:r>
            <a:r>
              <a:rPr lang="en-US" b="1" dirty="0" smtClean="0"/>
              <a:t>9</a:t>
            </a:r>
            <a:r>
              <a:rPr lang="hy-AM" b="1" dirty="0" smtClean="0"/>
              <a:t> </a:t>
            </a:r>
            <a:r>
              <a:rPr lang="hy-AM" b="1" dirty="0"/>
              <a:t>թ․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8024884" y="1435608"/>
            <a:ext cx="3562682" cy="4965192"/>
          </a:xfrm>
        </p:spPr>
        <p:txBody>
          <a:bodyPr>
            <a:normAutofit fontScale="92500" lnSpcReduction="10000"/>
          </a:bodyPr>
          <a:lstStyle/>
          <a:p>
            <a:r>
              <a:rPr lang="hy-AM" sz="1600" dirty="0"/>
              <a:t>Առանձնացվել են ըստ մեծության երկու գրեթե հավասար խմբեր՝  </a:t>
            </a:r>
            <a:r>
              <a:rPr lang="hy-AM" sz="1600" b="1" dirty="0"/>
              <a:t>«Մեկուսացած քաղաքացիներ», </a:t>
            </a:r>
            <a:r>
              <a:rPr lang="hy-AM" sz="1600" dirty="0"/>
              <a:t>որը կազմում է բնակչության  </a:t>
            </a:r>
            <a:r>
              <a:rPr lang="hy-AM" sz="1600" b="1" dirty="0"/>
              <a:t>35.8%-ը </a:t>
            </a:r>
            <a:r>
              <a:rPr lang="hy-AM" sz="1600" dirty="0"/>
              <a:t>և </a:t>
            </a:r>
            <a:r>
              <a:rPr lang="hy-AM" sz="1600" b="1" dirty="0"/>
              <a:t>«բարելավված իրազեկվածություն»</a:t>
            </a:r>
            <a:r>
              <a:rPr lang="hy-AM" sz="1600" dirty="0"/>
              <a:t>, որը կազմում է բնակչության </a:t>
            </a:r>
            <a:r>
              <a:rPr lang="hy-AM" sz="1600" b="1" dirty="0"/>
              <a:t>36.8%-ը</a:t>
            </a:r>
            <a:r>
              <a:rPr lang="hy-AM" sz="1600" dirty="0" smtClean="0"/>
              <a:t>:</a:t>
            </a:r>
            <a:endParaRPr lang="hy-AM" sz="1600" dirty="0"/>
          </a:p>
          <a:p>
            <a:r>
              <a:rPr lang="hy-AM" sz="1600" dirty="0"/>
              <a:t>Ըստ մեծության երրորդ խումբը </a:t>
            </a:r>
            <a:r>
              <a:rPr lang="hy-AM" sz="1600" b="1" dirty="0"/>
              <a:t>«Չիրացված գիտելիքների» </a:t>
            </a:r>
            <a:r>
              <a:rPr lang="hy-AM" sz="1600" dirty="0"/>
              <a:t>խումբն է, որը կազմում է բնակչության </a:t>
            </a:r>
            <a:r>
              <a:rPr lang="hy-AM" sz="1600" b="1" dirty="0"/>
              <a:t>25.6%-ը</a:t>
            </a:r>
            <a:r>
              <a:rPr lang="hy-AM" sz="1600" dirty="0" smtClean="0"/>
              <a:t>։</a:t>
            </a:r>
            <a:endParaRPr lang="hy-AM" sz="1600" dirty="0"/>
          </a:p>
          <a:p>
            <a:r>
              <a:rPr lang="hy-AM" sz="1600" dirty="0"/>
              <a:t>Հարցվածների մեջ ամենափոքր խումբը կազմում է </a:t>
            </a:r>
            <a:r>
              <a:rPr lang="hy-AM" sz="1600" b="1" dirty="0"/>
              <a:t>«Գիտակցված մասնակցության» </a:t>
            </a:r>
            <a:r>
              <a:rPr lang="hy-AM" sz="1600" dirty="0"/>
              <a:t>խումբը ՝ ընդամենը </a:t>
            </a:r>
            <a:r>
              <a:rPr lang="hy-AM" sz="1600" b="1" dirty="0"/>
              <a:t>1.8</a:t>
            </a:r>
            <a:r>
              <a:rPr lang="hy-AM" sz="1600" b="1" dirty="0" smtClean="0"/>
              <a:t>%</a:t>
            </a:r>
            <a:r>
              <a:rPr lang="hy-AM" sz="1600" dirty="0" smtClean="0"/>
              <a:t>։</a:t>
            </a:r>
            <a:endParaRPr lang="hy-AM" sz="1600" dirty="0"/>
          </a:p>
        </p:txBody>
      </p:sp>
      <p:graphicFrame>
        <p:nvGraphicFramePr>
          <p:cNvPr id="5" name="Chart 4"/>
          <p:cNvGraphicFramePr/>
          <p:nvPr>
            <p:extLst/>
          </p:nvPr>
        </p:nvGraphicFramePr>
        <p:xfrm>
          <a:off x="923827" y="1404594"/>
          <a:ext cx="6520952" cy="4326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9052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114108" cy="640080"/>
          </a:xfrm>
        </p:spPr>
        <p:txBody>
          <a:bodyPr>
            <a:noAutofit/>
          </a:bodyPr>
          <a:lstStyle/>
          <a:p>
            <a:r>
              <a:rPr lang="hy-AM" b="1" dirty="0"/>
              <a:t>Մեդիացիոն վերլուծությունում կիրառված մոդելը և </a:t>
            </a:r>
            <a:r>
              <a:rPr lang="hy-AM" b="1" dirty="0" smtClean="0"/>
              <a:t>արդյունքները</a:t>
            </a:r>
            <a:endParaRPr lang="en-US" b="1" dirty="0"/>
          </a:p>
        </p:txBody>
      </p:sp>
      <p:grpSp>
        <p:nvGrpSpPr>
          <p:cNvPr id="4" name="Canvas 43"/>
          <p:cNvGrpSpPr/>
          <p:nvPr/>
        </p:nvGrpSpPr>
        <p:grpSpPr>
          <a:xfrm>
            <a:off x="1310325" y="1583704"/>
            <a:ext cx="9869865" cy="4524866"/>
            <a:chOff x="0" y="0"/>
            <a:chExt cx="5981700" cy="248983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5943600" cy="2489835"/>
            </a:xfrm>
            <a:prstGeom prst="rect">
              <a:avLst/>
            </a:prstGeom>
          </p:spPr>
        </p:sp>
        <p:sp>
          <p:nvSpPr>
            <p:cNvPr id="6" name="Rectangle 5"/>
            <p:cNvSpPr/>
            <p:nvPr/>
          </p:nvSpPr>
          <p:spPr>
            <a:xfrm>
              <a:off x="0" y="149029"/>
              <a:ext cx="2209800" cy="78486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A5A5A5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X - Իրազեկվածություն ՏԻՄ վերաբերյալ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(անկախ փոփոխական)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71900" y="164269"/>
              <a:ext cx="2209800" cy="78486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A5A5A5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Calibri" panose="020F0502020204030204" pitchFamily="34" charset="0"/>
                  <a:cs typeface="Times New Roman" panose="02020603050405020304" pitchFamily="18" charset="0"/>
                </a:rPr>
                <a:t>Y - Մասնակցություն տեղական ինքնակառավարմանը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(կախյալ փոփոխական)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93560" y="1665409"/>
              <a:ext cx="2209800" cy="78486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A5A5A5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M - Վստահություն ՏԻՄ նկատմամբ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(միջանկյալ փոփոխական)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25040" y="578629"/>
              <a:ext cx="153162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A5A5A5">
                  <a:lumMod val="75000"/>
                </a:srgbClr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>
            <a:xfrm>
              <a:off x="1498260" y="987229"/>
              <a:ext cx="1366860" cy="665820"/>
            </a:xfrm>
            <a:prstGeom prst="straightConnector1">
              <a:avLst/>
            </a:prstGeom>
            <a:noFill/>
            <a:ln w="12700" cap="flat" cmpd="sng" algn="ctr">
              <a:solidFill>
                <a:srgbClr val="A5A5A5">
                  <a:lumMod val="75000"/>
                </a:srgbClr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>
            <a:xfrm flipV="1">
              <a:off x="3296580" y="987229"/>
              <a:ext cx="1214460" cy="678180"/>
            </a:xfrm>
            <a:prstGeom prst="straightConnector1">
              <a:avLst/>
            </a:prstGeom>
            <a:noFill/>
            <a:ln w="12700" cap="flat" cmpd="sng" algn="ctr">
              <a:solidFill>
                <a:srgbClr val="A5A5A5">
                  <a:lumMod val="75000"/>
                </a:srgbClr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2" name="Text Box 37"/>
            <p:cNvSpPr txBox="1"/>
            <p:nvPr/>
          </p:nvSpPr>
          <p:spPr>
            <a:xfrm>
              <a:off x="2529841" y="349939"/>
              <a:ext cx="954405" cy="37338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000" b="1" i="0" u="none" strike="noStrike" kern="0" cap="none" spc="0" normalizeH="0" baseline="0" noProof="0" smtClean="0">
                  <a:ln>
                    <a:noFill/>
                  </a:ln>
                  <a:solidFill>
                    <a:srgbClr val="C45911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rPr>
                <a:t>2015թ. 0.2792</a:t>
              </a:r>
              <a:endParaRPr kumimoji="0" lang="en-US" sz="11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endParaRPr>
            </a:p>
          </p:txBody>
        </p:sp>
        <p:sp>
          <p:nvSpPr>
            <p:cNvPr id="13" name="Text Box 28"/>
            <p:cNvSpPr txBox="1"/>
            <p:nvPr/>
          </p:nvSpPr>
          <p:spPr>
            <a:xfrm>
              <a:off x="2545081" y="575751"/>
              <a:ext cx="954405" cy="37338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000" b="1" i="0" u="none" strike="noStrike" kern="0" cap="none" spc="0" normalizeH="0" baseline="0" noProof="0" smtClean="0">
                  <a:ln>
                    <a:noFill/>
                  </a:ln>
                  <a:solidFill>
                    <a:srgbClr val="538135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2019թ. 0.1364</a:t>
              </a: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4" name="Text Box 28"/>
            <p:cNvSpPr txBox="1"/>
            <p:nvPr/>
          </p:nvSpPr>
          <p:spPr>
            <a:xfrm rot="1590192">
              <a:off x="1801153" y="1195626"/>
              <a:ext cx="954405" cy="37338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C55A11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2015թ. 1.4180 </a:t>
              </a:r>
              <a:endPara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5" name="Text Box 28"/>
            <p:cNvSpPr txBox="1"/>
            <p:nvPr/>
          </p:nvSpPr>
          <p:spPr>
            <a:xfrm rot="1600020">
              <a:off x="1452540" y="1237482"/>
              <a:ext cx="954405" cy="37338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000" b="1" i="0" u="none" strike="noStrike" kern="0" cap="none" spc="0" normalizeH="0" baseline="0" noProof="0" smtClean="0">
                  <a:ln>
                    <a:noFill/>
                  </a:ln>
                  <a:solidFill>
                    <a:srgbClr val="538135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2019թ. 0.9351 </a:t>
              </a: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6" name="Text Box 28"/>
            <p:cNvSpPr txBox="1"/>
            <p:nvPr/>
          </p:nvSpPr>
          <p:spPr>
            <a:xfrm rot="19862398">
              <a:off x="3232392" y="1224031"/>
              <a:ext cx="1101090" cy="37274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C55A11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2015թ . (-0.0040) </a:t>
              </a:r>
              <a:endPara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7" name="Text Box 28"/>
            <p:cNvSpPr txBox="1"/>
            <p:nvPr/>
          </p:nvSpPr>
          <p:spPr>
            <a:xfrm rot="19880939">
              <a:off x="3540420" y="1284142"/>
              <a:ext cx="954405" cy="372745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y-AM" sz="1000" b="1" i="0" u="none" strike="noStrike" kern="0" cap="none" spc="0" normalizeH="0" baseline="0" noProof="0" smtClean="0">
                  <a:ln>
                    <a:noFill/>
                  </a:ln>
                  <a:solidFill>
                    <a:srgbClr val="548235"/>
                  </a:solidFill>
                  <a:effectLst/>
                  <a:uLnTx/>
                  <a:uFillTx/>
                  <a:ea typeface="Calibri" panose="020F0502020204030204" pitchFamily="34" charset="0"/>
                  <a:cs typeface="+mn-cs"/>
                </a:rPr>
                <a:t>2019թ. 0.0063</a:t>
              </a: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5752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11" y="448056"/>
            <a:ext cx="9387064" cy="640080"/>
          </a:xfrm>
        </p:spPr>
        <p:txBody>
          <a:bodyPr>
            <a:noAutofit/>
          </a:bodyPr>
          <a:lstStyle/>
          <a:p>
            <a:r>
              <a:rPr lang="hy-AM" b="1" dirty="0"/>
              <a:t>Մեդիացիոն վերլուծությունում կիրառված մոդելը և </a:t>
            </a:r>
            <a:r>
              <a:rPr lang="hy-AM" b="1" dirty="0" smtClean="0"/>
              <a:t>արդյունքները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/>
          </a:bodyPr>
          <a:lstStyle/>
          <a:p>
            <a:r>
              <a:rPr lang="hy-AM" sz="1600" dirty="0"/>
              <a:t>Կիրառված մեդիացիոն վերլուծության արդյունքում ստացվել են վիճակագրորեն նշանակալի մոդելներ և՛ 2015 թվականի բազայի հիման վրա (Հավելված 1), և՛ 2019 (Հավելված 2) (</a:t>
            </a:r>
            <a:r>
              <a:rPr lang="en-US" sz="1600" dirty="0"/>
              <a:t>p&lt;0.000):</a:t>
            </a:r>
          </a:p>
          <a:p>
            <a:pPr marL="682625" indent="-171450">
              <a:buFont typeface="Arial" panose="020B0604020202020204" pitchFamily="34" charset="0"/>
              <a:buChar char="•"/>
            </a:pPr>
            <a:r>
              <a:rPr lang="hy-AM" sz="1600" dirty="0"/>
              <a:t>ՏԻՄ նկատմամբ վստահության վրա ազդում է տեղական ինքնակառավարման մարմինների վերաբերյալ իրազեկվածությունը։  2019 թվականին (</a:t>
            </a:r>
            <a:r>
              <a:rPr lang="en-US" sz="1600" dirty="0"/>
              <a:t>b=0.9351, </a:t>
            </a:r>
            <a:r>
              <a:rPr lang="en-US" sz="1600" dirty="0" err="1"/>
              <a:t>s.e.</a:t>
            </a:r>
            <a:r>
              <a:rPr lang="en-US" sz="1600" dirty="0"/>
              <a:t>= .0849, p&lt;0.000,) 2015 </a:t>
            </a:r>
            <a:r>
              <a:rPr lang="hy-AM" sz="1600" dirty="0"/>
              <a:t>թվականի համեմատ (</a:t>
            </a:r>
            <a:r>
              <a:rPr lang="en-US" sz="1600" dirty="0"/>
              <a:t>b=1.418, </a:t>
            </a:r>
            <a:r>
              <a:rPr lang="en-US" sz="1600" dirty="0" err="1"/>
              <a:t>s.e.</a:t>
            </a:r>
            <a:r>
              <a:rPr lang="en-US" sz="1600" dirty="0"/>
              <a:t>=.0737, p&lt;0.000) </a:t>
            </a:r>
            <a:r>
              <a:rPr lang="hy-AM" sz="1600" dirty="0"/>
              <a:t>նվազել է ՏԻՄ վերաբերյալ իրազեկվածության ազդեցության չափը ՏԻՄ նկատմամբ վստահության վրա</a:t>
            </a:r>
            <a:r>
              <a:rPr lang="hy-AM" sz="1600" dirty="0" smtClean="0"/>
              <a:t>:</a:t>
            </a:r>
            <a:endParaRPr lang="hy-AM" sz="1600" dirty="0"/>
          </a:p>
          <a:p>
            <a:pPr marL="682625" indent="-171450">
              <a:buFont typeface="Arial" panose="020B0604020202020204" pitchFamily="34" charset="0"/>
              <a:buChar char="•"/>
            </a:pPr>
            <a:r>
              <a:rPr lang="hy-AM" sz="1600" dirty="0"/>
              <a:t>ՏԻՄ վերաբերյալ իրազեկվածության և տեղական ինքնակառավարմանը մասնակցության միջև առկա է վիճակագրորեն նշանակալի դրական կապ, սակայն 2019 թվականին (</a:t>
            </a:r>
            <a:r>
              <a:rPr lang="en-US" sz="1600" dirty="0"/>
              <a:t>b=0.1364, </a:t>
            </a:r>
            <a:r>
              <a:rPr lang="en-US" sz="1600" dirty="0" err="1"/>
              <a:t>s.e.</a:t>
            </a:r>
            <a:r>
              <a:rPr lang="en-US" sz="1600" dirty="0"/>
              <a:t>= .0177, p&lt;0.000) 2015 </a:t>
            </a:r>
            <a:r>
              <a:rPr lang="hy-AM" sz="1600" dirty="0"/>
              <a:t>թվականի համեմատ (</a:t>
            </a:r>
            <a:r>
              <a:rPr lang="en-US" sz="1600" dirty="0"/>
              <a:t>b=0.2792, </a:t>
            </a:r>
            <a:r>
              <a:rPr lang="en-US" sz="1600" dirty="0" err="1"/>
              <a:t>s.e.</a:t>
            </a:r>
            <a:r>
              <a:rPr lang="en-US" sz="1600" dirty="0"/>
              <a:t>= .0231, p&lt;0.000)  </a:t>
            </a:r>
            <a:r>
              <a:rPr lang="hy-AM" sz="1600" dirty="0"/>
              <a:t>այս կապը թուլացել է</a:t>
            </a:r>
            <a:r>
              <a:rPr lang="hy-AM" sz="1600" dirty="0" smtClean="0"/>
              <a:t>:</a:t>
            </a:r>
            <a:endParaRPr lang="hy-AM" sz="1600" dirty="0"/>
          </a:p>
          <a:p>
            <a:pPr marL="682625" indent="-171450">
              <a:buFont typeface="Arial" panose="020B0604020202020204" pitchFamily="34" charset="0"/>
              <a:buChar char="•"/>
            </a:pPr>
            <a:r>
              <a:rPr lang="hy-AM" sz="1600" dirty="0"/>
              <a:t>ՏԻՄ նկատմամբ վստահության և տեղական ինքակառավարմանը մասնակցության մեջ հնարավոր չի եղել բացահայտել վիճակագրորեն նշանակալի կապեր ո՛չ 2015 թվականի բազայի հիման վրա (</a:t>
            </a:r>
            <a:r>
              <a:rPr lang="en-US" sz="1600" dirty="0"/>
              <a:t>p=.6347), </a:t>
            </a:r>
            <a:r>
              <a:rPr lang="hy-AM" sz="1600" dirty="0"/>
              <a:t>ո՛չ 2019 թվականի (</a:t>
            </a:r>
            <a:r>
              <a:rPr lang="en-US" sz="1600" dirty="0"/>
              <a:t>p=.2671)։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0047"/>
      </p:ext>
    </p:extLst>
  </p:cSld>
  <p:clrMapOvr>
    <a:masterClrMapping/>
  </p:clrMapOvr>
</p:sld>
</file>

<file path=ppt/theme/theme1.xml><?xml version="1.0" encoding="utf-8"?>
<a:theme xmlns:a="http://schemas.openxmlformats.org/drawingml/2006/main" name="CRRC.Blue.Presentation">
  <a:themeElements>
    <a:clrScheme name="CRRC-Armenia">
      <a:dk1>
        <a:srgbClr val="A62E20"/>
      </a:dk1>
      <a:lt1>
        <a:srgbClr val="FFFFFF"/>
      </a:lt1>
      <a:dk2>
        <a:srgbClr val="1C1C1C"/>
      </a:dk2>
      <a:lt2>
        <a:srgbClr val="FFFFFF"/>
      </a:lt2>
      <a:accent1>
        <a:srgbClr val="0C0C0C"/>
      </a:accent1>
      <a:accent2>
        <a:srgbClr val="08313E"/>
      </a:accent2>
      <a:accent3>
        <a:srgbClr val="08313E"/>
      </a:accent3>
      <a:accent4>
        <a:srgbClr val="0C495C"/>
      </a:accent4>
      <a:accent5>
        <a:srgbClr val="126F8C"/>
      </a:accent5>
      <a:accent6>
        <a:srgbClr val="7F7F7F"/>
      </a:accent6>
      <a:hlink>
        <a:srgbClr val="A62E20"/>
      </a:hlink>
      <a:folHlink>
        <a:srgbClr val="08313E"/>
      </a:folHlink>
    </a:clrScheme>
    <a:fontScheme name="CRRC-Armenia">
      <a:majorFont>
        <a:latin typeface="WeblySleek UI Semibold"/>
        <a:ea typeface=""/>
        <a:cs typeface=""/>
      </a:majorFont>
      <a:minorFont>
        <a:latin typeface="WeblySleek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RC.Blue.Presentation" id="{658B9039-085A-4DA9-B788-B9ADB8C041B9}" vid="{3A785120-3813-4BBA-A90D-1552D5D04133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CRRC.Blue.Presentation</Template>
  <TotalTime>18</TotalTime>
  <Words>882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WeblySleek UI Semibold</vt:lpstr>
      <vt:lpstr>WeblySleek UI Semilight</vt:lpstr>
      <vt:lpstr>Wingdings</vt:lpstr>
      <vt:lpstr>CRRC.Blue.Presentation</vt:lpstr>
      <vt:lpstr>  Իրազեկվածություն ՏԻՄ-երի վերաբերյալ եվ մասնակցություն տեղական ինքնակառավարմանը. վստահությունը որպես միջանկյալ գործոն</vt:lpstr>
      <vt:lpstr>Հետազոտության նպատակ և խնդիրներ</vt:lpstr>
      <vt:lpstr>ՏԻՄ-երի նկատմամբ իրազեկվածության եվ ՏԻ-անը մասնակցության չափումը</vt:lpstr>
      <vt:lpstr>ՏԻՄ ՆԿԱՏՄԱՄԲ ԻՐԱԶԵԿՎԱԾՈՒԹՅԱՆ ԵՎ ՏԵՂԱԿԱՆ ԻՆՔՆԱԿԱՌԱՎԱՐՄԱՆԸ ՄԱՍՆԱԿՑՈՒԹՅԱՆ ՉԱՓՈՒՄԸ</vt:lpstr>
      <vt:lpstr>ԿԼԱՍՏԵՐԱՅԻՆ ՎԵՐԼՈՒԾՈՒԹՅԱՆ ՍԽԵՄԱՆ</vt:lpstr>
      <vt:lpstr>Կլաստերային վերլուծություն, 2015 թ․</vt:lpstr>
      <vt:lpstr>Կլաստերային վերլուծություն, 2019 թ․</vt:lpstr>
      <vt:lpstr>Մեդիացիոն վերլուծությունում կիրառված մոդելը և արդյունքները</vt:lpstr>
      <vt:lpstr>Մեդիացիոն վերլուծությունում կիրառված մոդելը և արդյունքները</vt:lpstr>
      <vt:lpstr>Առաջարկություններ</vt:lpstr>
      <vt:lpstr>Առաջարկություններ</vt:lpstr>
      <vt:lpstr>Սույն հետազոտությունը կատարվել է Ամերիկայի ժողովրդի աջակցությամբ` ԱՄՆ Միջազգային զարգացման գործակալության միջոցով: Այստեղ արտահայտված տեսակետները /կամ նյութի բովանդակությունը/ միմիայն հեղինակներինն են և պարտադիր չէ, որ արտահայտեն ԱՄՆ ՄԶԳ կամ ԱՄՆ կառավարության տեսակետները:</vt:lpstr>
      <vt:lpstr>Շնորհակալություն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Հետազոտության նպատակ և խնդիրներ</dc:title>
  <dc:creator>STAFF Hovhannes Asatryan</dc:creator>
  <cp:lastModifiedBy>STAFF Hovhannes Asatryan</cp:lastModifiedBy>
  <cp:revision>3</cp:revision>
  <dcterms:created xsi:type="dcterms:W3CDTF">2020-07-30T23:49:34Z</dcterms:created>
  <dcterms:modified xsi:type="dcterms:W3CDTF">2020-07-31T00:08:06Z</dcterms:modified>
</cp:coreProperties>
</file>