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1.xml" ContentType="application/vnd.openxmlformats-officedocument.presentationml.notesSlide+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6.xml" ContentType="application/vnd.openxmlformats-officedocument.themeOverride+xml"/>
  <Override PartName="/ppt/notesSlides/notesSlide2.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3.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6.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7.xml" ContentType="application/vnd.openxmlformats-officedocument.presentationml.notesSlide+xml"/>
  <Override PartName="/ppt/charts/chart11.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1.xml" ContentType="application/vnd.openxmlformats-officedocument.themeOverride+xml"/>
  <Override PartName="/ppt/notesSlides/notesSlide8.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notesSlides/notesSlide9.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notesSlides/notesSlide10.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notesSlides/notesSlide11.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notesSlides/notesSlide12.xml" ContentType="application/vnd.openxmlformats-officedocument.presentationml.notesSlide+xml"/>
  <Override PartName="/ppt/charts/chart18.xml" ContentType="application/vnd.openxmlformats-officedocument.drawingml.chart+xml"/>
  <Override PartName="/ppt/theme/themeOverride18.xml" ContentType="application/vnd.openxmlformats-officedocument.themeOverride+xml"/>
  <Override PartName="/ppt/notesSlides/notesSlide13.xml" ContentType="application/vnd.openxmlformats-officedocument.presentationml.notesSlide+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notesSlides/notesSlide14.xml" ContentType="application/vnd.openxmlformats-officedocument.presentationml.notesSlide+xml"/>
  <Override PartName="/ppt/charts/chart21.xml" ContentType="application/vnd.openxmlformats-officedocument.drawingml.chart+xml"/>
  <Override PartName="/ppt/theme/themeOverride21.xml" ContentType="application/vnd.openxmlformats-officedocument.themeOverride+xml"/>
  <Override PartName="/ppt/notesSlides/notesSlide15.xml" ContentType="application/vnd.openxmlformats-officedocument.presentationml.notesSlide+xml"/>
  <Override PartName="/ppt/charts/chart22.xml" ContentType="application/vnd.openxmlformats-officedocument.drawingml.chart+xml"/>
  <Override PartName="/ppt/theme/themeOverride22.xml" ContentType="application/vnd.openxmlformats-officedocument.themeOverride+xml"/>
  <Override PartName="/ppt/notesSlides/notesSlide16.xml" ContentType="application/vnd.openxmlformats-officedocument.presentationml.notesSlide+xml"/>
  <Override PartName="/ppt/charts/chart23.xml" ContentType="application/vnd.openxmlformats-officedocument.drawingml.chart+xml"/>
  <Override PartName="/ppt/theme/themeOverride23.xml" ContentType="application/vnd.openxmlformats-officedocument.themeOverride+xml"/>
  <Override PartName="/ppt/notesSlides/notesSlide17.xml" ContentType="application/vnd.openxmlformats-officedocument.presentationml.notesSlide+xml"/>
  <Override PartName="/ppt/charts/chart24.xml" ContentType="application/vnd.openxmlformats-officedocument.drawingml.chart+xml"/>
  <Override PartName="/ppt/theme/themeOverride24.xml" ContentType="application/vnd.openxmlformats-officedocument.themeOverride+xml"/>
  <Override PartName="/ppt/notesSlides/notesSlide18.xml" ContentType="application/vnd.openxmlformats-officedocument.presentationml.notesSlide+xml"/>
  <Override PartName="/ppt/charts/chart25.xml" ContentType="application/vnd.openxmlformats-officedocument.drawingml.chart+xml"/>
  <Override PartName="/ppt/theme/themeOverride25.xml" ContentType="application/vnd.openxmlformats-officedocument.themeOverride+xml"/>
  <Override PartName="/ppt/charts/chart26.xml" ContentType="application/vnd.openxmlformats-officedocument.drawingml.chart+xml"/>
  <Override PartName="/ppt/theme/themeOverride26.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7.xml" ContentType="application/vnd.openxmlformats-officedocument.drawingml.chart+xml"/>
  <Override PartName="/ppt/theme/themeOverride27.xml" ContentType="application/vnd.openxmlformats-officedocument.themeOverride+xml"/>
  <Override PartName="/ppt/notesSlides/notesSlide21.xml" ContentType="application/vnd.openxmlformats-officedocument.presentationml.notesSlide+xml"/>
  <Override PartName="/ppt/charts/chart28.xml" ContentType="application/vnd.openxmlformats-officedocument.drawingml.chart+xml"/>
  <Override PartName="/ppt/theme/themeOverride28.xml" ContentType="application/vnd.openxmlformats-officedocument.themeOverride+xml"/>
  <Override PartName="/ppt/notesSlides/notesSlide22.xml" ContentType="application/vnd.openxmlformats-officedocument.presentationml.notesSlide+xml"/>
  <Override PartName="/ppt/charts/chart29.xml" ContentType="application/vnd.openxmlformats-officedocument.drawingml.chart+xml"/>
  <Override PartName="/ppt/theme/themeOverride29.xml" ContentType="application/vnd.openxmlformats-officedocument.themeOverride+xml"/>
  <Override PartName="/ppt/notesSlides/notesSlide23.xml" ContentType="application/vnd.openxmlformats-officedocument.presentationml.notesSlide+xml"/>
  <Override PartName="/ppt/charts/chart30.xml" ContentType="application/vnd.openxmlformats-officedocument.drawingml.chart+xml"/>
  <Override PartName="/ppt/theme/themeOverride30.xml" ContentType="application/vnd.openxmlformats-officedocument.themeOverride+xml"/>
  <Override PartName="/ppt/charts/chart31.xml" ContentType="application/vnd.openxmlformats-officedocument.drawingml.chart+xml"/>
  <Override PartName="/ppt/theme/themeOverride31.xml" ContentType="application/vnd.openxmlformats-officedocument.themeOverride+xml"/>
  <Override PartName="/ppt/notesSlides/notesSlide24.xml" ContentType="application/vnd.openxmlformats-officedocument.presentationml.notesSlide+xml"/>
  <Override PartName="/ppt/charts/chart32.xml" ContentType="application/vnd.openxmlformats-officedocument.drawingml.chart+xml"/>
  <Override PartName="/ppt/theme/themeOverride32.xml" ContentType="application/vnd.openxmlformats-officedocument.themeOverride+xml"/>
  <Override PartName="/ppt/notesSlides/notesSlide25.xml" ContentType="application/vnd.openxmlformats-officedocument.presentationml.notesSlide+xml"/>
  <Override PartName="/ppt/charts/chart33.xml" ContentType="application/vnd.openxmlformats-officedocument.drawingml.chart+xml"/>
  <Override PartName="/ppt/theme/themeOverride33.xml" ContentType="application/vnd.openxmlformats-officedocument.themeOverride+xml"/>
  <Override PartName="/ppt/notesSlides/notesSlide26.xml" ContentType="application/vnd.openxmlformats-officedocument.presentationml.notesSlide+xml"/>
  <Override PartName="/ppt/charts/chart3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4.xml" ContentType="application/vnd.openxmlformats-officedocument.themeOverr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35.xml" ContentType="application/vnd.openxmlformats-officedocument.drawingml.chart+xml"/>
  <Override PartName="/ppt/theme/themeOverride35.xml" ContentType="application/vnd.openxmlformats-officedocument.themeOverride+xml"/>
  <Override PartName="/ppt/notesSlides/notesSlide29.xml" ContentType="application/vnd.openxmlformats-officedocument.presentationml.notesSlide+xml"/>
  <Override PartName="/ppt/charts/chart36.xml" ContentType="application/vnd.openxmlformats-officedocument.drawingml.chart+xml"/>
  <Override PartName="/ppt/theme/themeOverride36.xml" ContentType="application/vnd.openxmlformats-officedocument.themeOverride+xml"/>
  <Override PartName="/ppt/notesSlides/notesSlide30.xml" ContentType="application/vnd.openxmlformats-officedocument.presentationml.notesSlide+xml"/>
  <Override PartName="/ppt/charts/chart37.xml" ContentType="application/vnd.openxmlformats-officedocument.drawingml.chart+xml"/>
  <Override PartName="/ppt/theme/themeOverride37.xml" ContentType="application/vnd.openxmlformats-officedocument.themeOverride+xml"/>
  <Override PartName="/ppt/notesSlides/notesSlide31.xml" ContentType="application/vnd.openxmlformats-officedocument.presentationml.notesSlide+xml"/>
  <Override PartName="/ppt/charts/chart38.xml" ContentType="application/vnd.openxmlformats-officedocument.drawingml.chart+xml"/>
  <Override PartName="/ppt/theme/themeOverride38.xml" ContentType="application/vnd.openxmlformats-officedocument.themeOverride+xml"/>
  <Override PartName="/ppt/notesSlides/notesSlide32.xml" ContentType="application/vnd.openxmlformats-officedocument.presentationml.notesSlide+xml"/>
  <Override PartName="/ppt/charts/chart39.xml" ContentType="application/vnd.openxmlformats-officedocument.drawingml.chart+xml"/>
  <Override PartName="/ppt/theme/themeOverride39.xml" ContentType="application/vnd.openxmlformats-officedocument.themeOverride+xml"/>
  <Override PartName="/ppt/notesSlides/notesSlide33.xml" ContentType="application/vnd.openxmlformats-officedocument.presentationml.notesSlide+xml"/>
  <Override PartName="/ppt/charts/chart40.xml" ContentType="application/vnd.openxmlformats-officedocument.drawingml.chart+xml"/>
  <Override PartName="/ppt/theme/themeOverride40.xml" ContentType="application/vnd.openxmlformats-officedocument.themeOverride+xml"/>
  <Override PartName="/ppt/notesSlides/notesSlide34.xml" ContentType="application/vnd.openxmlformats-officedocument.presentationml.notesSlide+xml"/>
  <Override PartName="/ppt/charts/chart41.xml" ContentType="application/vnd.openxmlformats-officedocument.drawingml.chart+xml"/>
  <Override PartName="/ppt/theme/themeOverride41.xml" ContentType="application/vnd.openxmlformats-officedocument.themeOverride+xml"/>
  <Override PartName="/ppt/charts/chart42.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2.xml" ContentType="application/vnd.openxmlformats-officedocument.themeOverride+xml"/>
  <Override PartName="/ppt/notesSlides/notesSlide35.xml" ContentType="application/vnd.openxmlformats-officedocument.presentationml.notesSlide+xml"/>
  <Override PartName="/ppt/charts/chart43.xml" ContentType="application/vnd.openxmlformats-officedocument.drawingml.chart+xml"/>
  <Override PartName="/ppt/theme/themeOverride43.xml" ContentType="application/vnd.openxmlformats-officedocument.themeOverr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44.xml" ContentType="application/vnd.openxmlformats-officedocument.drawingml.chart+xml"/>
  <Override PartName="/ppt/theme/themeOverride44.xml" ContentType="application/vnd.openxmlformats-officedocument.themeOverride+xml"/>
  <Override PartName="/ppt/notesSlides/notesSlide38.xml" ContentType="application/vnd.openxmlformats-officedocument.presentationml.notesSlide+xml"/>
  <Override PartName="/ppt/charts/chart45.xml" ContentType="application/vnd.openxmlformats-officedocument.drawingml.chart+xml"/>
  <Override PartName="/ppt/theme/themeOverride45.xml" ContentType="application/vnd.openxmlformats-officedocument.themeOverride+xml"/>
  <Override PartName="/ppt/notesSlides/notesSlide39.xml" ContentType="application/vnd.openxmlformats-officedocument.presentationml.notesSlide+xml"/>
  <Override PartName="/ppt/charts/chart46.xml" ContentType="application/vnd.openxmlformats-officedocument.drawingml.chart+xml"/>
  <Override PartName="/ppt/theme/themeOverride46.xml" ContentType="application/vnd.openxmlformats-officedocument.themeOverr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47.xml" ContentType="application/vnd.openxmlformats-officedocument.drawingml.chart+xml"/>
  <Override PartName="/ppt/theme/themeOverride47.xml" ContentType="application/vnd.openxmlformats-officedocument.themeOverr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48.xml" ContentType="application/vnd.openxmlformats-officedocument.drawingml.chart+xml"/>
  <Override PartName="/ppt/theme/themeOverride48.xml" ContentType="application/vnd.openxmlformats-officedocument.themeOverride+xml"/>
  <Override PartName="/ppt/notesSlides/notesSlide44.xml" ContentType="application/vnd.openxmlformats-officedocument.presentationml.notesSlide+xml"/>
  <Override PartName="/ppt/charts/chart49.xml" ContentType="application/vnd.openxmlformats-officedocument.drawingml.chart+xml"/>
  <Override PartName="/ppt/theme/themeOverride49.xml" ContentType="application/vnd.openxmlformats-officedocument.themeOverride+xml"/>
  <Override PartName="/ppt/notesSlides/notesSlide45.xml" ContentType="application/vnd.openxmlformats-officedocument.presentationml.notesSlide+xml"/>
  <Override PartName="/ppt/charts/chart50.xml" ContentType="application/vnd.openxmlformats-officedocument.drawingml.chart+xml"/>
  <Override PartName="/ppt/theme/themeOverride50.xml" ContentType="application/vnd.openxmlformats-officedocument.themeOverride+xml"/>
  <Override PartName="/ppt/charts/chart51.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1.xml" ContentType="application/vnd.openxmlformats-officedocument.themeOverride+xml"/>
  <Override PartName="/ppt/charts/chart52.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2.xml" ContentType="application/vnd.openxmlformats-officedocument.themeOverride+xml"/>
  <Override PartName="/ppt/charts/chart53.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3.xml" ContentType="application/vnd.openxmlformats-officedocument.themeOverride+xml"/>
  <Override PartName="/ppt/charts/chart54.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3"/>
  </p:notesMasterIdLst>
  <p:sldIdLst>
    <p:sldId id="308" r:id="rId3"/>
    <p:sldId id="333" r:id="rId4"/>
    <p:sldId id="309" r:id="rId5"/>
    <p:sldId id="289" r:id="rId6"/>
    <p:sldId id="351" r:id="rId7"/>
    <p:sldId id="352" r:id="rId8"/>
    <p:sldId id="353" r:id="rId9"/>
    <p:sldId id="350" r:id="rId10"/>
    <p:sldId id="362" r:id="rId11"/>
    <p:sldId id="290" r:id="rId12"/>
    <p:sldId id="321" r:id="rId13"/>
    <p:sldId id="329" r:id="rId14"/>
    <p:sldId id="259" r:id="rId15"/>
    <p:sldId id="354" r:id="rId16"/>
    <p:sldId id="349" r:id="rId17"/>
    <p:sldId id="355" r:id="rId18"/>
    <p:sldId id="264" r:id="rId19"/>
    <p:sldId id="356" r:id="rId20"/>
    <p:sldId id="357" r:id="rId21"/>
    <p:sldId id="269" r:id="rId22"/>
    <p:sldId id="358" r:id="rId23"/>
    <p:sldId id="319" r:id="rId24"/>
    <p:sldId id="359" r:id="rId25"/>
    <p:sldId id="272" r:id="rId26"/>
    <p:sldId id="348" r:id="rId27"/>
    <p:sldId id="338" r:id="rId28"/>
    <p:sldId id="360" r:id="rId29"/>
    <p:sldId id="361" r:id="rId30"/>
    <p:sldId id="288" r:id="rId31"/>
    <p:sldId id="274" r:id="rId32"/>
    <p:sldId id="275" r:id="rId33"/>
    <p:sldId id="277" r:id="rId34"/>
    <p:sldId id="347" r:id="rId35"/>
    <p:sldId id="278" r:id="rId36"/>
    <p:sldId id="279" r:id="rId37"/>
    <p:sldId id="280" r:id="rId38"/>
    <p:sldId id="323" r:id="rId39"/>
    <p:sldId id="345" r:id="rId40"/>
    <p:sldId id="298" r:id="rId41"/>
    <p:sldId id="287" r:id="rId42"/>
    <p:sldId id="291" r:id="rId43"/>
    <p:sldId id="292" r:id="rId44"/>
    <p:sldId id="293" r:id="rId45"/>
    <p:sldId id="335" r:id="rId46"/>
    <p:sldId id="337" r:id="rId47"/>
    <p:sldId id="294" r:id="rId48"/>
    <p:sldId id="336" r:id="rId49"/>
    <p:sldId id="300" r:id="rId50"/>
    <p:sldId id="299" r:id="rId51"/>
    <p:sldId id="301" r:id="rId52"/>
    <p:sldId id="322" r:id="rId53"/>
    <p:sldId id="342" r:id="rId54"/>
    <p:sldId id="343" r:id="rId55"/>
    <p:sldId id="344" r:id="rId56"/>
    <p:sldId id="302" r:id="rId57"/>
    <p:sldId id="325" r:id="rId58"/>
    <p:sldId id="331" r:id="rId59"/>
    <p:sldId id="310" r:id="rId60"/>
    <p:sldId id="339" r:id="rId61"/>
    <p:sldId id="341"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a Balasanyan" initials="SB" lastIdx="29" clrIdx="0"/>
  <p:cmAuthor id="1" name="Hayk Smbatyan" initials="HS" lastIdx="6" clrIdx="1"/>
  <p:cmAuthor id="2" name="sonya msryan" initials="sm" lastIdx="8" clrIdx="2"/>
  <p:cmAuthor id="3" name="Heghine" initials="H" lastIdx="18"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A8"/>
    <a:srgbClr val="920000"/>
    <a:srgbClr val="2AA1AF"/>
    <a:srgbClr val="10455B"/>
    <a:srgbClr val="00CECE"/>
    <a:srgbClr val="176483"/>
    <a:srgbClr val="E2F0F1"/>
    <a:srgbClr val="EFEFEF"/>
    <a:srgbClr val="14191C"/>
    <a:srgbClr val="324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3" autoAdjust="0"/>
    <p:restoredTop sz="94660"/>
  </p:normalViewPr>
  <p:slideViewPr>
    <p:cSldViewPr snapToGrid="0">
      <p:cViewPr varScale="1">
        <p:scale>
          <a:sx n="70" d="100"/>
          <a:sy n="70" d="100"/>
        </p:scale>
        <p:origin x="56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rts/_rels/chart1.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User\Desktop\New%20Completed%20projects\Transparency\Transparency%20ENG\Transparency_Graphs_ENG.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3" Type="http://schemas.openxmlformats.org/officeDocument/2006/relationships/themeOverride" Target="../theme/themeOverride3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User\Desktop\New%20Completed%20projects\Transparency\Transparency%20ENG\Transparency_Graphs_ENG.xlsx" TargetMode="External"/></Relationships>
</file>

<file path=ppt/charts/_rels/chart35.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3" Type="http://schemas.openxmlformats.org/officeDocument/2006/relationships/themeOverride" Target="../theme/themeOverride4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User\Desktop\New%20Completed%20projects\Transparency\Transparency%20ENG\Transparency_Graphs_ENG.xlsx" TargetMode="External"/></Relationships>
</file>

<file path=ppt/charts/_rels/chart43.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4.xml"/></Relationships>
</file>

<file path=ppt/charts/_rels/chart45.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5.xml"/></Relationships>
</file>

<file path=ppt/charts/_rels/chart46.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6.xml"/></Relationships>
</file>

<file path=ppt/charts/_rels/chart47.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7.xml"/></Relationships>
</file>

<file path=ppt/charts/_rels/chart48.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8.xml"/></Relationships>
</file>

<file path=ppt/charts/_rels/chart49.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49.xml"/></Relationships>
</file>

<file path=ppt/charts/_rels/chart5.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5.xml"/></Relationships>
</file>

<file path=ppt/charts/_rels/chart50.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50.xml"/></Relationships>
</file>

<file path=ppt/charts/_rels/chart51.xml.rels><?xml version="1.0" encoding="UTF-8" standalone="yes"?>
<Relationships xmlns="http://schemas.openxmlformats.org/package/2006/relationships"><Relationship Id="rId3" Type="http://schemas.openxmlformats.org/officeDocument/2006/relationships/themeOverride" Target="../theme/themeOverride5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User\Desktop\New%20Completed%20projects\Transparency\Transparency%20ENG\Transparency_Graphs_ENG.xlsx" TargetMode="External"/></Relationships>
</file>

<file path=ppt/charts/_rels/chart52.xml.rels><?xml version="1.0" encoding="UTF-8" standalone="yes"?>
<Relationships xmlns="http://schemas.openxmlformats.org/package/2006/relationships"><Relationship Id="rId3" Type="http://schemas.openxmlformats.org/officeDocument/2006/relationships/themeOverride" Target="../theme/themeOverride52.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User\Desktop\New%20Completed%20projects\Transparency\Transparency%20ENG\Transparency_Graphs_ENG.xlsx" TargetMode="External"/></Relationships>
</file>

<file path=ppt/charts/_rels/chart53.xml.rels><?xml version="1.0" encoding="UTF-8" standalone="yes"?>
<Relationships xmlns="http://schemas.openxmlformats.org/package/2006/relationships"><Relationship Id="rId3" Type="http://schemas.openxmlformats.org/officeDocument/2006/relationships/themeOverride" Target="../theme/themeOverride53.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User\Desktop\New%20Completed%20projects\Transparency\Transparency%20ENG\Transparency_Graphs_ENG.xlsx" TargetMode="External"/></Relationships>
</file>

<file path=ppt/charts/_rels/chart54.xml.rels><?xml version="1.0" encoding="UTF-8" standalone="yes"?>
<Relationships xmlns="http://schemas.openxmlformats.org/package/2006/relationships"><Relationship Id="rId3" Type="http://schemas.openxmlformats.org/officeDocument/2006/relationships/themeOverride" Target="../theme/themeOverride54.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User\Desktop\New%20Completed%20projects\Transparency\Transparency%20ENG\Transparency_Graphs_ENG.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User\Desktop\New%20Completed%20projects\Transparency\Transparency%20ENG\Transparency_Graphs_ENG.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User\Desktop\New%20Completed%20projects\Transparency\Transparency%20ENG\Transparency_Graphs_ENG.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955412146747591E-2"/>
          <c:y val="5.5189618325573078E-2"/>
          <c:w val="0.95033860045146723"/>
          <c:h val="0.76051930131745527"/>
        </c:manualLayout>
      </c:layout>
      <c:barChart>
        <c:barDir val="col"/>
        <c:grouping val="clustered"/>
        <c:varyColors val="0"/>
        <c:ser>
          <c:idx val="0"/>
          <c:order val="0"/>
          <c:spPr>
            <a:solidFill>
              <a:srgbClr val="009E47"/>
            </a:solidFill>
            <a:ln>
              <a:noFill/>
            </a:ln>
            <a:effectLst/>
          </c:spPr>
          <c:invertIfNegative val="0"/>
          <c:dPt>
            <c:idx val="1"/>
            <c:invertIfNegative val="0"/>
            <c:bubble3D val="0"/>
            <c:spPr>
              <a:solidFill>
                <a:srgbClr val="00C85A"/>
              </a:solidFill>
              <a:ln>
                <a:noFill/>
              </a:ln>
              <a:effectLst/>
            </c:spPr>
            <c:extLst xmlns:c16r2="http://schemas.microsoft.com/office/drawing/2015/06/chart">
              <c:ext xmlns:c16="http://schemas.microsoft.com/office/drawing/2014/chart" uri="{C3380CC4-5D6E-409C-BE32-E72D297353CC}">
                <c16:uniqueId val="{00000001-A8B0-471C-9B61-D0836137C3C1}"/>
              </c:ext>
            </c:extLst>
          </c:dPt>
          <c:dPt>
            <c:idx val="2"/>
            <c:invertIfNegative val="0"/>
            <c:bubble3D val="0"/>
            <c:spPr>
              <a:solidFill>
                <a:srgbClr val="00E266"/>
              </a:solidFill>
              <a:ln>
                <a:noFill/>
              </a:ln>
              <a:effectLst/>
            </c:spPr>
            <c:extLst xmlns:c16r2="http://schemas.microsoft.com/office/drawing/2015/06/chart">
              <c:ext xmlns:c16="http://schemas.microsoft.com/office/drawing/2014/chart" uri="{C3380CC4-5D6E-409C-BE32-E72D297353CC}">
                <c16:uniqueId val="{00000003-A8B0-471C-9B61-D0836137C3C1}"/>
              </c:ext>
            </c:extLst>
          </c:dPt>
          <c:dPt>
            <c:idx val="3"/>
            <c:invertIfNegative val="0"/>
            <c:bubble3D val="0"/>
            <c:spPr>
              <a:solidFill>
                <a:srgbClr val="05FF76"/>
              </a:solidFill>
              <a:ln>
                <a:noFill/>
              </a:ln>
              <a:effectLst/>
            </c:spPr>
            <c:extLst xmlns:c16r2="http://schemas.microsoft.com/office/drawing/2015/06/chart">
              <c:ext xmlns:c16="http://schemas.microsoft.com/office/drawing/2014/chart" uri="{C3380CC4-5D6E-409C-BE32-E72D297353CC}">
                <c16:uniqueId val="{00000005-A8B0-471C-9B61-D0836137C3C1}"/>
              </c:ext>
            </c:extLst>
          </c:dPt>
          <c:dLbls>
            <c:numFmt formatCode="#,##0.0" sourceLinked="0"/>
            <c:spPr>
              <a:noFill/>
              <a:ln>
                <a:noFill/>
              </a:ln>
              <a:effectLst/>
            </c:spPr>
            <c:txPr>
              <a:bodyPr rot="0" vert="horz"/>
              <a:lstStyle/>
              <a:p>
                <a:pPr>
                  <a:defRPr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'Q1'!$B$2:$B$5</c:f>
              <c:strCache>
                <c:ptCount val="4"/>
                <c:pt idx="0">
                  <c:v>Very interested</c:v>
                </c:pt>
                <c:pt idx="1">
                  <c:v>Somewhat interested</c:v>
                </c:pt>
                <c:pt idx="2">
                  <c:v>Not too interested</c:v>
                </c:pt>
                <c:pt idx="3">
                  <c:v>Not at all interested</c:v>
                </c:pt>
              </c:strCache>
            </c:strRef>
          </c:cat>
          <c:val>
            <c:numRef>
              <c:f>'Q1'!$C$2:$C$5</c:f>
              <c:numCache>
                <c:formatCode>###0.0</c:formatCode>
                <c:ptCount val="4"/>
                <c:pt idx="0">
                  <c:v>18.21553021283755</c:v>
                </c:pt>
                <c:pt idx="1">
                  <c:v>35.584296736159295</c:v>
                </c:pt>
                <c:pt idx="2">
                  <c:v>24.121318502289252</c:v>
                </c:pt>
                <c:pt idx="3">
                  <c:v>22.07885454871391</c:v>
                </c:pt>
              </c:numCache>
            </c:numRef>
          </c:val>
          <c:extLst xmlns:c16r2="http://schemas.microsoft.com/office/drawing/2015/06/chart">
            <c:ext xmlns:c16="http://schemas.microsoft.com/office/drawing/2014/chart" uri="{C3380CC4-5D6E-409C-BE32-E72D297353CC}">
              <c16:uniqueId val="{00000000-FEDB-456A-BFC5-2221E0096B1B}"/>
            </c:ext>
          </c:extLst>
        </c:ser>
        <c:dLbls>
          <c:dLblPos val="outEnd"/>
          <c:showLegendKey val="0"/>
          <c:showVal val="1"/>
          <c:showCatName val="0"/>
          <c:showSerName val="0"/>
          <c:showPercent val="0"/>
          <c:showBubbleSize val="0"/>
        </c:dLbls>
        <c:gapWidth val="107"/>
        <c:overlap val="-27"/>
        <c:axId val="-1491614544"/>
        <c:axId val="-1491601488"/>
      </c:barChart>
      <c:catAx>
        <c:axId val="-1491614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en-US"/>
          </a:p>
        </c:txPr>
        <c:crossAx val="-1491601488"/>
        <c:crosses val="autoZero"/>
        <c:auto val="1"/>
        <c:lblAlgn val="ctr"/>
        <c:lblOffset val="100"/>
        <c:noMultiLvlLbl val="0"/>
      </c:catAx>
      <c:valAx>
        <c:axId val="-1491601488"/>
        <c:scaling>
          <c:orientation val="minMax"/>
        </c:scaling>
        <c:delete val="1"/>
        <c:axPos val="l"/>
        <c:numFmt formatCode="###0.0" sourceLinked="1"/>
        <c:majorTickMark val="none"/>
        <c:minorTickMark val="none"/>
        <c:tickLblPos val="nextTo"/>
        <c:crossAx val="-149161454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100">
          <a:solidFill>
            <a:sysClr val="windowText" lastClr="000000"/>
          </a:solidFill>
          <a:latin typeface="WeblySleek UI Light" panose="020B0502040204020203"/>
          <a:cs typeface="Calibri Light" panose="020F0302020204030204" pitchFamily="34" charset="0"/>
        </a:defRPr>
      </a:pPr>
      <a:endParaRPr lang="en-US"/>
    </a:p>
  </c:txPr>
  <c:externalData r:id="rId2">
    <c:autoUpdate val="1"/>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433780683074994"/>
          <c:y val="7.5447796489992669E-2"/>
          <c:w val="0.77631208834744714"/>
          <c:h val="0.70354184936968989"/>
        </c:manualLayout>
      </c:layout>
      <c:barChart>
        <c:barDir val="bar"/>
        <c:grouping val="percentStacked"/>
        <c:varyColors val="0"/>
        <c:ser>
          <c:idx val="0"/>
          <c:order val="0"/>
          <c:tx>
            <c:strRef>
              <c:f>'Q8'!$B$26</c:f>
              <c:strCache>
                <c:ptCount val="1"/>
                <c:pt idx="0">
                  <c:v>Very big </c:v>
                </c:pt>
              </c:strCache>
            </c:strRef>
          </c:tx>
          <c:spPr>
            <a:solidFill>
              <a:srgbClr val="C00000"/>
            </a:solidFill>
            <a:ln>
              <a:noFill/>
            </a:ln>
            <a:effectLst/>
          </c:spPr>
          <c:invertIfNegative val="0"/>
          <c:dLbls>
            <c:spPr>
              <a:noFill/>
              <a:ln>
                <a:noFill/>
              </a:ln>
              <a:effectLst/>
            </c:spPr>
            <c:txPr>
              <a:bodyPr rot="0" vert="horz"/>
              <a:lstStyle/>
              <a:p>
                <a:pPr>
                  <a:defRPr sz="1600">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'Q8'!$C$25:$E$25</c:f>
              <c:strCache>
                <c:ptCount val="3"/>
                <c:pt idx="0">
                  <c:v>Yerevan (N=478)</c:v>
                </c:pt>
                <c:pt idx="1">
                  <c:v>Other urban (N=460)</c:v>
                </c:pt>
                <c:pt idx="2">
                  <c:v>Rural (N=563)</c:v>
                </c:pt>
              </c:strCache>
            </c:strRef>
          </c:cat>
          <c:val>
            <c:numRef>
              <c:f>'Q8'!$C$26:$E$26</c:f>
              <c:numCache>
                <c:formatCode>0.0</c:formatCode>
                <c:ptCount val="3"/>
                <c:pt idx="0">
                  <c:v>16.567592232210107</c:v>
                </c:pt>
                <c:pt idx="1">
                  <c:v>12.255884147537635</c:v>
                </c:pt>
                <c:pt idx="2">
                  <c:v>7.7345955166652436</c:v>
                </c:pt>
              </c:numCache>
            </c:numRef>
          </c:val>
          <c:extLst xmlns:c16r2="http://schemas.microsoft.com/office/drawing/2015/06/chart">
            <c:ext xmlns:c16="http://schemas.microsoft.com/office/drawing/2014/chart" uri="{C3380CC4-5D6E-409C-BE32-E72D297353CC}">
              <c16:uniqueId val="{00000000-D158-435E-B86D-52433E2EB4C5}"/>
            </c:ext>
          </c:extLst>
        </c:ser>
        <c:ser>
          <c:idx val="1"/>
          <c:order val="1"/>
          <c:tx>
            <c:strRef>
              <c:f>'Q8'!$B$27</c:f>
              <c:strCache>
                <c:ptCount val="1"/>
                <c:pt idx="0">
                  <c:v>Rather big</c:v>
                </c:pt>
              </c:strCache>
            </c:strRef>
          </c:tx>
          <c:spPr>
            <a:solidFill>
              <a:srgbClr val="FF0000"/>
            </a:solidFill>
            <a:ln>
              <a:noFill/>
            </a:ln>
            <a:effectLst/>
          </c:spPr>
          <c:invertIfNegative val="0"/>
          <c:dLbls>
            <c:spPr>
              <a:noFill/>
              <a:ln>
                <a:noFill/>
              </a:ln>
              <a:effectLst/>
            </c:spPr>
            <c:txPr>
              <a:bodyPr rot="0" vert="horz"/>
              <a:lstStyle/>
              <a:p>
                <a:pPr>
                  <a:defRPr sz="1600">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'Q8'!$C$25:$E$25</c:f>
              <c:strCache>
                <c:ptCount val="3"/>
                <c:pt idx="0">
                  <c:v>Yerevan (N=478)</c:v>
                </c:pt>
                <c:pt idx="1">
                  <c:v>Other urban (N=460)</c:v>
                </c:pt>
                <c:pt idx="2">
                  <c:v>Rural (N=563)</c:v>
                </c:pt>
              </c:strCache>
            </c:strRef>
          </c:cat>
          <c:val>
            <c:numRef>
              <c:f>'Q8'!$C$27:$E$27</c:f>
              <c:numCache>
                <c:formatCode>0.0</c:formatCode>
                <c:ptCount val="3"/>
                <c:pt idx="0">
                  <c:v>36.043655627450015</c:v>
                </c:pt>
                <c:pt idx="1">
                  <c:v>30.506381004049263</c:v>
                </c:pt>
                <c:pt idx="2">
                  <c:v>21.276789096698046</c:v>
                </c:pt>
              </c:numCache>
            </c:numRef>
          </c:val>
          <c:extLst xmlns:c16r2="http://schemas.microsoft.com/office/drawing/2015/06/chart">
            <c:ext xmlns:c16="http://schemas.microsoft.com/office/drawing/2014/chart" uri="{C3380CC4-5D6E-409C-BE32-E72D297353CC}">
              <c16:uniqueId val="{00000001-D158-435E-B86D-52433E2EB4C5}"/>
            </c:ext>
          </c:extLst>
        </c:ser>
        <c:ser>
          <c:idx val="2"/>
          <c:order val="2"/>
          <c:tx>
            <c:strRef>
              <c:f>'Q8'!$B$28</c:f>
              <c:strCache>
                <c:ptCount val="1"/>
                <c:pt idx="0">
                  <c:v>Rather small</c:v>
                </c:pt>
              </c:strCache>
            </c:strRef>
          </c:tx>
          <c:spPr>
            <a:solidFill>
              <a:srgbClr val="00E266"/>
            </a:solidFill>
            <a:ln>
              <a:noFill/>
            </a:ln>
            <a:effectLst/>
          </c:spPr>
          <c:invertIfNegative val="0"/>
          <c:dLbls>
            <c:spPr>
              <a:noFill/>
              <a:ln>
                <a:noFill/>
              </a:ln>
              <a:effectLst/>
            </c:spPr>
            <c:txPr>
              <a:bodyPr rot="0" vert="horz"/>
              <a:lstStyle/>
              <a:p>
                <a:pPr>
                  <a:defRPr sz="1600">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'Q8'!$C$25:$E$25</c:f>
              <c:strCache>
                <c:ptCount val="3"/>
                <c:pt idx="0">
                  <c:v>Yerevan (N=478)</c:v>
                </c:pt>
                <c:pt idx="1">
                  <c:v>Other urban (N=460)</c:v>
                </c:pt>
                <c:pt idx="2">
                  <c:v>Rural (N=563)</c:v>
                </c:pt>
              </c:strCache>
            </c:strRef>
          </c:cat>
          <c:val>
            <c:numRef>
              <c:f>'Q8'!$C$28:$E$28</c:f>
              <c:numCache>
                <c:formatCode>0.0</c:formatCode>
                <c:ptCount val="3"/>
                <c:pt idx="0">
                  <c:v>21.57568866141251</c:v>
                </c:pt>
                <c:pt idx="1">
                  <c:v>26.389608562302222</c:v>
                </c:pt>
                <c:pt idx="2">
                  <c:v>32.295929874810859</c:v>
                </c:pt>
              </c:numCache>
            </c:numRef>
          </c:val>
          <c:extLst xmlns:c16r2="http://schemas.microsoft.com/office/drawing/2015/06/chart">
            <c:ext xmlns:c16="http://schemas.microsoft.com/office/drawing/2014/chart" uri="{C3380CC4-5D6E-409C-BE32-E72D297353CC}">
              <c16:uniqueId val="{00000002-D158-435E-B86D-52433E2EB4C5}"/>
            </c:ext>
          </c:extLst>
        </c:ser>
        <c:ser>
          <c:idx val="3"/>
          <c:order val="3"/>
          <c:tx>
            <c:strRef>
              <c:f>'Q8'!$B$29</c:f>
              <c:strCache>
                <c:ptCount val="1"/>
                <c:pt idx="0">
                  <c:v>It is insignificant</c:v>
                </c:pt>
              </c:strCache>
            </c:strRef>
          </c:tx>
          <c:spPr>
            <a:solidFill>
              <a:srgbClr val="009242"/>
            </a:solidFill>
            <a:ln>
              <a:noFill/>
            </a:ln>
            <a:effectLst/>
          </c:spPr>
          <c:invertIfNegative val="0"/>
          <c:dLbls>
            <c:spPr>
              <a:noFill/>
              <a:ln>
                <a:noFill/>
              </a:ln>
              <a:effectLst/>
            </c:spPr>
            <c:txPr>
              <a:bodyPr rot="0" vert="horz"/>
              <a:lstStyle/>
              <a:p>
                <a:pPr>
                  <a:defRPr sz="1600">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'Q8'!$C$25:$E$25</c:f>
              <c:strCache>
                <c:ptCount val="3"/>
                <c:pt idx="0">
                  <c:v>Yerevan (N=478)</c:v>
                </c:pt>
                <c:pt idx="1">
                  <c:v>Other urban (N=460)</c:v>
                </c:pt>
                <c:pt idx="2">
                  <c:v>Rural (N=563)</c:v>
                </c:pt>
              </c:strCache>
            </c:strRef>
          </c:cat>
          <c:val>
            <c:numRef>
              <c:f>'Q8'!$C$29:$E$29</c:f>
              <c:numCache>
                <c:formatCode>0.0</c:formatCode>
                <c:ptCount val="3"/>
                <c:pt idx="0">
                  <c:v>24.610089519009673</c:v>
                </c:pt>
                <c:pt idx="1">
                  <c:v>25.378037115756406</c:v>
                </c:pt>
                <c:pt idx="2">
                  <c:v>30.600829046858884</c:v>
                </c:pt>
              </c:numCache>
            </c:numRef>
          </c:val>
          <c:extLst xmlns:c16r2="http://schemas.microsoft.com/office/drawing/2015/06/chart">
            <c:ext xmlns:c16="http://schemas.microsoft.com/office/drawing/2014/chart" uri="{C3380CC4-5D6E-409C-BE32-E72D297353CC}">
              <c16:uniqueId val="{00000003-D158-435E-B86D-52433E2EB4C5}"/>
            </c:ext>
          </c:extLst>
        </c:ser>
        <c:ser>
          <c:idx val="4"/>
          <c:order val="4"/>
          <c:tx>
            <c:strRef>
              <c:f>'Q8'!$B$30</c:f>
              <c:strCache>
                <c:ptCount val="1"/>
                <c:pt idx="0">
                  <c:v>Corruption does not exist</c:v>
                </c:pt>
              </c:strCache>
            </c:strRef>
          </c:tx>
          <c:spPr>
            <a:solidFill>
              <a:schemeClr val="bg1">
                <a:lumMod val="75000"/>
              </a:schemeClr>
            </a:solidFill>
            <a:ln>
              <a:noFill/>
            </a:ln>
            <a:effectLst/>
          </c:spPr>
          <c:invertIfNegative val="0"/>
          <c:dLbls>
            <c:spPr>
              <a:noFill/>
              <a:ln>
                <a:noFill/>
              </a:ln>
              <a:effectLst/>
            </c:spPr>
            <c:txPr>
              <a:bodyPr rot="0" vert="horz"/>
              <a:lstStyle/>
              <a:p>
                <a:pPr>
                  <a:defRPr sz="1600">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'Q8'!$C$25:$E$25</c:f>
              <c:strCache>
                <c:ptCount val="3"/>
                <c:pt idx="0">
                  <c:v>Yerevan (N=478)</c:v>
                </c:pt>
                <c:pt idx="1">
                  <c:v>Other urban (N=460)</c:v>
                </c:pt>
                <c:pt idx="2">
                  <c:v>Rural (N=563)</c:v>
                </c:pt>
              </c:strCache>
            </c:strRef>
          </c:cat>
          <c:val>
            <c:numRef>
              <c:f>'Q8'!$C$30:$E$30</c:f>
              <c:numCache>
                <c:formatCode>0.0</c:formatCode>
                <c:ptCount val="3"/>
                <c:pt idx="0">
                  <c:v>1.2029739599176941</c:v>
                </c:pt>
                <c:pt idx="1">
                  <c:v>5.4700891703544761</c:v>
                </c:pt>
                <c:pt idx="2">
                  <c:v>8.091856464966968</c:v>
                </c:pt>
              </c:numCache>
            </c:numRef>
          </c:val>
          <c:extLst xmlns:c16r2="http://schemas.microsoft.com/office/drawing/2015/06/chart">
            <c:ext xmlns:c16="http://schemas.microsoft.com/office/drawing/2014/chart" uri="{C3380CC4-5D6E-409C-BE32-E72D297353CC}">
              <c16:uniqueId val="{00000004-D158-435E-B86D-52433E2EB4C5}"/>
            </c:ext>
          </c:extLst>
        </c:ser>
        <c:dLbls>
          <c:dLblPos val="ctr"/>
          <c:showLegendKey val="0"/>
          <c:showVal val="1"/>
          <c:showCatName val="0"/>
          <c:showSerName val="0"/>
          <c:showPercent val="0"/>
          <c:showBubbleSize val="0"/>
        </c:dLbls>
        <c:gapWidth val="55"/>
        <c:overlap val="100"/>
        <c:axId val="-1491613456"/>
        <c:axId val="-1491612368"/>
      </c:barChart>
      <c:catAx>
        <c:axId val="-14916134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491612368"/>
        <c:crosses val="autoZero"/>
        <c:auto val="1"/>
        <c:lblAlgn val="ctr"/>
        <c:lblOffset val="100"/>
        <c:noMultiLvlLbl val="0"/>
      </c:catAx>
      <c:valAx>
        <c:axId val="-1491612368"/>
        <c:scaling>
          <c:orientation val="minMax"/>
        </c:scaling>
        <c:delete val="1"/>
        <c:axPos val="b"/>
        <c:numFmt formatCode="0%" sourceLinked="1"/>
        <c:majorTickMark val="none"/>
        <c:minorTickMark val="none"/>
        <c:tickLblPos val="nextTo"/>
        <c:crossAx val="-1491613456"/>
        <c:crosses val="max"/>
        <c:crossBetween val="between"/>
      </c:valAx>
      <c:spPr>
        <a:noFill/>
        <a:ln>
          <a:noFill/>
        </a:ln>
        <a:effectLst/>
      </c:spPr>
    </c:plotArea>
    <c:legend>
      <c:legendPos val="b"/>
      <c:layout>
        <c:manualLayout>
          <c:xMode val="edge"/>
          <c:yMode val="edge"/>
          <c:x val="1.4529914921055653E-3"/>
          <c:y val="0.77250984069123996"/>
          <c:w val="0.99646742270423749"/>
          <c:h val="0.18834586880559673"/>
        </c:manualLayout>
      </c:layout>
      <c:overlay val="0"/>
      <c:spPr>
        <a:noFill/>
        <a:ln>
          <a:noFill/>
        </a:ln>
        <a:effectLst/>
      </c:spPr>
      <c:txPr>
        <a:bodyPr rot="0" vert="horz"/>
        <a:lstStyle/>
        <a:p>
          <a:pPr>
            <a:defRPr sz="1400"/>
          </a:pPr>
          <a:endParaRPr lang="en-US"/>
        </a:p>
      </c:txPr>
    </c:legend>
    <c:plotVisOnly val="1"/>
    <c:dispBlanksAs val="gap"/>
    <c:showDLblsOverMax val="0"/>
  </c:chart>
  <c:spPr>
    <a:noFill/>
    <a:ln w="9525" cap="flat" cmpd="sng" algn="ctr">
      <a:noFill/>
      <a:round/>
    </a:ln>
    <a:effectLst/>
  </c:spPr>
  <c:txPr>
    <a:bodyPr/>
    <a:lstStyle/>
    <a:p>
      <a:pPr>
        <a:defRPr sz="1300" b="1">
          <a:solidFill>
            <a:schemeClr val="tx1">
              <a:lumMod val="75000"/>
              <a:lumOff val="25000"/>
            </a:schemeClr>
          </a:solidFill>
          <a:latin typeface="WeblySleek UI Light" panose="020B0502040204020203"/>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353729778761339"/>
          <c:y val="3.0965386372437127E-2"/>
          <c:w val="0.7622053058946322"/>
          <c:h val="0.95178731456510257"/>
        </c:manualLayout>
      </c:layout>
      <c:barChart>
        <c:barDir val="bar"/>
        <c:grouping val="clustered"/>
        <c:varyColors val="0"/>
        <c:ser>
          <c:idx val="0"/>
          <c:order val="0"/>
          <c:tx>
            <c:strRef>
              <c:f>'Q10-Q12'!$C$24</c:f>
              <c:strCache>
                <c:ptCount val="1"/>
                <c:pt idx="0">
                  <c:v>Today's authorities</c:v>
                </c:pt>
              </c:strCache>
            </c:strRef>
          </c:tx>
          <c:spPr>
            <a:solidFill>
              <a:srgbClr val="800000"/>
            </a:solidFill>
            <a:ln>
              <a:noFill/>
            </a:ln>
            <a:effectLst/>
          </c:spPr>
          <c:invertIfNegative val="0"/>
          <c:dLbls>
            <c:spPr>
              <a:noFill/>
              <a:ln>
                <a:noFill/>
              </a:ln>
              <a:effectLst/>
            </c:spPr>
            <c:txPr>
              <a:bodyPr rot="0" spcFirstLastPara="1" vertOverflow="ellipsis" vert="horz" wrap="square" anchor="ctr" anchorCtr="1"/>
              <a:lstStyle/>
              <a:p>
                <a:pPr>
                  <a:defRPr sz="1500" b="1" i="0" u="none" strike="noStrike" kern="1200" baseline="0">
                    <a:solidFill>
                      <a:schemeClr val="tx1">
                        <a:lumMod val="75000"/>
                        <a:lumOff val="25000"/>
                      </a:schemeClr>
                    </a:solidFill>
                    <a:latin typeface="Calibri Light" panose="020F0302020204030204" pitchFamily="34" charset="0"/>
                    <a:ea typeface="+mn-ea"/>
                    <a:cs typeface="Calibri Light" panose="020F030202020403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'Q10-Q12'!$B$25:$B$30</c:f>
              <c:strCache>
                <c:ptCount val="6"/>
                <c:pt idx="0">
                  <c:v>Widespread in all spheres</c:v>
                </c:pt>
                <c:pt idx="1">
                  <c:v>Common in some areas</c:v>
                </c:pt>
                <c:pt idx="2">
                  <c:v>Spread a little</c:v>
                </c:pt>
                <c:pt idx="3">
                  <c:v>No corruption at all </c:v>
                </c:pt>
                <c:pt idx="4">
                  <c:v>Don’t know</c:v>
                </c:pt>
                <c:pt idx="5">
                  <c:v>Refuse to answer</c:v>
                </c:pt>
              </c:strCache>
            </c:strRef>
          </c:cat>
          <c:val>
            <c:numRef>
              <c:f>'Q10-Q12'!$C$25:$C$30</c:f>
              <c:numCache>
                <c:formatCode>###0.0</c:formatCode>
                <c:ptCount val="6"/>
                <c:pt idx="0">
                  <c:v>4.4395205576000567</c:v>
                </c:pt>
                <c:pt idx="1">
                  <c:v>36.020907995071823</c:v>
                </c:pt>
                <c:pt idx="2">
                  <c:v>46.492261631597607</c:v>
                </c:pt>
                <c:pt idx="3">
                  <c:v>7.50523130595698</c:v>
                </c:pt>
                <c:pt idx="4">
                  <c:v>5.3450219641208001</c:v>
                </c:pt>
                <c:pt idx="5" formatCode="####.0">
                  <c:v>0.19705654565258302</c:v>
                </c:pt>
              </c:numCache>
            </c:numRef>
          </c:val>
          <c:extLst xmlns:c16r2="http://schemas.microsoft.com/office/drawing/2015/06/chart">
            <c:ext xmlns:c16="http://schemas.microsoft.com/office/drawing/2014/chart" uri="{C3380CC4-5D6E-409C-BE32-E72D297353CC}">
              <c16:uniqueId val="{00000000-3CBC-4028-97E7-8BEC8F9699B1}"/>
            </c:ext>
          </c:extLst>
        </c:ser>
        <c:ser>
          <c:idx val="1"/>
          <c:order val="1"/>
          <c:tx>
            <c:strRef>
              <c:f>'Q10-Q12'!$D$24</c:f>
              <c:strCache>
                <c:ptCount val="1"/>
                <c:pt idx="0">
                  <c:v>Previous authorities</c:v>
                </c:pt>
              </c:strCache>
            </c:strRef>
          </c:tx>
          <c:spPr>
            <a:solidFill>
              <a:srgbClr val="006666"/>
            </a:solidFill>
            <a:ln>
              <a:noFill/>
            </a:ln>
            <a:effectLst/>
          </c:spPr>
          <c:invertIfNegative val="0"/>
          <c:dLbls>
            <c:spPr>
              <a:noFill/>
              <a:ln>
                <a:noFill/>
              </a:ln>
              <a:effectLst/>
            </c:spPr>
            <c:txPr>
              <a:bodyPr rot="0" spcFirstLastPara="1" vertOverflow="ellipsis" vert="horz" wrap="square" anchor="ctr" anchorCtr="1"/>
              <a:lstStyle/>
              <a:p>
                <a:pPr>
                  <a:defRPr sz="1500" b="1" i="0" u="none" strike="noStrike" kern="1200" baseline="0">
                    <a:solidFill>
                      <a:schemeClr val="tx1">
                        <a:lumMod val="75000"/>
                        <a:lumOff val="25000"/>
                      </a:schemeClr>
                    </a:solidFill>
                    <a:latin typeface="Calibri Light" panose="020F0302020204030204" pitchFamily="34" charset="0"/>
                    <a:ea typeface="+mn-ea"/>
                    <a:cs typeface="Calibri Light" panose="020F030202020403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'Q10-Q12'!$B$25:$B$30</c:f>
              <c:strCache>
                <c:ptCount val="6"/>
                <c:pt idx="0">
                  <c:v>Widespread in all spheres</c:v>
                </c:pt>
                <c:pt idx="1">
                  <c:v>Common in some areas</c:v>
                </c:pt>
                <c:pt idx="2">
                  <c:v>Spread a little</c:v>
                </c:pt>
                <c:pt idx="3">
                  <c:v>No corruption at all </c:v>
                </c:pt>
                <c:pt idx="4">
                  <c:v>Don’t know</c:v>
                </c:pt>
                <c:pt idx="5">
                  <c:v>Refuse to answer</c:v>
                </c:pt>
              </c:strCache>
            </c:strRef>
          </c:cat>
          <c:val>
            <c:numRef>
              <c:f>'Q10-Q12'!$D$25:$D$30</c:f>
              <c:numCache>
                <c:formatCode>###0.0</c:formatCode>
                <c:ptCount val="6"/>
                <c:pt idx="0">
                  <c:v>83.744226313592335</c:v>
                </c:pt>
                <c:pt idx="1">
                  <c:v>11.468597711772054</c:v>
                </c:pt>
                <c:pt idx="2">
                  <c:v>1.5580530501197407</c:v>
                </c:pt>
                <c:pt idx="3" formatCode="####.0">
                  <c:v>0.43133835964523071</c:v>
                </c:pt>
                <c:pt idx="4">
                  <c:v>2.5354047476030486</c:v>
                </c:pt>
                <c:pt idx="5" formatCode="####.0">
                  <c:v>0.26237981726751675</c:v>
                </c:pt>
              </c:numCache>
            </c:numRef>
          </c:val>
          <c:extLst xmlns:c16r2="http://schemas.microsoft.com/office/drawing/2015/06/chart">
            <c:ext xmlns:c16="http://schemas.microsoft.com/office/drawing/2014/chart" uri="{C3380CC4-5D6E-409C-BE32-E72D297353CC}">
              <c16:uniqueId val="{00000001-3CBC-4028-97E7-8BEC8F9699B1}"/>
            </c:ext>
          </c:extLst>
        </c:ser>
        <c:dLbls>
          <c:dLblPos val="outEnd"/>
          <c:showLegendKey val="0"/>
          <c:showVal val="1"/>
          <c:showCatName val="0"/>
          <c:showSerName val="0"/>
          <c:showPercent val="0"/>
          <c:showBubbleSize val="0"/>
        </c:dLbls>
        <c:gapWidth val="59"/>
        <c:overlap val="-18"/>
        <c:axId val="-1491609104"/>
        <c:axId val="-1491611824"/>
      </c:barChart>
      <c:catAx>
        <c:axId val="-14916091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85000"/>
                    <a:lumOff val="15000"/>
                  </a:schemeClr>
                </a:solidFill>
                <a:latin typeface="Calibri Light" panose="020F0302020204030204" pitchFamily="34" charset="0"/>
                <a:ea typeface="+mn-ea"/>
                <a:cs typeface="Calibri Light" panose="020F0302020204030204" pitchFamily="34" charset="0"/>
              </a:defRPr>
            </a:pPr>
            <a:endParaRPr lang="en-US"/>
          </a:p>
        </c:txPr>
        <c:crossAx val="-1491611824"/>
        <c:crosses val="autoZero"/>
        <c:auto val="1"/>
        <c:lblAlgn val="ctr"/>
        <c:lblOffset val="100"/>
        <c:noMultiLvlLbl val="0"/>
      </c:catAx>
      <c:valAx>
        <c:axId val="-1491611824"/>
        <c:scaling>
          <c:orientation val="minMax"/>
          <c:max val="100"/>
        </c:scaling>
        <c:delete val="1"/>
        <c:axPos val="b"/>
        <c:numFmt formatCode="###0.0" sourceLinked="1"/>
        <c:majorTickMark val="out"/>
        <c:minorTickMark val="none"/>
        <c:tickLblPos val="nextTo"/>
        <c:crossAx val="-1491609104"/>
        <c:crosses val="max"/>
        <c:crossBetween val="between"/>
      </c:valAx>
      <c:spPr>
        <a:noFill/>
        <a:ln>
          <a:noFill/>
        </a:ln>
        <a:effectLst/>
      </c:spPr>
    </c:plotArea>
    <c:legend>
      <c:legendPos val="b"/>
      <c:layout>
        <c:manualLayout>
          <c:xMode val="edge"/>
          <c:yMode val="edge"/>
          <c:x val="0.75088495607179895"/>
          <c:y val="0.51779312772346331"/>
          <c:w val="0.21688492934796744"/>
          <c:h val="0.23862675936924593"/>
        </c:manualLayout>
      </c:layout>
      <c:overlay val="0"/>
      <c:spPr>
        <a:noFill/>
        <a:ln>
          <a:noFill/>
        </a:ln>
        <a:effectLst/>
      </c:spPr>
      <c:txPr>
        <a:bodyPr rot="0" spcFirstLastPara="1" vertOverflow="ellipsis" vert="horz" wrap="square" anchor="ctr" anchorCtr="1"/>
        <a:lstStyle/>
        <a:p>
          <a:pPr>
            <a:defRPr sz="1500" b="1" i="0" u="none" strike="noStrike" kern="1200" baseline="0">
              <a:solidFill>
                <a:schemeClr val="tx1">
                  <a:lumMod val="85000"/>
                  <a:lumOff val="15000"/>
                </a:schemeClr>
              </a:solidFill>
              <a:latin typeface="Calibri Light" panose="020F0302020204030204" pitchFamily="34" charset="0"/>
              <a:ea typeface="+mn-ea"/>
              <a:cs typeface="Calibri Light" panose="020F030202020403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500" b="1">
          <a:latin typeface="Calibri Light" panose="020F0302020204030204" pitchFamily="34" charset="0"/>
          <a:cs typeface="Calibri Light" panose="020F0302020204030204" pitchFamily="34" charset="0"/>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649458260774286"/>
          <c:y val="1.556780333380465E-2"/>
          <c:w val="0.43121465417154764"/>
          <c:h val="0.97854454848549333"/>
        </c:manualLayout>
      </c:layout>
      <c:barChart>
        <c:barDir val="bar"/>
        <c:grouping val="percentStacked"/>
        <c:varyColors val="0"/>
        <c:ser>
          <c:idx val="0"/>
          <c:order val="0"/>
          <c:tx>
            <c:strRef>
              <c:f>'Q13'!$C$2</c:f>
              <c:strCache>
                <c:ptCount val="1"/>
                <c:pt idx="0">
                  <c:v>Corrupt to a great extent</c:v>
                </c:pt>
              </c:strCache>
            </c:strRef>
          </c:tx>
          <c:spPr>
            <a:solidFill>
              <a:srgbClr val="920000"/>
            </a:solidFill>
            <a:ln>
              <a:noFill/>
            </a:ln>
            <a:effectLst/>
          </c:spPr>
          <c:invertIfNegative val="0"/>
          <c:dLbls>
            <c:spPr>
              <a:noFill/>
              <a:ln>
                <a:noFill/>
              </a:ln>
              <a:effectLst/>
            </c:spPr>
            <c:txPr>
              <a:bodyPr rot="0" vert="horz"/>
              <a:lstStyle/>
              <a:p>
                <a:pPr>
                  <a:defRPr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'Q13'!$B$3:$B$23</c:f>
              <c:strCache>
                <c:ptCount val="21"/>
                <c:pt idx="0">
                  <c:v>Judges and courts </c:v>
                </c:pt>
                <c:pt idx="1">
                  <c:v>Mass Media   </c:v>
                </c:pt>
                <c:pt idx="2">
                  <c:v> The Prosecutor General’s Office</c:v>
                </c:pt>
                <c:pt idx="3">
                  <c:v>Parties</c:v>
                </c:pt>
                <c:pt idx="4">
                  <c:v>Other religious organizations</c:v>
                </c:pt>
                <c:pt idx="5">
                  <c:v>Business companies</c:v>
                </c:pt>
                <c:pt idx="6">
                  <c:v>Investigation and law enforcement agencies</c:v>
                </c:pt>
                <c:pt idx="7">
                  <c:v>Governmental subordinate Bodies</c:v>
                </c:pt>
                <c:pt idx="8">
                  <c:v>Subordinate bodies to the Prime Minister</c:v>
                </c:pt>
                <c:pt idx="9">
                  <c:v>Territorial Governance Bodies</c:v>
                </c:pt>
                <c:pt idx="10">
                  <c:v>Local self-government bodies</c:v>
                </c:pt>
                <c:pt idx="11">
                  <c:v>Armenian Apostolic church</c:v>
                </c:pt>
                <c:pt idx="12">
                  <c:v>Non-Governmental Organizations (NGOs)</c:v>
                </c:pt>
                <c:pt idx="13">
                  <c:v>President of the Parliament, staff, MPs</c:v>
                </c:pt>
                <c:pt idx="14">
                  <c:v>The Office of the Prime Minister, Ministries</c:v>
                </c:pt>
                <c:pt idx="15">
                  <c:v>International organizations operating in RA </c:v>
                </c:pt>
                <c:pt idx="16">
                  <c:v>Central Electoral Commission</c:v>
                </c:pt>
                <c:pt idx="17">
                  <c:v>Audit chamber </c:v>
                </c:pt>
                <c:pt idx="18">
                  <c:v>RA President, President's Staff</c:v>
                </c:pt>
                <c:pt idx="19">
                  <c:v>Ombudsman (Human Rights’ Defender)</c:v>
                </c:pt>
                <c:pt idx="20">
                  <c:v>The Prime Minister</c:v>
                </c:pt>
              </c:strCache>
            </c:strRef>
          </c:cat>
          <c:val>
            <c:numRef>
              <c:f>'Q13'!$C$3:$C$23</c:f>
              <c:numCache>
                <c:formatCode>###0</c:formatCode>
                <c:ptCount val="21"/>
                <c:pt idx="0">
                  <c:v>11.953246126063185</c:v>
                </c:pt>
                <c:pt idx="1">
                  <c:v>12.010899385357691</c:v>
                </c:pt>
                <c:pt idx="2">
                  <c:v>7.9486616618329844</c:v>
                </c:pt>
                <c:pt idx="3">
                  <c:v>5.948147640165689</c:v>
                </c:pt>
                <c:pt idx="4">
                  <c:v>18.858525336394251</c:v>
                </c:pt>
                <c:pt idx="5">
                  <c:v>6.5852661527901635</c:v>
                </c:pt>
                <c:pt idx="6">
                  <c:v>5.0377880398903283</c:v>
                </c:pt>
                <c:pt idx="7">
                  <c:v>4.4139132561268886</c:v>
                </c:pt>
                <c:pt idx="8">
                  <c:v>4.201406172090592</c:v>
                </c:pt>
                <c:pt idx="9">
                  <c:v>4.2375383022821129</c:v>
                </c:pt>
                <c:pt idx="10">
                  <c:v>3.3996143646719315</c:v>
                </c:pt>
                <c:pt idx="11">
                  <c:v>11.350512353850192</c:v>
                </c:pt>
                <c:pt idx="12">
                  <c:v>3.3655125649841384</c:v>
                </c:pt>
                <c:pt idx="13">
                  <c:v>3.6682367958925801</c:v>
                </c:pt>
                <c:pt idx="14">
                  <c:v>3.0744540282461421</c:v>
                </c:pt>
                <c:pt idx="15">
                  <c:v>2.6281668099117947</c:v>
                </c:pt>
                <c:pt idx="16">
                  <c:v>2.3899724284941333</c:v>
                </c:pt>
                <c:pt idx="17">
                  <c:v>1.9094352370617813</c:v>
                </c:pt>
                <c:pt idx="18">
                  <c:v>1.188698690193529</c:v>
                </c:pt>
                <c:pt idx="19">
                  <c:v>0.98831013769186404</c:v>
                </c:pt>
                <c:pt idx="20">
                  <c:v>1.7119864917130312</c:v>
                </c:pt>
              </c:numCache>
            </c:numRef>
          </c:val>
          <c:extLst xmlns:c16r2="http://schemas.microsoft.com/office/drawing/2015/06/chart">
            <c:ext xmlns:c16="http://schemas.microsoft.com/office/drawing/2014/chart" uri="{C3380CC4-5D6E-409C-BE32-E72D297353CC}">
              <c16:uniqueId val="{00000000-BAC3-4336-9579-24E8CD3B49DF}"/>
            </c:ext>
          </c:extLst>
        </c:ser>
        <c:ser>
          <c:idx val="1"/>
          <c:order val="1"/>
          <c:tx>
            <c:strRef>
              <c:f>'Q13'!$D$2</c:f>
              <c:strCache>
                <c:ptCount val="1"/>
                <c:pt idx="0">
                  <c:v>Corrupt to some extent</c:v>
                </c:pt>
              </c:strCache>
            </c:strRef>
          </c:tx>
          <c:spPr>
            <a:solidFill>
              <a:srgbClr val="FF0000"/>
            </a:solidFill>
            <a:ln>
              <a:noFill/>
            </a:ln>
            <a:effectLst/>
          </c:spPr>
          <c:invertIfNegative val="0"/>
          <c:dLbls>
            <c:spPr>
              <a:noFill/>
              <a:ln>
                <a:noFill/>
              </a:ln>
              <a:effectLst/>
            </c:spPr>
            <c:txPr>
              <a:bodyPr rot="0" vert="horz"/>
              <a:lstStyle/>
              <a:p>
                <a:pPr>
                  <a:defRPr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'Q13'!$B$3:$B$23</c:f>
              <c:strCache>
                <c:ptCount val="21"/>
                <c:pt idx="0">
                  <c:v>Judges and courts </c:v>
                </c:pt>
                <c:pt idx="1">
                  <c:v>Mass Media   </c:v>
                </c:pt>
                <c:pt idx="2">
                  <c:v> The Prosecutor General’s Office</c:v>
                </c:pt>
                <c:pt idx="3">
                  <c:v>Parties</c:v>
                </c:pt>
                <c:pt idx="4">
                  <c:v>Other religious organizations</c:v>
                </c:pt>
                <c:pt idx="5">
                  <c:v>Business companies</c:v>
                </c:pt>
                <c:pt idx="6">
                  <c:v>Investigation and law enforcement agencies</c:v>
                </c:pt>
                <c:pt idx="7">
                  <c:v>Governmental subordinate Bodies</c:v>
                </c:pt>
                <c:pt idx="8">
                  <c:v>Subordinate bodies to the Prime Minister</c:v>
                </c:pt>
                <c:pt idx="9">
                  <c:v>Territorial Governance Bodies</c:v>
                </c:pt>
                <c:pt idx="10">
                  <c:v>Local self-government bodies</c:v>
                </c:pt>
                <c:pt idx="11">
                  <c:v>Armenian Apostolic church</c:v>
                </c:pt>
                <c:pt idx="12">
                  <c:v>Non-Governmental Organizations (NGOs)</c:v>
                </c:pt>
                <c:pt idx="13">
                  <c:v>President of the Parliament, staff, MPs</c:v>
                </c:pt>
                <c:pt idx="14">
                  <c:v>The Office of the Prime Minister, Ministries</c:v>
                </c:pt>
                <c:pt idx="15">
                  <c:v>International organizations operating in RA </c:v>
                </c:pt>
                <c:pt idx="16">
                  <c:v>Central Electoral Commission</c:v>
                </c:pt>
                <c:pt idx="17">
                  <c:v>Audit chamber </c:v>
                </c:pt>
                <c:pt idx="18">
                  <c:v>RA President, President's Staff</c:v>
                </c:pt>
                <c:pt idx="19">
                  <c:v>Ombudsman (Human Rights’ Defender)</c:v>
                </c:pt>
                <c:pt idx="20">
                  <c:v>The Prime Minister</c:v>
                </c:pt>
              </c:strCache>
            </c:strRef>
          </c:cat>
          <c:val>
            <c:numRef>
              <c:f>'Q13'!$D$3:$D$23</c:f>
              <c:numCache>
                <c:formatCode>###0</c:formatCode>
                <c:ptCount val="21"/>
                <c:pt idx="0">
                  <c:v>36.858719841543135</c:v>
                </c:pt>
                <c:pt idx="1">
                  <c:v>32.192957317314438</c:v>
                </c:pt>
                <c:pt idx="2">
                  <c:v>35.020981399743079</c:v>
                </c:pt>
                <c:pt idx="3">
                  <c:v>32.689211880564628</c:v>
                </c:pt>
                <c:pt idx="4">
                  <c:v>18.063881518774512</c:v>
                </c:pt>
                <c:pt idx="5">
                  <c:v>28.584328461023752</c:v>
                </c:pt>
                <c:pt idx="6">
                  <c:v>29.700322620804975</c:v>
                </c:pt>
                <c:pt idx="7">
                  <c:v>28.88276491490906</c:v>
                </c:pt>
                <c:pt idx="8">
                  <c:v>26.763459745944925</c:v>
                </c:pt>
                <c:pt idx="9">
                  <c:v>26.028551095263598</c:v>
                </c:pt>
                <c:pt idx="10">
                  <c:v>26.851084045189989</c:v>
                </c:pt>
                <c:pt idx="11">
                  <c:v>17.810917584787724</c:v>
                </c:pt>
                <c:pt idx="12">
                  <c:v>22.216879330112015</c:v>
                </c:pt>
                <c:pt idx="13">
                  <c:v>19.265766358578773</c:v>
                </c:pt>
                <c:pt idx="14">
                  <c:v>16.710196854789739</c:v>
                </c:pt>
                <c:pt idx="15">
                  <c:v>16.770846034254465</c:v>
                </c:pt>
                <c:pt idx="16">
                  <c:v>16.748107087177512</c:v>
                </c:pt>
                <c:pt idx="17">
                  <c:v>16.810481683449172</c:v>
                </c:pt>
                <c:pt idx="18">
                  <c:v>8.5624023886715133</c:v>
                </c:pt>
                <c:pt idx="19">
                  <c:v>8.5541412459582915</c:v>
                </c:pt>
                <c:pt idx="20">
                  <c:v>4.4028779573930175</c:v>
                </c:pt>
              </c:numCache>
            </c:numRef>
          </c:val>
          <c:extLst xmlns:c16r2="http://schemas.microsoft.com/office/drawing/2015/06/chart">
            <c:ext xmlns:c16="http://schemas.microsoft.com/office/drawing/2014/chart" uri="{C3380CC4-5D6E-409C-BE32-E72D297353CC}">
              <c16:uniqueId val="{00000001-BAC3-4336-9579-24E8CD3B49DF}"/>
            </c:ext>
          </c:extLst>
        </c:ser>
        <c:ser>
          <c:idx val="2"/>
          <c:order val="2"/>
          <c:tx>
            <c:strRef>
              <c:f>'Q13'!$E$2</c:f>
              <c:strCache>
                <c:ptCount val="1"/>
                <c:pt idx="0">
                  <c:v>Corrupt to a very limited extent</c:v>
                </c:pt>
              </c:strCache>
            </c:strRef>
          </c:tx>
          <c:spPr>
            <a:solidFill>
              <a:srgbClr val="92D050"/>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'Q13'!$B$3:$B$23</c:f>
              <c:strCache>
                <c:ptCount val="21"/>
                <c:pt idx="0">
                  <c:v>Judges and courts </c:v>
                </c:pt>
                <c:pt idx="1">
                  <c:v>Mass Media   </c:v>
                </c:pt>
                <c:pt idx="2">
                  <c:v> The Prosecutor General’s Office</c:v>
                </c:pt>
                <c:pt idx="3">
                  <c:v>Parties</c:v>
                </c:pt>
                <c:pt idx="4">
                  <c:v>Other religious organizations</c:v>
                </c:pt>
                <c:pt idx="5">
                  <c:v>Business companies</c:v>
                </c:pt>
                <c:pt idx="6">
                  <c:v>Investigation and law enforcement agencies</c:v>
                </c:pt>
                <c:pt idx="7">
                  <c:v>Governmental subordinate Bodies</c:v>
                </c:pt>
                <c:pt idx="8">
                  <c:v>Subordinate bodies to the Prime Minister</c:v>
                </c:pt>
                <c:pt idx="9">
                  <c:v>Territorial Governance Bodies</c:v>
                </c:pt>
                <c:pt idx="10">
                  <c:v>Local self-government bodies</c:v>
                </c:pt>
                <c:pt idx="11">
                  <c:v>Armenian Apostolic church</c:v>
                </c:pt>
                <c:pt idx="12">
                  <c:v>Non-Governmental Organizations (NGOs)</c:v>
                </c:pt>
                <c:pt idx="13">
                  <c:v>President of the Parliament, staff, MPs</c:v>
                </c:pt>
                <c:pt idx="14">
                  <c:v>The Office of the Prime Minister, Ministries</c:v>
                </c:pt>
                <c:pt idx="15">
                  <c:v>International organizations operating in RA </c:v>
                </c:pt>
                <c:pt idx="16">
                  <c:v>Central Electoral Commission</c:v>
                </c:pt>
                <c:pt idx="17">
                  <c:v>Audit chamber </c:v>
                </c:pt>
                <c:pt idx="18">
                  <c:v>RA President, President's Staff</c:v>
                </c:pt>
                <c:pt idx="19">
                  <c:v>Ombudsman (Human Rights’ Defender)</c:v>
                </c:pt>
                <c:pt idx="20">
                  <c:v>The Prime Minister</c:v>
                </c:pt>
              </c:strCache>
            </c:strRef>
          </c:cat>
          <c:val>
            <c:numRef>
              <c:f>'Q13'!$E$3:$E$23</c:f>
              <c:numCache>
                <c:formatCode>###0</c:formatCode>
                <c:ptCount val="21"/>
                <c:pt idx="0">
                  <c:v>21.502102010241174</c:v>
                </c:pt>
                <c:pt idx="1">
                  <c:v>19.986025410707061</c:v>
                </c:pt>
                <c:pt idx="2">
                  <c:v>22.578535109253909</c:v>
                </c:pt>
                <c:pt idx="3">
                  <c:v>19.783383696969224</c:v>
                </c:pt>
                <c:pt idx="4">
                  <c:v>9.7830144409206206</c:v>
                </c:pt>
                <c:pt idx="5">
                  <c:v>17.84856854198879</c:v>
                </c:pt>
                <c:pt idx="6">
                  <c:v>24.192020889815531</c:v>
                </c:pt>
                <c:pt idx="7">
                  <c:v>25.554820516150933</c:v>
                </c:pt>
                <c:pt idx="8">
                  <c:v>27.360694248265858</c:v>
                </c:pt>
                <c:pt idx="9">
                  <c:v>27.972551641422257</c:v>
                </c:pt>
                <c:pt idx="10">
                  <c:v>27.053165423015059</c:v>
                </c:pt>
                <c:pt idx="11">
                  <c:v>13.18503507804521</c:v>
                </c:pt>
                <c:pt idx="12">
                  <c:v>14.770101860660001</c:v>
                </c:pt>
                <c:pt idx="13">
                  <c:v>19.845437269141669</c:v>
                </c:pt>
                <c:pt idx="14">
                  <c:v>20.059480427345932</c:v>
                </c:pt>
                <c:pt idx="15">
                  <c:v>14.336592049362329</c:v>
                </c:pt>
                <c:pt idx="16">
                  <c:v>20.426929781132625</c:v>
                </c:pt>
                <c:pt idx="17">
                  <c:v>15.816751978498303</c:v>
                </c:pt>
                <c:pt idx="18">
                  <c:v>10.58819872865717</c:v>
                </c:pt>
                <c:pt idx="19">
                  <c:v>15.483425914741247</c:v>
                </c:pt>
                <c:pt idx="20">
                  <c:v>5.6915708523008224</c:v>
                </c:pt>
              </c:numCache>
            </c:numRef>
          </c:val>
          <c:extLst xmlns:c16r2="http://schemas.microsoft.com/office/drawing/2015/06/chart">
            <c:ext xmlns:c16="http://schemas.microsoft.com/office/drawing/2014/chart" uri="{C3380CC4-5D6E-409C-BE32-E72D297353CC}">
              <c16:uniqueId val="{00000002-BAC3-4336-9579-24E8CD3B49DF}"/>
            </c:ext>
          </c:extLst>
        </c:ser>
        <c:ser>
          <c:idx val="3"/>
          <c:order val="3"/>
          <c:tx>
            <c:strRef>
              <c:f>'Q13'!$F$2</c:f>
              <c:strCache>
                <c:ptCount val="1"/>
                <c:pt idx="0">
                  <c:v>Not corrupt at all</c:v>
                </c:pt>
              </c:strCache>
            </c:strRef>
          </c:tx>
          <c:spPr>
            <a:solidFill>
              <a:srgbClr val="00B050"/>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'Q13'!$B$3:$B$23</c:f>
              <c:strCache>
                <c:ptCount val="21"/>
                <c:pt idx="0">
                  <c:v>Judges and courts </c:v>
                </c:pt>
                <c:pt idx="1">
                  <c:v>Mass Media   </c:v>
                </c:pt>
                <c:pt idx="2">
                  <c:v> The Prosecutor General’s Office</c:v>
                </c:pt>
                <c:pt idx="3">
                  <c:v>Parties</c:v>
                </c:pt>
                <c:pt idx="4">
                  <c:v>Other religious organizations</c:v>
                </c:pt>
                <c:pt idx="5">
                  <c:v>Business companies</c:v>
                </c:pt>
                <c:pt idx="6">
                  <c:v>Investigation and law enforcement agencies</c:v>
                </c:pt>
                <c:pt idx="7">
                  <c:v>Governmental subordinate Bodies</c:v>
                </c:pt>
                <c:pt idx="8">
                  <c:v>Subordinate bodies to the Prime Minister</c:v>
                </c:pt>
                <c:pt idx="9">
                  <c:v>Territorial Governance Bodies</c:v>
                </c:pt>
                <c:pt idx="10">
                  <c:v>Local self-government bodies</c:v>
                </c:pt>
                <c:pt idx="11">
                  <c:v>Armenian Apostolic church</c:v>
                </c:pt>
                <c:pt idx="12">
                  <c:v>Non-Governmental Organizations (NGOs)</c:v>
                </c:pt>
                <c:pt idx="13">
                  <c:v>President of the Parliament, staff, MPs</c:v>
                </c:pt>
                <c:pt idx="14">
                  <c:v>The Office of the Prime Minister, Ministries</c:v>
                </c:pt>
                <c:pt idx="15">
                  <c:v>International organizations operating in RA </c:v>
                </c:pt>
                <c:pt idx="16">
                  <c:v>Central Electoral Commission</c:v>
                </c:pt>
                <c:pt idx="17">
                  <c:v>Audit chamber </c:v>
                </c:pt>
                <c:pt idx="18">
                  <c:v>RA President, President's Staff</c:v>
                </c:pt>
                <c:pt idx="19">
                  <c:v>Ombudsman (Human Rights’ Defender)</c:v>
                </c:pt>
                <c:pt idx="20">
                  <c:v>The Prime Minister</c:v>
                </c:pt>
              </c:strCache>
            </c:strRef>
          </c:cat>
          <c:val>
            <c:numRef>
              <c:f>'Q13'!$F$3:$F$23</c:f>
              <c:numCache>
                <c:formatCode>###0</c:formatCode>
                <c:ptCount val="21"/>
                <c:pt idx="0">
                  <c:v>8.7364437609431498</c:v>
                </c:pt>
                <c:pt idx="1">
                  <c:v>15.725938926301101</c:v>
                </c:pt>
                <c:pt idx="2">
                  <c:v>9.7424323849472874</c:v>
                </c:pt>
                <c:pt idx="3">
                  <c:v>9.8676930484910574</c:v>
                </c:pt>
                <c:pt idx="4">
                  <c:v>10.66313487801021</c:v>
                </c:pt>
                <c:pt idx="5">
                  <c:v>9.6741735508743343</c:v>
                </c:pt>
                <c:pt idx="6">
                  <c:v>11.767432129417239</c:v>
                </c:pt>
                <c:pt idx="7">
                  <c:v>15.058176462846145</c:v>
                </c:pt>
                <c:pt idx="8">
                  <c:v>21.201277850103089</c:v>
                </c:pt>
                <c:pt idx="9">
                  <c:v>13.967616129788823</c:v>
                </c:pt>
                <c:pt idx="10">
                  <c:v>21.362453552973911</c:v>
                </c:pt>
                <c:pt idx="11">
                  <c:v>35.584449215278958</c:v>
                </c:pt>
                <c:pt idx="12">
                  <c:v>18.572969553792369</c:v>
                </c:pt>
                <c:pt idx="13">
                  <c:v>28.277714233111499</c:v>
                </c:pt>
                <c:pt idx="14">
                  <c:v>38.25094874495236</c:v>
                </c:pt>
                <c:pt idx="15">
                  <c:v>20.161916194205531</c:v>
                </c:pt>
                <c:pt idx="16">
                  <c:v>26.049881416581787</c:v>
                </c:pt>
                <c:pt idx="17">
                  <c:v>12.612073023193753</c:v>
                </c:pt>
                <c:pt idx="18">
                  <c:v>56.968830518123028</c:v>
                </c:pt>
                <c:pt idx="19">
                  <c:v>35.725424437002637</c:v>
                </c:pt>
                <c:pt idx="20">
                  <c:v>75.233334188386308</c:v>
                </c:pt>
              </c:numCache>
            </c:numRef>
          </c:val>
          <c:extLst xmlns:c16r2="http://schemas.microsoft.com/office/drawing/2015/06/chart">
            <c:ext xmlns:c16="http://schemas.microsoft.com/office/drawing/2014/chart" uri="{C3380CC4-5D6E-409C-BE32-E72D297353CC}">
              <c16:uniqueId val="{00000003-BAC3-4336-9579-24E8CD3B49DF}"/>
            </c:ext>
          </c:extLst>
        </c:ser>
        <c:ser>
          <c:idx val="4"/>
          <c:order val="4"/>
          <c:tx>
            <c:strRef>
              <c:f>'Q13'!$G$2</c:f>
              <c:strCache>
                <c:ptCount val="1"/>
                <c:pt idx="0">
                  <c:v>I am not aware about this institution</c:v>
                </c:pt>
              </c:strCache>
            </c:strRef>
          </c:tx>
          <c:spPr>
            <a:solidFill>
              <a:schemeClr val="bg1">
                <a:lumMod val="85000"/>
              </a:schemeClr>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'Q13'!$B$3:$B$23</c:f>
              <c:strCache>
                <c:ptCount val="21"/>
                <c:pt idx="0">
                  <c:v>Judges and courts </c:v>
                </c:pt>
                <c:pt idx="1">
                  <c:v>Mass Media   </c:v>
                </c:pt>
                <c:pt idx="2">
                  <c:v> The Prosecutor General’s Office</c:v>
                </c:pt>
                <c:pt idx="3">
                  <c:v>Parties</c:v>
                </c:pt>
                <c:pt idx="4">
                  <c:v>Other religious organizations</c:v>
                </c:pt>
                <c:pt idx="5">
                  <c:v>Business companies</c:v>
                </c:pt>
                <c:pt idx="6">
                  <c:v>Investigation and law enforcement agencies</c:v>
                </c:pt>
                <c:pt idx="7">
                  <c:v>Governmental subordinate Bodies</c:v>
                </c:pt>
                <c:pt idx="8">
                  <c:v>Subordinate bodies to the Prime Minister</c:v>
                </c:pt>
                <c:pt idx="9">
                  <c:v>Territorial Governance Bodies</c:v>
                </c:pt>
                <c:pt idx="10">
                  <c:v>Local self-government bodies</c:v>
                </c:pt>
                <c:pt idx="11">
                  <c:v>Armenian Apostolic church</c:v>
                </c:pt>
                <c:pt idx="12">
                  <c:v>Non-Governmental Organizations (NGOs)</c:v>
                </c:pt>
                <c:pt idx="13">
                  <c:v>President of the Parliament, staff, MPs</c:v>
                </c:pt>
                <c:pt idx="14">
                  <c:v>The Office of the Prime Minister, Ministries</c:v>
                </c:pt>
                <c:pt idx="15">
                  <c:v>International organizations operating in RA </c:v>
                </c:pt>
                <c:pt idx="16">
                  <c:v>Central Electoral Commission</c:v>
                </c:pt>
                <c:pt idx="17">
                  <c:v>Audit chamber </c:v>
                </c:pt>
                <c:pt idx="18">
                  <c:v>RA President, President's Staff</c:v>
                </c:pt>
                <c:pt idx="19">
                  <c:v>Ombudsman (Human Rights’ Defender)</c:v>
                </c:pt>
                <c:pt idx="20">
                  <c:v>The Prime Minister</c:v>
                </c:pt>
              </c:strCache>
            </c:strRef>
          </c:cat>
          <c:val>
            <c:numRef>
              <c:f>'Q13'!$G$3:$G$23</c:f>
              <c:numCache>
                <c:formatCode>###0</c:formatCode>
                <c:ptCount val="21"/>
                <c:pt idx="0">
                  <c:v>0.75359483123733984</c:v>
                </c:pt>
                <c:pt idx="1">
                  <c:v>0.52500321983518217</c:v>
                </c:pt>
                <c:pt idx="2">
                  <c:v>0.63099260259597834</c:v>
                </c:pt>
                <c:pt idx="3">
                  <c:v>0.85576109340229856</c:v>
                </c:pt>
                <c:pt idx="4">
                  <c:v>2.1554028471635513</c:v>
                </c:pt>
                <c:pt idx="5">
                  <c:v>2.0653408216271685</c:v>
                </c:pt>
                <c:pt idx="6">
                  <c:v>2.1101384831275958</c:v>
                </c:pt>
                <c:pt idx="7">
                  <c:v>1.0388622209211118</c:v>
                </c:pt>
                <c:pt idx="8">
                  <c:v>0.70983122986511404</c:v>
                </c:pt>
                <c:pt idx="9">
                  <c:v>1.1012737172193403</c:v>
                </c:pt>
                <c:pt idx="10">
                  <c:v>1.0713624424582588</c:v>
                </c:pt>
                <c:pt idx="11">
                  <c:v>0.37072138227262569</c:v>
                </c:pt>
                <c:pt idx="12">
                  <c:v>2.1435723463247327</c:v>
                </c:pt>
                <c:pt idx="13">
                  <c:v>1.1403081549063709</c:v>
                </c:pt>
                <c:pt idx="14">
                  <c:v>1.4333293103880063</c:v>
                </c:pt>
                <c:pt idx="15">
                  <c:v>3.1817939226283993</c:v>
                </c:pt>
                <c:pt idx="16">
                  <c:v>1.3766166767303261</c:v>
                </c:pt>
                <c:pt idx="17">
                  <c:v>10.733583537480145</c:v>
                </c:pt>
                <c:pt idx="18">
                  <c:v>1.0863137794605287</c:v>
                </c:pt>
                <c:pt idx="19">
                  <c:v>6.6242198391749882</c:v>
                </c:pt>
                <c:pt idx="20">
                  <c:v>0.85011141134152157</c:v>
                </c:pt>
              </c:numCache>
            </c:numRef>
          </c:val>
          <c:extLst xmlns:c16r2="http://schemas.microsoft.com/office/drawing/2015/06/chart">
            <c:ext xmlns:c16="http://schemas.microsoft.com/office/drawing/2014/chart" uri="{C3380CC4-5D6E-409C-BE32-E72D297353CC}">
              <c16:uniqueId val="{00000004-BAC3-4336-9579-24E8CD3B49DF}"/>
            </c:ext>
          </c:extLst>
        </c:ser>
        <c:ser>
          <c:idx val="5"/>
          <c:order val="5"/>
          <c:tx>
            <c:strRef>
              <c:f>'Q13'!$H$2</c:f>
              <c:strCache>
                <c:ptCount val="1"/>
                <c:pt idx="0">
                  <c:v>Don't know/difficult to answer</c:v>
                </c:pt>
              </c:strCache>
            </c:strRef>
          </c:tx>
          <c:spPr>
            <a:solidFill>
              <a:schemeClr val="accent3">
                <a:lumMod val="20000"/>
                <a:lumOff val="80000"/>
              </a:schemeClr>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'Q13'!$B$3:$B$23</c:f>
              <c:strCache>
                <c:ptCount val="21"/>
                <c:pt idx="0">
                  <c:v>Judges and courts </c:v>
                </c:pt>
                <c:pt idx="1">
                  <c:v>Mass Media   </c:v>
                </c:pt>
                <c:pt idx="2">
                  <c:v> The Prosecutor General’s Office</c:v>
                </c:pt>
                <c:pt idx="3">
                  <c:v>Parties</c:v>
                </c:pt>
                <c:pt idx="4">
                  <c:v>Other religious organizations</c:v>
                </c:pt>
                <c:pt idx="5">
                  <c:v>Business companies</c:v>
                </c:pt>
                <c:pt idx="6">
                  <c:v>Investigation and law enforcement agencies</c:v>
                </c:pt>
                <c:pt idx="7">
                  <c:v>Governmental subordinate Bodies</c:v>
                </c:pt>
                <c:pt idx="8">
                  <c:v>Subordinate bodies to the Prime Minister</c:v>
                </c:pt>
                <c:pt idx="9">
                  <c:v>Territorial Governance Bodies</c:v>
                </c:pt>
                <c:pt idx="10">
                  <c:v>Local self-government bodies</c:v>
                </c:pt>
                <c:pt idx="11">
                  <c:v>Armenian Apostolic church</c:v>
                </c:pt>
                <c:pt idx="12">
                  <c:v>Non-Governmental Organizations (NGOs)</c:v>
                </c:pt>
                <c:pt idx="13">
                  <c:v>President of the Parliament, staff, MPs</c:v>
                </c:pt>
                <c:pt idx="14">
                  <c:v>The Office of the Prime Minister, Ministries</c:v>
                </c:pt>
                <c:pt idx="15">
                  <c:v>International organizations operating in RA </c:v>
                </c:pt>
                <c:pt idx="16">
                  <c:v>Central Electoral Commission</c:v>
                </c:pt>
                <c:pt idx="17">
                  <c:v>Audit chamber </c:v>
                </c:pt>
                <c:pt idx="18">
                  <c:v>RA President, President's Staff</c:v>
                </c:pt>
                <c:pt idx="19">
                  <c:v>Ombudsman (Human Rights’ Defender)</c:v>
                </c:pt>
                <c:pt idx="20">
                  <c:v>The Prime Minister</c:v>
                </c:pt>
              </c:strCache>
            </c:strRef>
          </c:cat>
          <c:val>
            <c:numRef>
              <c:f>'Q13'!$H$3:$H$23</c:f>
              <c:numCache>
                <c:formatCode>###0</c:formatCode>
                <c:ptCount val="21"/>
                <c:pt idx="0">
                  <c:v>19.870518540748204</c:v>
                </c:pt>
                <c:pt idx="1">
                  <c:v>19.323000539468165</c:v>
                </c:pt>
                <c:pt idx="2">
                  <c:v>23.816289062784506</c:v>
                </c:pt>
                <c:pt idx="3">
                  <c:v>30.660985836371513</c:v>
                </c:pt>
                <c:pt idx="4">
                  <c:v>40.172127113571769</c:v>
                </c:pt>
                <c:pt idx="5">
                  <c:v>35.002998244236636</c:v>
                </c:pt>
                <c:pt idx="6">
                  <c:v>26.975841043292338</c:v>
                </c:pt>
                <c:pt idx="7">
                  <c:v>24.835005835393861</c:v>
                </c:pt>
                <c:pt idx="8">
                  <c:v>19.530418794644753</c:v>
                </c:pt>
                <c:pt idx="9">
                  <c:v>26.534309909543435</c:v>
                </c:pt>
                <c:pt idx="10">
                  <c:v>19.884335504256523</c:v>
                </c:pt>
                <c:pt idx="11">
                  <c:v>21.234039772248082</c:v>
                </c:pt>
                <c:pt idx="12">
                  <c:v>38.833868453341402</c:v>
                </c:pt>
                <c:pt idx="13">
                  <c:v>27.705441297583761</c:v>
                </c:pt>
                <c:pt idx="14">
                  <c:v>20.15352419808012</c:v>
                </c:pt>
                <c:pt idx="15">
                  <c:v>42.770680395845787</c:v>
                </c:pt>
                <c:pt idx="16">
                  <c:v>32.787138384390637</c:v>
                </c:pt>
                <c:pt idx="17">
                  <c:v>41.857430651128055</c:v>
                </c:pt>
                <c:pt idx="18">
                  <c:v>21.428981753862246</c:v>
                </c:pt>
                <c:pt idx="19">
                  <c:v>32.4156250376166</c:v>
                </c:pt>
                <c:pt idx="20">
                  <c:v>11.699861504765648</c:v>
                </c:pt>
              </c:numCache>
            </c:numRef>
          </c:val>
          <c:extLst xmlns:c16r2="http://schemas.microsoft.com/office/drawing/2015/06/chart">
            <c:ext xmlns:c16="http://schemas.microsoft.com/office/drawing/2014/chart" uri="{C3380CC4-5D6E-409C-BE32-E72D297353CC}">
              <c16:uniqueId val="{00000005-BAC3-4336-9579-24E8CD3B49DF}"/>
            </c:ext>
          </c:extLst>
        </c:ser>
        <c:dLbls>
          <c:dLblPos val="ctr"/>
          <c:showLegendKey val="0"/>
          <c:showVal val="1"/>
          <c:showCatName val="0"/>
          <c:showSerName val="0"/>
          <c:showPercent val="0"/>
          <c:showBubbleSize val="0"/>
        </c:dLbls>
        <c:gapWidth val="55"/>
        <c:overlap val="100"/>
        <c:axId val="-1491611280"/>
        <c:axId val="-1491610736"/>
      </c:barChart>
      <c:catAx>
        <c:axId val="-14916112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b="1"/>
            </a:pPr>
            <a:endParaRPr lang="en-US"/>
          </a:p>
        </c:txPr>
        <c:crossAx val="-1491610736"/>
        <c:crosses val="autoZero"/>
        <c:auto val="1"/>
        <c:lblAlgn val="ctr"/>
        <c:lblOffset val="100"/>
        <c:noMultiLvlLbl val="0"/>
      </c:catAx>
      <c:valAx>
        <c:axId val="-1491610736"/>
        <c:scaling>
          <c:orientation val="minMax"/>
        </c:scaling>
        <c:delete val="1"/>
        <c:axPos val="b"/>
        <c:numFmt formatCode="0%" sourceLinked="1"/>
        <c:majorTickMark val="none"/>
        <c:minorTickMark val="none"/>
        <c:tickLblPos val="nextTo"/>
        <c:crossAx val="-1491611280"/>
        <c:crosses val="max"/>
        <c:crossBetween val="between"/>
      </c:valAx>
      <c:spPr>
        <a:noFill/>
        <a:ln>
          <a:noFill/>
        </a:ln>
        <a:effectLst/>
      </c:spPr>
    </c:plotArea>
    <c:legend>
      <c:legendPos val="b"/>
      <c:layout>
        <c:manualLayout>
          <c:xMode val="edge"/>
          <c:yMode val="edge"/>
          <c:x val="4.1129037046179491E-2"/>
          <c:y val="7.7895068604262327E-3"/>
          <c:w val="0.20683254778551802"/>
          <c:h val="0.44193250336951123"/>
        </c:manualLayout>
      </c:layout>
      <c:overlay val="0"/>
      <c:spPr>
        <a:noFill/>
        <a:ln>
          <a:noFill/>
        </a:ln>
        <a:effectLst/>
      </c:spPr>
      <c:txPr>
        <a:bodyPr rot="0" vert="horz"/>
        <a:lstStyle/>
        <a:p>
          <a:pPr>
            <a:defRPr sz="1100" b="1"/>
          </a:pPr>
          <a:endParaRPr lang="en-US"/>
        </a:p>
      </c:txPr>
    </c:legend>
    <c:plotVisOnly val="1"/>
    <c:dispBlanksAs val="gap"/>
    <c:showDLblsOverMax val="0"/>
  </c:chart>
  <c:spPr>
    <a:noFill/>
    <a:ln w="9525" cap="flat" cmpd="sng" algn="ctr">
      <a:noFill/>
      <a:round/>
    </a:ln>
    <a:effectLst/>
  </c:spPr>
  <c:txPr>
    <a:bodyPr/>
    <a:lstStyle/>
    <a:p>
      <a:pPr>
        <a:defRPr>
          <a:solidFill>
            <a:schemeClr val="tx1">
              <a:lumMod val="75000"/>
              <a:lumOff val="25000"/>
            </a:schemeClr>
          </a:solidFill>
          <a:latin typeface="WeblySleek UI Light" panose="020B0502040204020203"/>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8162039155797252"/>
          <c:y val="3.7012556947400681E-2"/>
          <c:w val="0.39625129432317746"/>
          <c:h val="0.96234766490267343"/>
        </c:manualLayout>
      </c:layout>
      <c:barChart>
        <c:barDir val="bar"/>
        <c:grouping val="percentStacked"/>
        <c:varyColors val="0"/>
        <c:ser>
          <c:idx val="0"/>
          <c:order val="0"/>
          <c:tx>
            <c:strRef>
              <c:f>'Q14'!$C$2</c:f>
              <c:strCache>
                <c:ptCount val="1"/>
                <c:pt idx="0">
                  <c:v>Corrupt to a great extent</c:v>
                </c:pt>
              </c:strCache>
            </c:strRef>
          </c:tx>
          <c:spPr>
            <a:solidFill>
              <a:srgbClr val="920000"/>
            </a:solidFill>
            <a:ln>
              <a:noFill/>
            </a:ln>
            <a:effectLst/>
          </c:spPr>
          <c:invertIfNegative val="0"/>
          <c:dLbls>
            <c:spPr>
              <a:noFill/>
              <a:ln>
                <a:noFill/>
              </a:ln>
              <a:effectLst/>
            </c:spPr>
            <c:txPr>
              <a:bodyPr rot="0" vert="horz"/>
              <a:lstStyle/>
              <a:p>
                <a:pPr>
                  <a:defRPr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'Q14'!$B$3:$B$21</c:f>
              <c:strCache>
                <c:ptCount val="19"/>
                <c:pt idx="0">
                  <c:v>Healthcare</c:v>
                </c:pt>
                <c:pt idx="1">
                  <c:v>Medical and social expertise services </c:v>
                </c:pt>
                <c:pt idx="2">
                  <c:v> Traffic police</c:v>
                </c:pt>
                <c:pt idx="3">
                  <c:v> Tax service </c:v>
                </c:pt>
                <c:pt idx="4">
                  <c:v>Social security services</c:v>
                </c:pt>
                <c:pt idx="5">
                  <c:v>Media services  </c:v>
                </c:pt>
                <c:pt idx="6">
                  <c:v>Penitentiary institutions</c:v>
                </c:pt>
                <c:pt idx="7">
                  <c:v>Education</c:v>
                </c:pt>
                <c:pt idx="8">
                  <c:v>Customs authorities </c:v>
                </c:pt>
                <c:pt idx="9">
                  <c:v>Judicial Acts Enforcement Service (JACES)</c:v>
                </c:pt>
                <c:pt idx="10">
                  <c:v>Defense (army) </c:v>
                </c:pt>
                <c:pt idx="11">
                  <c:v>Notary services</c:v>
                </c:pt>
                <c:pt idx="12">
                  <c:v>Real Estate Registration (Cadastre) services</c:v>
                </c:pt>
                <c:pt idx="13">
                  <c:v>Natural Resource Management </c:v>
                </c:pt>
                <c:pt idx="14">
                  <c:v>Licenses/certificates/permits issuing services</c:v>
                </c:pt>
                <c:pt idx="15">
                  <c:v>Public Procurement services</c:v>
                </c:pt>
                <c:pt idx="16">
                  <c:v>State Register</c:v>
                </c:pt>
                <c:pt idx="17">
                  <c:v>Community services</c:v>
                </c:pt>
                <c:pt idx="18">
                  <c:v>Utilities</c:v>
                </c:pt>
              </c:strCache>
            </c:strRef>
          </c:cat>
          <c:val>
            <c:numRef>
              <c:f>'Q14'!$C$3:$C$21</c:f>
              <c:numCache>
                <c:formatCode>###0</c:formatCode>
                <c:ptCount val="19"/>
                <c:pt idx="0">
                  <c:v>17.71247303439706</c:v>
                </c:pt>
                <c:pt idx="1">
                  <c:v>11.471304554732461</c:v>
                </c:pt>
                <c:pt idx="2">
                  <c:v>5.9390372050622364</c:v>
                </c:pt>
                <c:pt idx="3">
                  <c:v>5.9990033034058197</c:v>
                </c:pt>
                <c:pt idx="4">
                  <c:v>7.8160047464338742</c:v>
                </c:pt>
                <c:pt idx="5">
                  <c:v>11.111920883809869</c:v>
                </c:pt>
                <c:pt idx="6">
                  <c:v>10.376407176451494</c:v>
                </c:pt>
                <c:pt idx="7">
                  <c:v>7.4738840032084699</c:v>
                </c:pt>
                <c:pt idx="8">
                  <c:v>6.3380293947493849</c:v>
                </c:pt>
                <c:pt idx="9">
                  <c:v>7.0830148674952866</c:v>
                </c:pt>
                <c:pt idx="10">
                  <c:v>4.9680513309918686</c:v>
                </c:pt>
                <c:pt idx="11">
                  <c:v>4.5395711689915794</c:v>
                </c:pt>
                <c:pt idx="12">
                  <c:v>3.4417305406859575</c:v>
                </c:pt>
                <c:pt idx="13">
                  <c:v>5.7618945326760489</c:v>
                </c:pt>
                <c:pt idx="14">
                  <c:v>3.4102466957220674</c:v>
                </c:pt>
                <c:pt idx="15">
                  <c:v>3.2147763963518603</c:v>
                </c:pt>
                <c:pt idx="16">
                  <c:v>2.741172365960602</c:v>
                </c:pt>
                <c:pt idx="17">
                  <c:v>1.8191106692330823</c:v>
                </c:pt>
                <c:pt idx="18">
                  <c:v>1.4166076874473732</c:v>
                </c:pt>
              </c:numCache>
            </c:numRef>
          </c:val>
          <c:extLst xmlns:c16r2="http://schemas.microsoft.com/office/drawing/2015/06/chart">
            <c:ext xmlns:c16="http://schemas.microsoft.com/office/drawing/2014/chart" uri="{C3380CC4-5D6E-409C-BE32-E72D297353CC}">
              <c16:uniqueId val="{00000000-DA92-42D3-8C52-916D7BC4F7E0}"/>
            </c:ext>
          </c:extLst>
        </c:ser>
        <c:ser>
          <c:idx val="1"/>
          <c:order val="1"/>
          <c:tx>
            <c:strRef>
              <c:f>'Q14'!$D$2</c:f>
              <c:strCache>
                <c:ptCount val="1"/>
                <c:pt idx="0">
                  <c:v>Corrupt to some extent</c:v>
                </c:pt>
              </c:strCache>
            </c:strRef>
          </c:tx>
          <c:spPr>
            <a:solidFill>
              <a:srgbClr val="FF0000"/>
            </a:solidFill>
            <a:ln>
              <a:noFill/>
            </a:ln>
            <a:effectLst/>
          </c:spPr>
          <c:invertIfNegative val="0"/>
          <c:dLbls>
            <c:spPr>
              <a:noFill/>
              <a:ln>
                <a:noFill/>
              </a:ln>
              <a:effectLst/>
            </c:spPr>
            <c:txPr>
              <a:bodyPr rot="0" vert="horz"/>
              <a:lstStyle/>
              <a:p>
                <a:pPr>
                  <a:defRPr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'Q14'!$B$3:$B$21</c:f>
              <c:strCache>
                <c:ptCount val="19"/>
                <c:pt idx="0">
                  <c:v>Healthcare</c:v>
                </c:pt>
                <c:pt idx="1">
                  <c:v>Medical and social expertise services </c:v>
                </c:pt>
                <c:pt idx="2">
                  <c:v> Traffic police</c:v>
                </c:pt>
                <c:pt idx="3">
                  <c:v> Tax service </c:v>
                </c:pt>
                <c:pt idx="4">
                  <c:v>Social security services</c:v>
                </c:pt>
                <c:pt idx="5">
                  <c:v>Media services  </c:v>
                </c:pt>
                <c:pt idx="6">
                  <c:v>Penitentiary institutions</c:v>
                </c:pt>
                <c:pt idx="7">
                  <c:v>Education</c:v>
                </c:pt>
                <c:pt idx="8">
                  <c:v>Customs authorities </c:v>
                </c:pt>
                <c:pt idx="9">
                  <c:v>Judicial Acts Enforcement Service (JACES)</c:v>
                </c:pt>
                <c:pt idx="10">
                  <c:v>Defense (army) </c:v>
                </c:pt>
                <c:pt idx="11">
                  <c:v>Notary services</c:v>
                </c:pt>
                <c:pt idx="12">
                  <c:v>Real Estate Registration (Cadastre) services</c:v>
                </c:pt>
                <c:pt idx="13">
                  <c:v>Natural Resource Management </c:v>
                </c:pt>
                <c:pt idx="14">
                  <c:v>Licenses/certificates/permits issuing services</c:v>
                </c:pt>
                <c:pt idx="15">
                  <c:v>Public Procurement services</c:v>
                </c:pt>
                <c:pt idx="16">
                  <c:v>State Register</c:v>
                </c:pt>
                <c:pt idx="17">
                  <c:v>Community services</c:v>
                </c:pt>
                <c:pt idx="18">
                  <c:v>Utilities</c:v>
                </c:pt>
              </c:strCache>
            </c:strRef>
          </c:cat>
          <c:val>
            <c:numRef>
              <c:f>'Q14'!$D$3:$D$21</c:f>
              <c:numCache>
                <c:formatCode>###0</c:formatCode>
                <c:ptCount val="19"/>
                <c:pt idx="0">
                  <c:v>44.255481635398816</c:v>
                </c:pt>
                <c:pt idx="1">
                  <c:v>32.960967694165781</c:v>
                </c:pt>
                <c:pt idx="2">
                  <c:v>36.475533369251764</c:v>
                </c:pt>
                <c:pt idx="3">
                  <c:v>34.490613064329089</c:v>
                </c:pt>
                <c:pt idx="4">
                  <c:v>32.378768431659886</c:v>
                </c:pt>
                <c:pt idx="5">
                  <c:v>28.15488413052471</c:v>
                </c:pt>
                <c:pt idx="6">
                  <c:v>28.164157082442685</c:v>
                </c:pt>
                <c:pt idx="7">
                  <c:v>29.0872606944721</c:v>
                </c:pt>
                <c:pt idx="8">
                  <c:v>29.603364427926699</c:v>
                </c:pt>
                <c:pt idx="9">
                  <c:v>27.418189698767986</c:v>
                </c:pt>
                <c:pt idx="10">
                  <c:v>26.741880175724791</c:v>
                </c:pt>
                <c:pt idx="11">
                  <c:v>24.1687167468239</c:v>
                </c:pt>
                <c:pt idx="12">
                  <c:v>24.004503521715449</c:v>
                </c:pt>
                <c:pt idx="13">
                  <c:v>19.825909724836283</c:v>
                </c:pt>
                <c:pt idx="14">
                  <c:v>20.811770676100593</c:v>
                </c:pt>
                <c:pt idx="15">
                  <c:v>20.688823186922779</c:v>
                </c:pt>
                <c:pt idx="16">
                  <c:v>19.668868573545758</c:v>
                </c:pt>
                <c:pt idx="17">
                  <c:v>13.745487434211848</c:v>
                </c:pt>
                <c:pt idx="18">
                  <c:v>10.882981684849545</c:v>
                </c:pt>
              </c:numCache>
            </c:numRef>
          </c:val>
          <c:extLst xmlns:c16r2="http://schemas.microsoft.com/office/drawing/2015/06/chart">
            <c:ext xmlns:c16="http://schemas.microsoft.com/office/drawing/2014/chart" uri="{C3380CC4-5D6E-409C-BE32-E72D297353CC}">
              <c16:uniqueId val="{00000001-DA92-42D3-8C52-916D7BC4F7E0}"/>
            </c:ext>
          </c:extLst>
        </c:ser>
        <c:ser>
          <c:idx val="2"/>
          <c:order val="2"/>
          <c:tx>
            <c:strRef>
              <c:f>'Q14'!$E$2</c:f>
              <c:strCache>
                <c:ptCount val="1"/>
                <c:pt idx="0">
                  <c:v>Corrupt to a very limited extent</c:v>
                </c:pt>
              </c:strCache>
            </c:strRef>
          </c:tx>
          <c:spPr>
            <a:solidFill>
              <a:srgbClr val="00E266"/>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'Q14'!$B$3:$B$21</c:f>
              <c:strCache>
                <c:ptCount val="19"/>
                <c:pt idx="0">
                  <c:v>Healthcare</c:v>
                </c:pt>
                <c:pt idx="1">
                  <c:v>Medical and social expertise services </c:v>
                </c:pt>
                <c:pt idx="2">
                  <c:v> Traffic police</c:v>
                </c:pt>
                <c:pt idx="3">
                  <c:v> Tax service </c:v>
                </c:pt>
                <c:pt idx="4">
                  <c:v>Social security services</c:v>
                </c:pt>
                <c:pt idx="5">
                  <c:v>Media services  </c:v>
                </c:pt>
                <c:pt idx="6">
                  <c:v>Penitentiary institutions</c:v>
                </c:pt>
                <c:pt idx="7">
                  <c:v>Education</c:v>
                </c:pt>
                <c:pt idx="8">
                  <c:v>Customs authorities </c:v>
                </c:pt>
                <c:pt idx="9">
                  <c:v>Judicial Acts Enforcement Service (JACES)</c:v>
                </c:pt>
                <c:pt idx="10">
                  <c:v>Defense (army) </c:v>
                </c:pt>
                <c:pt idx="11">
                  <c:v>Notary services</c:v>
                </c:pt>
                <c:pt idx="12">
                  <c:v>Real Estate Registration (Cadastre) services</c:v>
                </c:pt>
                <c:pt idx="13">
                  <c:v>Natural Resource Management </c:v>
                </c:pt>
                <c:pt idx="14">
                  <c:v>Licenses/certificates/permits issuing services</c:v>
                </c:pt>
                <c:pt idx="15">
                  <c:v>Public Procurement services</c:v>
                </c:pt>
                <c:pt idx="16">
                  <c:v>State Register</c:v>
                </c:pt>
                <c:pt idx="17">
                  <c:v>Community services</c:v>
                </c:pt>
                <c:pt idx="18">
                  <c:v>Utilities</c:v>
                </c:pt>
              </c:strCache>
            </c:strRef>
          </c:cat>
          <c:val>
            <c:numRef>
              <c:f>'Q14'!$E$3:$E$21</c:f>
              <c:numCache>
                <c:formatCode>###0</c:formatCode>
                <c:ptCount val="19"/>
                <c:pt idx="0">
                  <c:v>20.465963925937775</c:v>
                </c:pt>
                <c:pt idx="1">
                  <c:v>15.791619925712839</c:v>
                </c:pt>
                <c:pt idx="2">
                  <c:v>24.235260493809029</c:v>
                </c:pt>
                <c:pt idx="3">
                  <c:v>17.207334987121911</c:v>
                </c:pt>
                <c:pt idx="4">
                  <c:v>20.706697673318494</c:v>
                </c:pt>
                <c:pt idx="5">
                  <c:v>20.02383227909726</c:v>
                </c:pt>
                <c:pt idx="6">
                  <c:v>13.85995431956999</c:v>
                </c:pt>
                <c:pt idx="7">
                  <c:v>25.044460462888001</c:v>
                </c:pt>
                <c:pt idx="8">
                  <c:v>17.275611744859294</c:v>
                </c:pt>
                <c:pt idx="9">
                  <c:v>13.81429572324247</c:v>
                </c:pt>
                <c:pt idx="10">
                  <c:v>20.333960044720452</c:v>
                </c:pt>
                <c:pt idx="11">
                  <c:v>16.932524108650547</c:v>
                </c:pt>
                <c:pt idx="12">
                  <c:v>16.831181201446704</c:v>
                </c:pt>
                <c:pt idx="13">
                  <c:v>13.776616884587364</c:v>
                </c:pt>
                <c:pt idx="14">
                  <c:v>15.693655015539409</c:v>
                </c:pt>
                <c:pt idx="15">
                  <c:v>12.363051785391834</c:v>
                </c:pt>
                <c:pt idx="16">
                  <c:v>15.921059220089628</c:v>
                </c:pt>
                <c:pt idx="17">
                  <c:v>14.188997574577201</c:v>
                </c:pt>
                <c:pt idx="18">
                  <c:v>12.043994919129423</c:v>
                </c:pt>
              </c:numCache>
            </c:numRef>
          </c:val>
          <c:extLst xmlns:c16r2="http://schemas.microsoft.com/office/drawing/2015/06/chart">
            <c:ext xmlns:c16="http://schemas.microsoft.com/office/drawing/2014/chart" uri="{C3380CC4-5D6E-409C-BE32-E72D297353CC}">
              <c16:uniqueId val="{00000002-DA92-42D3-8C52-916D7BC4F7E0}"/>
            </c:ext>
          </c:extLst>
        </c:ser>
        <c:ser>
          <c:idx val="3"/>
          <c:order val="3"/>
          <c:tx>
            <c:strRef>
              <c:f>'Q14'!$F$2</c:f>
              <c:strCache>
                <c:ptCount val="1"/>
                <c:pt idx="0">
                  <c:v>Not corrupt at all</c:v>
                </c:pt>
              </c:strCache>
            </c:strRef>
          </c:tx>
          <c:spPr>
            <a:solidFill>
              <a:srgbClr val="009242"/>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'Q14'!$B$3:$B$21</c:f>
              <c:strCache>
                <c:ptCount val="19"/>
                <c:pt idx="0">
                  <c:v>Healthcare</c:v>
                </c:pt>
                <c:pt idx="1">
                  <c:v>Medical and social expertise services </c:v>
                </c:pt>
                <c:pt idx="2">
                  <c:v> Traffic police</c:v>
                </c:pt>
                <c:pt idx="3">
                  <c:v> Tax service </c:v>
                </c:pt>
                <c:pt idx="4">
                  <c:v>Social security services</c:v>
                </c:pt>
                <c:pt idx="5">
                  <c:v>Media services  </c:v>
                </c:pt>
                <c:pt idx="6">
                  <c:v>Penitentiary institutions</c:v>
                </c:pt>
                <c:pt idx="7">
                  <c:v>Education</c:v>
                </c:pt>
                <c:pt idx="8">
                  <c:v>Customs authorities </c:v>
                </c:pt>
                <c:pt idx="9">
                  <c:v>Judicial Acts Enforcement Service (JACES)</c:v>
                </c:pt>
                <c:pt idx="10">
                  <c:v>Defense (army) </c:v>
                </c:pt>
                <c:pt idx="11">
                  <c:v>Notary services</c:v>
                </c:pt>
                <c:pt idx="12">
                  <c:v>Real Estate Registration (Cadastre) services</c:v>
                </c:pt>
                <c:pt idx="13">
                  <c:v>Natural Resource Management </c:v>
                </c:pt>
                <c:pt idx="14">
                  <c:v>Licenses/certificates/permits issuing services</c:v>
                </c:pt>
                <c:pt idx="15">
                  <c:v>Public Procurement services</c:v>
                </c:pt>
                <c:pt idx="16">
                  <c:v>State Register</c:v>
                </c:pt>
                <c:pt idx="17">
                  <c:v>Community services</c:v>
                </c:pt>
                <c:pt idx="18">
                  <c:v>Utilities</c:v>
                </c:pt>
              </c:strCache>
            </c:strRef>
          </c:cat>
          <c:val>
            <c:numRef>
              <c:f>'Q14'!$F$3:$F$21</c:f>
              <c:numCache>
                <c:formatCode>###0</c:formatCode>
                <c:ptCount val="19"/>
                <c:pt idx="0">
                  <c:v>12.004769616352014</c:v>
                </c:pt>
                <c:pt idx="1">
                  <c:v>11.844017325165691</c:v>
                </c:pt>
                <c:pt idx="2">
                  <c:v>20.086389875435231</c:v>
                </c:pt>
                <c:pt idx="3">
                  <c:v>11.813806123724797</c:v>
                </c:pt>
                <c:pt idx="4">
                  <c:v>19.646075307047919</c:v>
                </c:pt>
                <c:pt idx="5">
                  <c:v>15.984182315568132</c:v>
                </c:pt>
                <c:pt idx="6">
                  <c:v>6.4203613885171258</c:v>
                </c:pt>
                <c:pt idx="7">
                  <c:v>24.796232331976988</c:v>
                </c:pt>
                <c:pt idx="8">
                  <c:v>12.304010483420646</c:v>
                </c:pt>
                <c:pt idx="9">
                  <c:v>9.8347183220887064</c:v>
                </c:pt>
                <c:pt idx="10">
                  <c:v>31.114570064996123</c:v>
                </c:pt>
                <c:pt idx="11">
                  <c:v>18.480986040811779</c:v>
                </c:pt>
                <c:pt idx="12">
                  <c:v>17.030795911830499</c:v>
                </c:pt>
                <c:pt idx="13">
                  <c:v>15.862851378241421</c:v>
                </c:pt>
                <c:pt idx="14">
                  <c:v>9.2479678502177816</c:v>
                </c:pt>
                <c:pt idx="15">
                  <c:v>10.651724910627742</c:v>
                </c:pt>
                <c:pt idx="16">
                  <c:v>12.224269045710352</c:v>
                </c:pt>
                <c:pt idx="17">
                  <c:v>45.72383515227061</c:v>
                </c:pt>
                <c:pt idx="18">
                  <c:v>62.568442556576606</c:v>
                </c:pt>
              </c:numCache>
            </c:numRef>
          </c:val>
          <c:extLst xmlns:c16r2="http://schemas.microsoft.com/office/drawing/2015/06/chart">
            <c:ext xmlns:c16="http://schemas.microsoft.com/office/drawing/2014/chart" uri="{C3380CC4-5D6E-409C-BE32-E72D297353CC}">
              <c16:uniqueId val="{00000003-DA92-42D3-8C52-916D7BC4F7E0}"/>
            </c:ext>
          </c:extLst>
        </c:ser>
        <c:ser>
          <c:idx val="4"/>
          <c:order val="4"/>
          <c:tx>
            <c:strRef>
              <c:f>'Q14'!$G$2</c:f>
              <c:strCache>
                <c:ptCount val="1"/>
                <c:pt idx="0">
                  <c:v>I am not aware about this institution</c:v>
                </c:pt>
              </c:strCache>
            </c:strRef>
          </c:tx>
          <c:spPr>
            <a:solidFill>
              <a:schemeClr val="bg1">
                <a:lumMod val="85000"/>
              </a:schemeClr>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'Q14'!$B$3:$B$21</c:f>
              <c:strCache>
                <c:ptCount val="19"/>
                <c:pt idx="0">
                  <c:v>Healthcare</c:v>
                </c:pt>
                <c:pt idx="1">
                  <c:v>Medical and social expertise services </c:v>
                </c:pt>
                <c:pt idx="2">
                  <c:v> Traffic police</c:v>
                </c:pt>
                <c:pt idx="3">
                  <c:v> Tax service </c:v>
                </c:pt>
                <c:pt idx="4">
                  <c:v>Social security services</c:v>
                </c:pt>
                <c:pt idx="5">
                  <c:v>Media services  </c:v>
                </c:pt>
                <c:pt idx="6">
                  <c:v>Penitentiary institutions</c:v>
                </c:pt>
                <c:pt idx="7">
                  <c:v>Education</c:v>
                </c:pt>
                <c:pt idx="8">
                  <c:v>Customs authorities </c:v>
                </c:pt>
                <c:pt idx="9">
                  <c:v>Judicial Acts Enforcement Service (JACES)</c:v>
                </c:pt>
                <c:pt idx="10">
                  <c:v>Defense (army) </c:v>
                </c:pt>
                <c:pt idx="11">
                  <c:v>Notary services</c:v>
                </c:pt>
                <c:pt idx="12">
                  <c:v>Real Estate Registration (Cadastre) services</c:v>
                </c:pt>
                <c:pt idx="13">
                  <c:v>Natural Resource Management </c:v>
                </c:pt>
                <c:pt idx="14">
                  <c:v>Licenses/certificates/permits issuing services</c:v>
                </c:pt>
                <c:pt idx="15">
                  <c:v>Public Procurement services</c:v>
                </c:pt>
                <c:pt idx="16">
                  <c:v>State Register</c:v>
                </c:pt>
                <c:pt idx="17">
                  <c:v>Community services</c:v>
                </c:pt>
                <c:pt idx="18">
                  <c:v>Utilities</c:v>
                </c:pt>
              </c:strCache>
            </c:strRef>
          </c:cat>
          <c:val>
            <c:numRef>
              <c:f>'Q14'!$G$3:$G$21</c:f>
              <c:numCache>
                <c:formatCode>###0</c:formatCode>
                <c:ptCount val="19"/>
                <c:pt idx="0">
                  <c:v>3.6961667653433075E-2</c:v>
                </c:pt>
                <c:pt idx="1">
                  <c:v>3.8034905469029061</c:v>
                </c:pt>
                <c:pt idx="2">
                  <c:v>0.47062187046675585</c:v>
                </c:pt>
                <c:pt idx="3">
                  <c:v>2.2398518637466509</c:v>
                </c:pt>
                <c:pt idx="4">
                  <c:v>1.4619499654897177</c:v>
                </c:pt>
                <c:pt idx="5">
                  <c:v>0.77809118159825297</c:v>
                </c:pt>
                <c:pt idx="6">
                  <c:v>3.028261507097318</c:v>
                </c:pt>
                <c:pt idx="7">
                  <c:v>0.33064071598442746</c:v>
                </c:pt>
                <c:pt idx="8">
                  <c:v>2.2714210220117335</c:v>
                </c:pt>
                <c:pt idx="9">
                  <c:v>3.9312267724742278</c:v>
                </c:pt>
                <c:pt idx="10">
                  <c:v>0.5033037970619394</c:v>
                </c:pt>
                <c:pt idx="11">
                  <c:v>1.6369395923839596</c:v>
                </c:pt>
                <c:pt idx="12">
                  <c:v>1.7742176587630454</c:v>
                </c:pt>
                <c:pt idx="13">
                  <c:v>3.1226350926540953</c:v>
                </c:pt>
                <c:pt idx="14">
                  <c:v>5.4712761171230513</c:v>
                </c:pt>
                <c:pt idx="15">
                  <c:v>5.3304157945218016</c:v>
                </c:pt>
                <c:pt idx="16">
                  <c:v>4.9036425521629612</c:v>
                </c:pt>
                <c:pt idx="17">
                  <c:v>1.1268206083791916</c:v>
                </c:pt>
                <c:pt idx="18">
                  <c:v>0.94246191743258012</c:v>
                </c:pt>
              </c:numCache>
            </c:numRef>
          </c:val>
          <c:extLst xmlns:c16r2="http://schemas.microsoft.com/office/drawing/2015/06/chart">
            <c:ext xmlns:c16="http://schemas.microsoft.com/office/drawing/2014/chart" uri="{C3380CC4-5D6E-409C-BE32-E72D297353CC}">
              <c16:uniqueId val="{00000004-DA92-42D3-8C52-916D7BC4F7E0}"/>
            </c:ext>
          </c:extLst>
        </c:ser>
        <c:ser>
          <c:idx val="5"/>
          <c:order val="5"/>
          <c:tx>
            <c:strRef>
              <c:f>'Q14'!$H$2</c:f>
              <c:strCache>
                <c:ptCount val="1"/>
                <c:pt idx="0">
                  <c:v>Don't know/difficult to answer</c:v>
                </c:pt>
              </c:strCache>
            </c:strRef>
          </c:tx>
          <c:spPr>
            <a:solidFill>
              <a:sysClr val="window" lastClr="FFFFFF">
                <a:lumMod val="65000"/>
              </a:sysClr>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'Q14'!$B$3:$B$21</c:f>
              <c:strCache>
                <c:ptCount val="19"/>
                <c:pt idx="0">
                  <c:v>Healthcare</c:v>
                </c:pt>
                <c:pt idx="1">
                  <c:v>Medical and social expertise services </c:v>
                </c:pt>
                <c:pt idx="2">
                  <c:v> Traffic police</c:v>
                </c:pt>
                <c:pt idx="3">
                  <c:v> Tax service </c:v>
                </c:pt>
                <c:pt idx="4">
                  <c:v>Social security services</c:v>
                </c:pt>
                <c:pt idx="5">
                  <c:v>Media services  </c:v>
                </c:pt>
                <c:pt idx="6">
                  <c:v>Penitentiary institutions</c:v>
                </c:pt>
                <c:pt idx="7">
                  <c:v>Education</c:v>
                </c:pt>
                <c:pt idx="8">
                  <c:v>Customs authorities </c:v>
                </c:pt>
                <c:pt idx="9">
                  <c:v>Judicial Acts Enforcement Service (JACES)</c:v>
                </c:pt>
                <c:pt idx="10">
                  <c:v>Defense (army) </c:v>
                </c:pt>
                <c:pt idx="11">
                  <c:v>Notary services</c:v>
                </c:pt>
                <c:pt idx="12">
                  <c:v>Real Estate Registration (Cadastre) services</c:v>
                </c:pt>
                <c:pt idx="13">
                  <c:v>Natural Resource Management </c:v>
                </c:pt>
                <c:pt idx="14">
                  <c:v>Licenses/certificates/permits issuing services</c:v>
                </c:pt>
                <c:pt idx="15">
                  <c:v>Public Procurement services</c:v>
                </c:pt>
                <c:pt idx="16">
                  <c:v>State Register</c:v>
                </c:pt>
                <c:pt idx="17">
                  <c:v>Community services</c:v>
                </c:pt>
                <c:pt idx="18">
                  <c:v>Utilities</c:v>
                </c:pt>
              </c:strCache>
            </c:strRef>
          </c:cat>
          <c:val>
            <c:numRef>
              <c:f>'Q14'!$H$3:$H$21</c:f>
              <c:numCache>
                <c:formatCode>###0</c:formatCode>
                <c:ptCount val="19"/>
                <c:pt idx="0">
                  <c:v>5.4050184269946833</c:v>
                </c:pt>
                <c:pt idx="1">
                  <c:v>24.042264341166401</c:v>
                </c:pt>
                <c:pt idx="2">
                  <c:v>12.661062350605793</c:v>
                </c:pt>
                <c:pt idx="3">
                  <c:v>28.163055045517797</c:v>
                </c:pt>
                <c:pt idx="4">
                  <c:v>17.904168263896167</c:v>
                </c:pt>
                <c:pt idx="5">
                  <c:v>23.83227080182894</c:v>
                </c:pt>
                <c:pt idx="6">
                  <c:v>38.064522913767469</c:v>
                </c:pt>
                <c:pt idx="7">
                  <c:v>13.164013599929165</c:v>
                </c:pt>
                <c:pt idx="8">
                  <c:v>32.042078868309801</c:v>
                </c:pt>
                <c:pt idx="9">
                  <c:v>37.813718310059166</c:v>
                </c:pt>
                <c:pt idx="10">
                  <c:v>16.251898974350897</c:v>
                </c:pt>
                <c:pt idx="11">
                  <c:v>34.126443934765419</c:v>
                </c:pt>
                <c:pt idx="12">
                  <c:v>36.49350215874933</c:v>
                </c:pt>
                <c:pt idx="13">
                  <c:v>42</c:v>
                </c:pt>
                <c:pt idx="14">
                  <c:v>45.223266091916571</c:v>
                </c:pt>
                <c:pt idx="15">
                  <c:v>47.563008285766195</c:v>
                </c:pt>
                <c:pt idx="16">
                  <c:v>44.11098697579758</c:v>
                </c:pt>
                <c:pt idx="17">
                  <c:v>23.263653725958875</c:v>
                </c:pt>
                <c:pt idx="18">
                  <c:v>11.940797025039744</c:v>
                </c:pt>
              </c:numCache>
            </c:numRef>
          </c:val>
          <c:extLst xmlns:c16r2="http://schemas.microsoft.com/office/drawing/2015/06/chart">
            <c:ext xmlns:c16="http://schemas.microsoft.com/office/drawing/2014/chart" uri="{C3380CC4-5D6E-409C-BE32-E72D297353CC}">
              <c16:uniqueId val="{00000005-DA92-42D3-8C52-916D7BC4F7E0}"/>
            </c:ext>
          </c:extLst>
        </c:ser>
        <c:dLbls>
          <c:dLblPos val="ctr"/>
          <c:showLegendKey val="0"/>
          <c:showVal val="1"/>
          <c:showCatName val="0"/>
          <c:showSerName val="0"/>
          <c:showPercent val="0"/>
          <c:showBubbleSize val="0"/>
        </c:dLbls>
        <c:gapWidth val="55"/>
        <c:overlap val="100"/>
        <c:axId val="-1433573040"/>
        <c:axId val="-1433563792"/>
      </c:barChart>
      <c:catAx>
        <c:axId val="-14335730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b="1"/>
            </a:pPr>
            <a:endParaRPr lang="en-US"/>
          </a:p>
        </c:txPr>
        <c:crossAx val="-1433563792"/>
        <c:crosses val="autoZero"/>
        <c:auto val="1"/>
        <c:lblAlgn val="ctr"/>
        <c:lblOffset val="100"/>
        <c:noMultiLvlLbl val="0"/>
      </c:catAx>
      <c:valAx>
        <c:axId val="-1433563792"/>
        <c:scaling>
          <c:orientation val="minMax"/>
        </c:scaling>
        <c:delete val="1"/>
        <c:axPos val="b"/>
        <c:numFmt formatCode="0%" sourceLinked="1"/>
        <c:majorTickMark val="none"/>
        <c:minorTickMark val="none"/>
        <c:tickLblPos val="nextTo"/>
        <c:crossAx val="-1433573040"/>
        <c:crosses val="max"/>
        <c:crossBetween val="between"/>
      </c:valAx>
      <c:spPr>
        <a:noFill/>
        <a:ln>
          <a:noFill/>
        </a:ln>
        <a:effectLst/>
      </c:spPr>
    </c:plotArea>
    <c:legend>
      <c:legendPos val="b"/>
      <c:layout>
        <c:manualLayout>
          <c:xMode val="edge"/>
          <c:yMode val="edge"/>
          <c:x val="0"/>
          <c:y val="0.67858248947335242"/>
          <c:w val="0.37157480093505202"/>
          <c:h val="0.31924803632690596"/>
        </c:manualLayout>
      </c:layout>
      <c:overlay val="0"/>
      <c:spPr>
        <a:noFill/>
        <a:ln>
          <a:noFill/>
        </a:ln>
        <a:effectLst/>
      </c:spPr>
      <c:txPr>
        <a:bodyPr rot="0" vert="horz"/>
        <a:lstStyle/>
        <a:p>
          <a:pPr>
            <a:defRPr b="1"/>
          </a:pPr>
          <a:endParaRPr lang="en-US"/>
        </a:p>
      </c:txPr>
    </c:legend>
    <c:plotVisOnly val="1"/>
    <c:dispBlanksAs val="gap"/>
    <c:showDLblsOverMax val="0"/>
  </c:chart>
  <c:spPr>
    <a:noFill/>
    <a:ln w="9525" cap="flat" cmpd="sng" algn="ctr">
      <a:noFill/>
      <a:round/>
    </a:ln>
    <a:effectLst/>
  </c:spPr>
  <c:txPr>
    <a:bodyPr/>
    <a:lstStyle/>
    <a:p>
      <a:pPr>
        <a:defRPr sz="1200">
          <a:solidFill>
            <a:schemeClr val="tx1">
              <a:lumMod val="75000"/>
              <a:lumOff val="25000"/>
            </a:schemeClr>
          </a:solidFill>
          <a:latin typeface="WeblySleek UI Light" panose="020B0502040204020203"/>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9179053153115224"/>
          <c:y val="1.8197573656845746E-2"/>
          <c:w val="0.46176443147689117"/>
          <c:h val="0.94714038128249556"/>
        </c:manualLayout>
      </c:layout>
      <c:barChart>
        <c:barDir val="bar"/>
        <c:grouping val="clustered"/>
        <c:varyColors val="0"/>
        <c:ser>
          <c:idx val="0"/>
          <c:order val="0"/>
          <c:spPr>
            <a:solidFill>
              <a:srgbClr val="10455B"/>
            </a:solidFill>
            <a:ln>
              <a:noFill/>
            </a:ln>
            <a:effectLst/>
          </c:spPr>
          <c:invertIfNegative val="0"/>
          <c:dLbls>
            <c:dLbl>
              <c:idx val="0"/>
              <c:layout>
                <c:manualLayout>
                  <c:x val="-4.9762715537149099E-3"/>
                  <c:y val="1.6887364822977354E-7"/>
                </c:manualLayout>
              </c:layout>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GHEA Grapalat" panose="02000506050000020003" pitchFamily="50" charset="0"/>
                      <a:ea typeface="+mn-ea"/>
                      <a:cs typeface="Calibri Light" panose="020F0302020204030204" pitchFamily="34" charset="0"/>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7D5-4E13-93DE-18A1C470AAEB}"/>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GHEA Grapalat" panose="02000506050000020003" pitchFamily="50" charset="0"/>
                    <a:ea typeface="+mn-ea"/>
                    <a:cs typeface="Calibri Light" panose="020F030202020403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'Q15'!$B$2:$B$21</c:f>
              <c:strCache>
                <c:ptCount val="20"/>
                <c:pt idx="0">
                  <c:v>Healthcare</c:v>
                </c:pt>
                <c:pt idx="1">
                  <c:v> Traffic police</c:v>
                </c:pt>
                <c:pt idx="2">
                  <c:v>Judicial Acts Enforcement Service (JACES)</c:v>
                </c:pt>
                <c:pt idx="3">
                  <c:v>Social security services</c:v>
                </c:pt>
                <c:pt idx="4">
                  <c:v>There is no corrupted sphere</c:v>
                </c:pt>
                <c:pt idx="5">
                  <c:v>Education</c:v>
                </c:pt>
                <c:pt idx="6">
                  <c:v> Tax service </c:v>
                </c:pt>
                <c:pt idx="7">
                  <c:v>Defence (army) </c:v>
                </c:pt>
                <c:pt idx="8">
                  <c:v>Penitentiary institutions</c:v>
                </c:pt>
                <c:pt idx="9">
                  <c:v>Media services  </c:v>
                </c:pt>
                <c:pt idx="10">
                  <c:v>Customs authorities </c:v>
                </c:pt>
                <c:pt idx="11">
                  <c:v>Medical and social expertise services </c:v>
                </c:pt>
                <c:pt idx="12">
                  <c:v>Real Estate Registration (Cadastre) services</c:v>
                </c:pt>
                <c:pt idx="13">
                  <c:v>Natural Resource Management </c:v>
                </c:pt>
                <c:pt idx="14">
                  <c:v>Public Procurement services</c:v>
                </c:pt>
                <c:pt idx="15">
                  <c:v>Notary services</c:v>
                </c:pt>
                <c:pt idx="16">
                  <c:v>Community services</c:v>
                </c:pt>
                <c:pt idx="17">
                  <c:v>Licenses/certificates/permits issuing services</c:v>
                </c:pt>
                <c:pt idx="18">
                  <c:v>State Register</c:v>
                </c:pt>
                <c:pt idx="19">
                  <c:v>Utilities</c:v>
                </c:pt>
              </c:strCache>
            </c:strRef>
          </c:cat>
          <c:val>
            <c:numRef>
              <c:f>'Q15'!$C$2:$C$21</c:f>
              <c:numCache>
                <c:formatCode>###0.0</c:formatCode>
                <c:ptCount val="20"/>
                <c:pt idx="0">
                  <c:v>39.681886080855577</c:v>
                </c:pt>
                <c:pt idx="1">
                  <c:v>7.5077824766193704</c:v>
                </c:pt>
                <c:pt idx="2">
                  <c:v>6.1233101099351721</c:v>
                </c:pt>
                <c:pt idx="3">
                  <c:v>5.5212923931928675</c:v>
                </c:pt>
                <c:pt idx="4">
                  <c:v>5.1083158550412797</c:v>
                </c:pt>
                <c:pt idx="5">
                  <c:v>4.8396498337019871</c:v>
                </c:pt>
                <c:pt idx="6">
                  <c:v>4.7593934836490428</c:v>
                </c:pt>
                <c:pt idx="7">
                  <c:v>4.7482563535576183</c:v>
                </c:pt>
                <c:pt idx="8">
                  <c:v>4.5413901620540686</c:v>
                </c:pt>
                <c:pt idx="9">
                  <c:v>4.1893164747661169</c:v>
                </c:pt>
                <c:pt idx="10">
                  <c:v>3.8307105203413072</c:v>
                </c:pt>
                <c:pt idx="11">
                  <c:v>2.2175758995928416</c:v>
                </c:pt>
                <c:pt idx="12">
                  <c:v>1.7111476299986828</c:v>
                </c:pt>
                <c:pt idx="13">
                  <c:v>1.2610168963280437</c:v>
                </c:pt>
                <c:pt idx="14">
                  <c:v>0.86781302762095713</c:v>
                </c:pt>
                <c:pt idx="15">
                  <c:v>0.78488335985814361</c:v>
                </c:pt>
                <c:pt idx="16">
                  <c:v>0.76772900649301767</c:v>
                </c:pt>
                <c:pt idx="17">
                  <c:v>0.59867955444764998</c:v>
                </c:pt>
                <c:pt idx="18">
                  <c:v>0.53103461563973753</c:v>
                </c:pt>
                <c:pt idx="19">
                  <c:v>0.40881626630652401</c:v>
                </c:pt>
              </c:numCache>
            </c:numRef>
          </c:val>
          <c:extLst xmlns:c16r2="http://schemas.microsoft.com/office/drawing/2015/06/chart">
            <c:ext xmlns:c16="http://schemas.microsoft.com/office/drawing/2014/chart" uri="{C3380CC4-5D6E-409C-BE32-E72D297353CC}">
              <c16:uniqueId val="{00000000-8A29-4B16-915D-FE790078ED7C}"/>
            </c:ext>
          </c:extLst>
        </c:ser>
        <c:dLbls>
          <c:dLblPos val="ctr"/>
          <c:showLegendKey val="0"/>
          <c:showVal val="1"/>
          <c:showCatName val="0"/>
          <c:showSerName val="0"/>
          <c:showPercent val="0"/>
          <c:showBubbleSize val="0"/>
        </c:dLbls>
        <c:gapWidth val="59"/>
        <c:axId val="-1433564880"/>
        <c:axId val="-1433569232"/>
      </c:barChart>
      <c:catAx>
        <c:axId val="-14335648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WeblySleek UI Light" panose="020B0502040204020203"/>
                <a:ea typeface="+mn-ea"/>
                <a:cs typeface="Calibri Light" panose="020F0302020204030204" pitchFamily="34" charset="0"/>
              </a:defRPr>
            </a:pPr>
            <a:endParaRPr lang="en-US"/>
          </a:p>
        </c:txPr>
        <c:crossAx val="-1433569232"/>
        <c:crosses val="autoZero"/>
        <c:auto val="1"/>
        <c:lblAlgn val="ctr"/>
        <c:lblOffset val="100"/>
        <c:noMultiLvlLbl val="0"/>
      </c:catAx>
      <c:valAx>
        <c:axId val="-1433569232"/>
        <c:scaling>
          <c:orientation val="minMax"/>
          <c:max val="40"/>
        </c:scaling>
        <c:delete val="1"/>
        <c:axPos val="b"/>
        <c:numFmt formatCode="###0.0" sourceLinked="1"/>
        <c:majorTickMark val="out"/>
        <c:minorTickMark val="none"/>
        <c:tickLblPos val="nextTo"/>
        <c:crossAx val="-1433564880"/>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800">
          <a:latin typeface="GHEA Grapalat" panose="02000506050000020003" pitchFamily="50" charset="0"/>
          <a:cs typeface="Calibri Light" panose="020F0302020204030204"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9179053153115224"/>
          <c:y val="1.8197573656845746E-2"/>
          <c:w val="0.46482322091601203"/>
          <c:h val="0.94714038128249556"/>
        </c:manualLayout>
      </c:layout>
      <c:barChart>
        <c:barDir val="bar"/>
        <c:grouping val="clustered"/>
        <c:varyColors val="0"/>
        <c:ser>
          <c:idx val="0"/>
          <c:order val="0"/>
          <c:spPr>
            <a:solidFill>
              <a:srgbClr val="10455B"/>
            </a:solidFill>
            <a:ln>
              <a:noFill/>
            </a:ln>
            <a:effectLst/>
          </c:spPr>
          <c:invertIfNegative val="0"/>
          <c:dLbls>
            <c:dLbl>
              <c:idx val="0"/>
              <c:layout>
                <c:manualLayout>
                  <c:x val="-1.5858058900653348E-2"/>
                  <c:y val="2.1428481052698221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A29-4B4F-9E4E-CF72066F3427}"/>
                </c:ext>
                <c:ext xmlns:c15="http://schemas.microsoft.com/office/drawing/2012/chart" uri="{CE6537A1-D6FC-4f65-9D91-7224C49458BB}"/>
              </c:extLst>
            </c:dLbl>
            <c:spPr>
              <a:noFill/>
              <a:ln>
                <a:noFill/>
              </a:ln>
              <a:effectLst/>
            </c:spPr>
            <c:txPr>
              <a:bodyPr rot="0" vert="horz"/>
              <a:lstStyle/>
              <a:p>
                <a:pPr>
                  <a:defRPr sz="1100" b="1">
                    <a:solidFill>
                      <a:schemeClr val="tx1">
                        <a:lumMod val="65000"/>
                        <a:lumOff val="35000"/>
                      </a:schemeClr>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'Q15'!$B$24:$B$43</c:f>
              <c:strCache>
                <c:ptCount val="20"/>
                <c:pt idx="0">
                  <c:v>Healthcare</c:v>
                </c:pt>
                <c:pt idx="1">
                  <c:v> Traffic police</c:v>
                </c:pt>
                <c:pt idx="2">
                  <c:v>Education</c:v>
                </c:pt>
                <c:pt idx="3">
                  <c:v>Social security services</c:v>
                </c:pt>
                <c:pt idx="4">
                  <c:v>Judicial Acts Enforcement Service (JACES)</c:v>
                </c:pt>
                <c:pt idx="5">
                  <c:v>Customs authorities </c:v>
                </c:pt>
                <c:pt idx="6">
                  <c:v>Medical and social expertise services </c:v>
                </c:pt>
                <c:pt idx="7">
                  <c:v> Tax service </c:v>
                </c:pt>
                <c:pt idx="8">
                  <c:v>Defence (army) </c:v>
                </c:pt>
                <c:pt idx="9">
                  <c:v>Penitentiary institutions</c:v>
                </c:pt>
                <c:pt idx="10">
                  <c:v>There is no corrupted sphere</c:v>
                </c:pt>
                <c:pt idx="11">
                  <c:v>Media services  </c:v>
                </c:pt>
                <c:pt idx="12">
                  <c:v>Notary services</c:v>
                </c:pt>
                <c:pt idx="13">
                  <c:v>State Register</c:v>
                </c:pt>
                <c:pt idx="14">
                  <c:v>Natural Resource Management </c:v>
                </c:pt>
                <c:pt idx="15">
                  <c:v>Public Procurement services</c:v>
                </c:pt>
                <c:pt idx="16">
                  <c:v>Real Estate Registration (Cadastre) services</c:v>
                </c:pt>
                <c:pt idx="17">
                  <c:v>Community services</c:v>
                </c:pt>
                <c:pt idx="18">
                  <c:v>Licenses/certificates/permits issuing services</c:v>
                </c:pt>
                <c:pt idx="19">
                  <c:v>Utilities</c:v>
                </c:pt>
              </c:strCache>
            </c:strRef>
          </c:cat>
          <c:val>
            <c:numRef>
              <c:f>'Q15'!$C$24:$C$43</c:f>
              <c:numCache>
                <c:formatCode>###0.0</c:formatCode>
                <c:ptCount val="20"/>
                <c:pt idx="0">
                  <c:v>17.627960432019098</c:v>
                </c:pt>
                <c:pt idx="1">
                  <c:v>13.404844498370618</c:v>
                </c:pt>
                <c:pt idx="2">
                  <c:v>9.6033601787571357</c:v>
                </c:pt>
                <c:pt idx="3">
                  <c:v>8.1306736785464899</c:v>
                </c:pt>
                <c:pt idx="4">
                  <c:v>6.5636207453562552</c:v>
                </c:pt>
                <c:pt idx="5">
                  <c:v>6.3129519025183534</c:v>
                </c:pt>
                <c:pt idx="6">
                  <c:v>6.2543740085717792</c:v>
                </c:pt>
                <c:pt idx="7">
                  <c:v>5.4353450069495661</c:v>
                </c:pt>
                <c:pt idx="8">
                  <c:v>5.0354222078111741</c:v>
                </c:pt>
                <c:pt idx="9">
                  <c:v>4.6093763428175558</c:v>
                </c:pt>
                <c:pt idx="10">
                  <c:v>3.7421127573511228</c:v>
                </c:pt>
                <c:pt idx="11">
                  <c:v>3.1486609932572303</c:v>
                </c:pt>
                <c:pt idx="12">
                  <c:v>2.9516334918785714</c:v>
                </c:pt>
                <c:pt idx="13">
                  <c:v>2.3158180049952879</c:v>
                </c:pt>
                <c:pt idx="14">
                  <c:v>1.5643409112902344</c:v>
                </c:pt>
                <c:pt idx="15">
                  <c:v>1.3979012060057252</c:v>
                </c:pt>
                <c:pt idx="16">
                  <c:v>1.2990699939453181</c:v>
                </c:pt>
                <c:pt idx="17">
                  <c:v>0.2922184915746448</c:v>
                </c:pt>
                <c:pt idx="18">
                  <c:v>0.20610526793882225</c:v>
                </c:pt>
                <c:pt idx="19">
                  <c:v>0.10420988004501824</c:v>
                </c:pt>
              </c:numCache>
            </c:numRef>
          </c:val>
          <c:extLst xmlns:c16r2="http://schemas.microsoft.com/office/drawing/2015/06/chart">
            <c:ext xmlns:c16="http://schemas.microsoft.com/office/drawing/2014/chart" uri="{C3380CC4-5D6E-409C-BE32-E72D297353CC}">
              <c16:uniqueId val="{00000000-8A29-4B16-915D-FE790078ED7C}"/>
            </c:ext>
          </c:extLst>
        </c:ser>
        <c:dLbls>
          <c:dLblPos val="ctr"/>
          <c:showLegendKey val="0"/>
          <c:showVal val="1"/>
          <c:showCatName val="0"/>
          <c:showSerName val="0"/>
          <c:showPercent val="0"/>
          <c:showBubbleSize val="0"/>
        </c:dLbls>
        <c:gapWidth val="59"/>
        <c:axId val="-1433568688"/>
        <c:axId val="-1433574128"/>
      </c:barChart>
      <c:catAx>
        <c:axId val="-14335686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000" b="1">
                <a:solidFill>
                  <a:schemeClr val="tx1">
                    <a:lumMod val="65000"/>
                    <a:lumOff val="35000"/>
                  </a:schemeClr>
                </a:solidFill>
              </a:defRPr>
            </a:pPr>
            <a:endParaRPr lang="en-US"/>
          </a:p>
        </c:txPr>
        <c:crossAx val="-1433574128"/>
        <c:crosses val="autoZero"/>
        <c:auto val="1"/>
        <c:lblAlgn val="ctr"/>
        <c:lblOffset val="100"/>
        <c:noMultiLvlLbl val="0"/>
      </c:catAx>
      <c:valAx>
        <c:axId val="-1433574128"/>
        <c:scaling>
          <c:orientation val="minMax"/>
          <c:max val="40"/>
        </c:scaling>
        <c:delete val="1"/>
        <c:axPos val="b"/>
        <c:numFmt formatCode="###0.0" sourceLinked="1"/>
        <c:majorTickMark val="out"/>
        <c:minorTickMark val="none"/>
        <c:tickLblPos val="nextTo"/>
        <c:crossAx val="-1433568688"/>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800">
          <a:latin typeface="WeblySleek UI Light" panose="020B0502040204020203"/>
          <a:cs typeface="Calibri Light" panose="020F0302020204030204" pitchFamily="34"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60714102270999115"/>
          <c:y val="1.8197514847389996E-2"/>
          <c:w val="0.35199252500979444"/>
          <c:h val="0.94714038128249556"/>
        </c:manualLayout>
      </c:layout>
      <c:barChart>
        <c:barDir val="bar"/>
        <c:grouping val="clustered"/>
        <c:varyColors val="0"/>
        <c:ser>
          <c:idx val="0"/>
          <c:order val="0"/>
          <c:spPr>
            <a:solidFill>
              <a:srgbClr val="10455B"/>
            </a:solidFill>
            <a:ln>
              <a:noFill/>
            </a:ln>
            <a:effectLst/>
          </c:spPr>
          <c:invertIfNegative val="0"/>
          <c:dLbls>
            <c:dLbl>
              <c:idx val="0"/>
              <c:layout>
                <c:manualLayout>
                  <c:x val="-5.992480695651473E-5"/>
                  <c:y val="2.1338620029779662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662-488B-BEE3-77CA7EADD208}"/>
                </c:ext>
                <c:ext xmlns:c15="http://schemas.microsoft.com/office/drawing/2012/chart" uri="{CE6537A1-D6FC-4f65-9D91-7224C49458BB}"/>
              </c:extLst>
            </c:dLbl>
            <c:spPr>
              <a:noFill/>
              <a:ln>
                <a:noFill/>
              </a:ln>
              <a:effectLst/>
            </c:spPr>
            <c:txPr>
              <a:bodyPr rot="0" vert="horz"/>
              <a:lstStyle/>
              <a:p>
                <a:pPr>
                  <a:defRPr sz="1100" b="1">
                    <a:solidFill>
                      <a:schemeClr val="tx1">
                        <a:lumMod val="65000"/>
                        <a:lumOff val="35000"/>
                      </a:schemeClr>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'Q15'!$B$47:$B$66</c:f>
              <c:strCache>
                <c:ptCount val="20"/>
                <c:pt idx="0">
                  <c:v> Traffic police</c:v>
                </c:pt>
                <c:pt idx="1">
                  <c:v>Healthcare</c:v>
                </c:pt>
                <c:pt idx="2">
                  <c:v>Social security services</c:v>
                </c:pt>
                <c:pt idx="3">
                  <c:v>Customs authorities </c:v>
                </c:pt>
                <c:pt idx="4">
                  <c:v>Education</c:v>
                </c:pt>
                <c:pt idx="5">
                  <c:v>Judicial Acts Enforcement Service (JACES)</c:v>
                </c:pt>
                <c:pt idx="6">
                  <c:v> Tax service </c:v>
                </c:pt>
                <c:pt idx="7">
                  <c:v>Penitentiary institutions</c:v>
                </c:pt>
                <c:pt idx="8">
                  <c:v>Defence (army) </c:v>
                </c:pt>
                <c:pt idx="9">
                  <c:v>There is no corrupted sphere</c:v>
                </c:pt>
                <c:pt idx="10">
                  <c:v>Media services  </c:v>
                </c:pt>
                <c:pt idx="11">
                  <c:v>Medical and social expertise services </c:v>
                </c:pt>
                <c:pt idx="12">
                  <c:v>Real Estate Registration (Cadastre) services</c:v>
                </c:pt>
                <c:pt idx="13">
                  <c:v>State Register</c:v>
                </c:pt>
                <c:pt idx="14">
                  <c:v>Licenses/certificates/permits issuing services</c:v>
                </c:pt>
                <c:pt idx="15">
                  <c:v>Natural Resource Management </c:v>
                </c:pt>
                <c:pt idx="16">
                  <c:v>Utilities</c:v>
                </c:pt>
                <c:pt idx="17">
                  <c:v>Notary services</c:v>
                </c:pt>
                <c:pt idx="18">
                  <c:v>Community services</c:v>
                </c:pt>
                <c:pt idx="19">
                  <c:v>Public Procurement services</c:v>
                </c:pt>
              </c:strCache>
            </c:strRef>
          </c:cat>
          <c:val>
            <c:numRef>
              <c:f>'Q15'!$C$47:$C$66</c:f>
              <c:numCache>
                <c:formatCode>###0.0</c:formatCode>
                <c:ptCount val="20"/>
                <c:pt idx="0">
                  <c:v>12.305026669476813</c:v>
                </c:pt>
                <c:pt idx="1">
                  <c:v>11.217994894857988</c:v>
                </c:pt>
                <c:pt idx="2">
                  <c:v>10.067741966104878</c:v>
                </c:pt>
                <c:pt idx="3">
                  <c:v>8.704759503663551</c:v>
                </c:pt>
                <c:pt idx="4">
                  <c:v>7.179358857288431</c:v>
                </c:pt>
                <c:pt idx="5">
                  <c:v>6.8999884694384601</c:v>
                </c:pt>
                <c:pt idx="6">
                  <c:v>6.2095719456961813</c:v>
                </c:pt>
                <c:pt idx="7">
                  <c:v>6.1403470572661902</c:v>
                </c:pt>
                <c:pt idx="8">
                  <c:v>6.0955361275645288</c:v>
                </c:pt>
                <c:pt idx="9">
                  <c:v>5.4858261475978791</c:v>
                </c:pt>
                <c:pt idx="10">
                  <c:v>4.1148062345821437</c:v>
                </c:pt>
                <c:pt idx="11">
                  <c:v>3.4930100460349425</c:v>
                </c:pt>
                <c:pt idx="12">
                  <c:v>2.8936446079368707</c:v>
                </c:pt>
                <c:pt idx="13">
                  <c:v>2.4976480574167352</c:v>
                </c:pt>
                <c:pt idx="14">
                  <c:v>1.6819834455068645</c:v>
                </c:pt>
                <c:pt idx="15">
                  <c:v>1.4686751487902983</c:v>
                </c:pt>
                <c:pt idx="16">
                  <c:v>1.0652528709027758</c:v>
                </c:pt>
                <c:pt idx="17">
                  <c:v>0.82707226721647942</c:v>
                </c:pt>
                <c:pt idx="18">
                  <c:v>0.82641666269762626</c:v>
                </c:pt>
                <c:pt idx="19">
                  <c:v>0.82533901996035763</c:v>
                </c:pt>
              </c:numCache>
            </c:numRef>
          </c:val>
          <c:extLst xmlns:c16r2="http://schemas.microsoft.com/office/drawing/2015/06/chart">
            <c:ext xmlns:c16="http://schemas.microsoft.com/office/drawing/2014/chart" uri="{C3380CC4-5D6E-409C-BE32-E72D297353CC}">
              <c16:uniqueId val="{00000000-8A29-4B16-915D-FE790078ED7C}"/>
            </c:ext>
          </c:extLst>
        </c:ser>
        <c:dLbls>
          <c:dLblPos val="ctr"/>
          <c:showLegendKey val="0"/>
          <c:showVal val="1"/>
          <c:showCatName val="0"/>
          <c:showSerName val="0"/>
          <c:showPercent val="0"/>
          <c:showBubbleSize val="0"/>
        </c:dLbls>
        <c:gapWidth val="59"/>
        <c:axId val="-1433560528"/>
        <c:axId val="-1433565424"/>
      </c:barChart>
      <c:catAx>
        <c:axId val="-1433560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000" b="1">
                <a:solidFill>
                  <a:schemeClr val="tx1">
                    <a:lumMod val="65000"/>
                    <a:lumOff val="35000"/>
                  </a:schemeClr>
                </a:solidFill>
              </a:defRPr>
            </a:pPr>
            <a:endParaRPr lang="en-US"/>
          </a:p>
        </c:txPr>
        <c:crossAx val="-1433565424"/>
        <c:crosses val="autoZero"/>
        <c:auto val="1"/>
        <c:lblAlgn val="ctr"/>
        <c:lblOffset val="100"/>
        <c:noMultiLvlLbl val="0"/>
      </c:catAx>
      <c:valAx>
        <c:axId val="-1433565424"/>
        <c:scaling>
          <c:orientation val="minMax"/>
          <c:max val="40"/>
        </c:scaling>
        <c:delete val="1"/>
        <c:axPos val="b"/>
        <c:numFmt formatCode="###0.0" sourceLinked="1"/>
        <c:majorTickMark val="out"/>
        <c:minorTickMark val="none"/>
        <c:tickLblPos val="nextTo"/>
        <c:crossAx val="-1433560528"/>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800">
          <a:latin typeface="WeblySleek UI Light" panose="020B0502040204020203"/>
          <a:cs typeface="Calibri Light" panose="020F0302020204030204"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4123619991363289"/>
          <c:y val="3.6747045362597819E-2"/>
          <c:w val="0.55875675709031658"/>
          <c:h val="0.94497019126760073"/>
        </c:manualLayout>
      </c:layout>
      <c:barChart>
        <c:barDir val="bar"/>
        <c:grouping val="clustered"/>
        <c:varyColors val="0"/>
        <c:ser>
          <c:idx val="0"/>
          <c:order val="0"/>
          <c:tx>
            <c:strRef>
              <c:f>'Q21'!$C$2</c:f>
              <c:strCache>
                <c:ptCount val="1"/>
                <c:pt idx="0">
                  <c:v>Present</c:v>
                </c:pt>
              </c:strCache>
            </c:strRef>
          </c:tx>
          <c:spPr>
            <a:solidFill>
              <a:srgbClr val="00B05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'Q21'!$B$3:$B$9</c:f>
              <c:strCache>
                <c:ptCount val="7"/>
                <c:pt idx="0">
                  <c:v>Protectionism</c:v>
                </c:pt>
                <c:pt idx="1">
                  <c:v>Unjustified budget expenses / appropriations</c:v>
                </c:pt>
                <c:pt idx="2">
                  <c:v>Fusion of business and politics</c:v>
                </c:pt>
                <c:pt idx="3">
                  <c:v>Rollovers during public procurement </c:v>
                </c:pt>
                <c:pt idx="4">
                  <c:v>Adoption of laws / decisions serving personal and close group interests</c:v>
                </c:pt>
                <c:pt idx="5">
                  <c:v>Abuse of administrative resources during elections</c:v>
                </c:pt>
                <c:pt idx="6">
                  <c:v>Other</c:v>
                </c:pt>
              </c:strCache>
            </c:strRef>
          </c:cat>
          <c:val>
            <c:numRef>
              <c:f>'Q21'!$C$3:$C$9</c:f>
              <c:numCache>
                <c:formatCode>0.0</c:formatCode>
                <c:ptCount val="7"/>
                <c:pt idx="0">
                  <c:v>42</c:v>
                </c:pt>
                <c:pt idx="1">
                  <c:v>19.3</c:v>
                </c:pt>
                <c:pt idx="2">
                  <c:v>11.6</c:v>
                </c:pt>
                <c:pt idx="3">
                  <c:v>11.1</c:v>
                </c:pt>
                <c:pt idx="4">
                  <c:v>9.1999999999999993</c:v>
                </c:pt>
                <c:pt idx="5">
                  <c:v>5.5</c:v>
                </c:pt>
                <c:pt idx="6">
                  <c:v>1.3</c:v>
                </c:pt>
              </c:numCache>
            </c:numRef>
          </c:val>
          <c:extLst xmlns:c16r2="http://schemas.microsoft.com/office/drawing/2015/06/chart">
            <c:ext xmlns:c16="http://schemas.microsoft.com/office/drawing/2014/chart" uri="{C3380CC4-5D6E-409C-BE32-E72D297353CC}">
              <c16:uniqueId val="{00000000-1885-4C71-8286-D3AD58EAF423}"/>
            </c:ext>
          </c:extLst>
        </c:ser>
        <c:ser>
          <c:idx val="1"/>
          <c:order val="1"/>
          <c:tx>
            <c:strRef>
              <c:f>'Q21'!$D$2</c:f>
              <c:strCache>
                <c:ptCount val="1"/>
                <c:pt idx="0">
                  <c:v>Two years ago</c:v>
                </c:pt>
              </c:strCache>
            </c:strRef>
          </c:tx>
          <c:spPr>
            <a:solidFill>
              <a:srgbClr val="10455B"/>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'Q21'!$B$3:$B$9</c:f>
              <c:strCache>
                <c:ptCount val="7"/>
                <c:pt idx="0">
                  <c:v>Protectionism</c:v>
                </c:pt>
                <c:pt idx="1">
                  <c:v>Unjustified budget expenses / appropriations</c:v>
                </c:pt>
                <c:pt idx="2">
                  <c:v>Fusion of business and politics</c:v>
                </c:pt>
                <c:pt idx="3">
                  <c:v>Rollovers during public procurement </c:v>
                </c:pt>
                <c:pt idx="4">
                  <c:v>Adoption of laws / decisions serving personal and close group interests</c:v>
                </c:pt>
                <c:pt idx="5">
                  <c:v>Abuse of administrative resources during elections</c:v>
                </c:pt>
                <c:pt idx="6">
                  <c:v>Other</c:v>
                </c:pt>
              </c:strCache>
            </c:strRef>
          </c:cat>
          <c:val>
            <c:numRef>
              <c:f>'Q21'!$D$3:$D$9</c:f>
              <c:numCache>
                <c:formatCode>0.0</c:formatCode>
                <c:ptCount val="7"/>
                <c:pt idx="0">
                  <c:v>19.600000000000001</c:v>
                </c:pt>
                <c:pt idx="1">
                  <c:v>23.5</c:v>
                </c:pt>
                <c:pt idx="2">
                  <c:v>15.9</c:v>
                </c:pt>
                <c:pt idx="3">
                  <c:v>7.6</c:v>
                </c:pt>
                <c:pt idx="4">
                  <c:v>14.5</c:v>
                </c:pt>
                <c:pt idx="5">
                  <c:v>18.8</c:v>
                </c:pt>
                <c:pt idx="6">
                  <c:v>0.1</c:v>
                </c:pt>
              </c:numCache>
            </c:numRef>
          </c:val>
          <c:extLst xmlns:c16r2="http://schemas.microsoft.com/office/drawing/2015/06/chart">
            <c:ext xmlns:c16="http://schemas.microsoft.com/office/drawing/2014/chart" uri="{C3380CC4-5D6E-409C-BE32-E72D297353CC}">
              <c16:uniqueId val="{00000001-1885-4C71-8286-D3AD58EAF423}"/>
            </c:ext>
          </c:extLst>
        </c:ser>
        <c:dLbls>
          <c:dLblPos val="outEnd"/>
          <c:showLegendKey val="0"/>
          <c:showVal val="1"/>
          <c:showCatName val="0"/>
          <c:showSerName val="0"/>
          <c:showPercent val="0"/>
          <c:showBubbleSize val="0"/>
        </c:dLbls>
        <c:gapWidth val="84"/>
        <c:overlap val="-23"/>
        <c:axId val="-1433563248"/>
        <c:axId val="-1433565968"/>
      </c:barChart>
      <c:catAx>
        <c:axId val="-14335632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433565968"/>
        <c:crosses val="autoZero"/>
        <c:auto val="1"/>
        <c:lblAlgn val="ctr"/>
        <c:lblOffset val="50"/>
        <c:noMultiLvlLbl val="0"/>
      </c:catAx>
      <c:valAx>
        <c:axId val="-1433565968"/>
        <c:scaling>
          <c:orientation val="minMax"/>
          <c:max val="60"/>
        </c:scaling>
        <c:delete val="1"/>
        <c:axPos val="t"/>
        <c:numFmt formatCode="0.0" sourceLinked="1"/>
        <c:majorTickMark val="out"/>
        <c:minorTickMark val="none"/>
        <c:tickLblPos val="nextTo"/>
        <c:crossAx val="-1433563248"/>
        <c:crosses val="autoZero"/>
        <c:crossBetween val="between"/>
      </c:valAx>
      <c:spPr>
        <a:noFill/>
        <a:ln>
          <a:noFill/>
        </a:ln>
        <a:effectLst/>
      </c:spPr>
    </c:plotArea>
    <c:legend>
      <c:legendPos val="b"/>
      <c:layout>
        <c:manualLayout>
          <c:xMode val="edge"/>
          <c:yMode val="edge"/>
          <c:x val="0.86316723080550473"/>
          <c:y val="0.37266481926619505"/>
          <c:w val="0.13306711972105326"/>
          <c:h val="0.30456694841760423"/>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646196976360788"/>
          <c:y val="1.605902318243901E-2"/>
          <c:w val="0.47986705471745461"/>
          <c:h val="0.94266838539689357"/>
        </c:manualLayout>
      </c:layout>
      <c:barChart>
        <c:barDir val="bar"/>
        <c:grouping val="clustered"/>
        <c:varyColors val="0"/>
        <c:ser>
          <c:idx val="0"/>
          <c:order val="0"/>
          <c:tx>
            <c:strRef>
              <c:f>'Q16'!$C$2</c:f>
              <c:strCache>
                <c:ptCount val="1"/>
                <c:pt idx="0">
                  <c:v>2019</c:v>
                </c:pt>
              </c:strCache>
            </c:strRef>
          </c:tx>
          <c:spPr>
            <a:solidFill>
              <a:srgbClr val="10455B"/>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'Q16'!$B$3:$B$8</c:f>
              <c:strCache>
                <c:ptCount val="6"/>
                <c:pt idx="0">
                  <c:v>Among middle-level officials</c:v>
                </c:pt>
                <c:pt idx="1">
                  <c:v>Among low-level officials</c:v>
                </c:pt>
                <c:pt idx="2">
                  <c:v>Among top Officials</c:v>
                </c:pt>
                <c:pt idx="3">
                  <c:v>Don't know/Refuse to answer</c:v>
                </c:pt>
                <c:pt idx="4">
                  <c:v> The level of corruption is the same at all levels</c:v>
                </c:pt>
                <c:pt idx="5">
                  <c:v>Corruption does not exist</c:v>
                </c:pt>
              </c:strCache>
            </c:strRef>
          </c:cat>
          <c:val>
            <c:numRef>
              <c:f>'Q16'!$C$3:$C$8</c:f>
              <c:numCache>
                <c:formatCode>0.0</c:formatCode>
                <c:ptCount val="6"/>
                <c:pt idx="0">
                  <c:v>43.045561442944511</c:v>
                </c:pt>
                <c:pt idx="1">
                  <c:v>25.967691520373432</c:v>
                </c:pt>
                <c:pt idx="2">
                  <c:v>15.723051563193573</c:v>
                </c:pt>
                <c:pt idx="3">
                  <c:v>9.1049569945575382</c:v>
                </c:pt>
                <c:pt idx="4">
                  <c:v>4.907552333135933</c:v>
                </c:pt>
                <c:pt idx="5">
                  <c:v>1.2511861457950182</c:v>
                </c:pt>
              </c:numCache>
            </c:numRef>
          </c:val>
          <c:extLst xmlns:c16r2="http://schemas.microsoft.com/office/drawing/2015/06/chart">
            <c:ext xmlns:c16="http://schemas.microsoft.com/office/drawing/2014/chart" uri="{C3380CC4-5D6E-409C-BE32-E72D297353CC}">
              <c16:uniqueId val="{00000000-0967-4A59-AD5A-C91817B28602}"/>
            </c:ext>
          </c:extLst>
        </c:ser>
        <c:ser>
          <c:idx val="1"/>
          <c:order val="1"/>
          <c:tx>
            <c:strRef>
              <c:f>'Q16'!$D$2</c:f>
              <c:strCache>
                <c:ptCount val="1"/>
                <c:pt idx="0">
                  <c:v>2010</c:v>
                </c:pt>
              </c:strCache>
            </c:strRef>
          </c:tx>
          <c:spPr>
            <a:solidFill>
              <a:srgbClr val="00B05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'Q16'!$B$3:$B$8</c:f>
              <c:strCache>
                <c:ptCount val="6"/>
                <c:pt idx="0">
                  <c:v>Among middle-level officials</c:v>
                </c:pt>
                <c:pt idx="1">
                  <c:v>Among low-level officials</c:v>
                </c:pt>
                <c:pt idx="2">
                  <c:v>Among top Officials</c:v>
                </c:pt>
                <c:pt idx="3">
                  <c:v>Don't know/Refuse to answer</c:v>
                </c:pt>
                <c:pt idx="4">
                  <c:v> The level of corruption is the same at all levels</c:v>
                </c:pt>
                <c:pt idx="5">
                  <c:v>Corruption does not exist</c:v>
                </c:pt>
              </c:strCache>
            </c:strRef>
          </c:cat>
          <c:val>
            <c:numRef>
              <c:f>'Q16'!$D$3:$D$8</c:f>
              <c:numCache>
                <c:formatCode>0.0</c:formatCode>
                <c:ptCount val="6"/>
                <c:pt idx="0">
                  <c:v>25.557011795543907</c:v>
                </c:pt>
                <c:pt idx="1">
                  <c:v>5.6356487549148095</c:v>
                </c:pt>
                <c:pt idx="2">
                  <c:v>49.21363040629096</c:v>
                </c:pt>
                <c:pt idx="3">
                  <c:v>6.5</c:v>
                </c:pt>
                <c:pt idx="4">
                  <c:v>13.106159895150721</c:v>
                </c:pt>
                <c:pt idx="5">
                  <c:v>0</c:v>
                </c:pt>
              </c:numCache>
            </c:numRef>
          </c:val>
          <c:extLst xmlns:c16r2="http://schemas.microsoft.com/office/drawing/2015/06/chart">
            <c:ext xmlns:c16="http://schemas.microsoft.com/office/drawing/2014/chart" uri="{C3380CC4-5D6E-409C-BE32-E72D297353CC}">
              <c16:uniqueId val="{00000001-0967-4A59-AD5A-C91817B28602}"/>
            </c:ext>
          </c:extLst>
        </c:ser>
        <c:dLbls>
          <c:dLblPos val="outEnd"/>
          <c:showLegendKey val="0"/>
          <c:showVal val="1"/>
          <c:showCatName val="0"/>
          <c:showSerName val="0"/>
          <c:showPercent val="0"/>
          <c:showBubbleSize val="0"/>
        </c:dLbls>
        <c:gapWidth val="59"/>
        <c:overlap val="-20"/>
        <c:axId val="-1433575760"/>
        <c:axId val="-1433567600"/>
      </c:barChart>
      <c:catAx>
        <c:axId val="-14335757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300"/>
            </a:pPr>
            <a:endParaRPr lang="en-US"/>
          </a:p>
        </c:txPr>
        <c:crossAx val="-1433567600"/>
        <c:crosses val="autoZero"/>
        <c:auto val="1"/>
        <c:lblAlgn val="ctr"/>
        <c:lblOffset val="100"/>
        <c:noMultiLvlLbl val="0"/>
      </c:catAx>
      <c:valAx>
        <c:axId val="-1433567600"/>
        <c:scaling>
          <c:orientation val="minMax"/>
          <c:max val="55"/>
        </c:scaling>
        <c:delete val="1"/>
        <c:axPos val="b"/>
        <c:numFmt formatCode="0.0" sourceLinked="1"/>
        <c:majorTickMark val="out"/>
        <c:minorTickMark val="none"/>
        <c:tickLblPos val="nextTo"/>
        <c:crossAx val="-1433575760"/>
        <c:crosses val="max"/>
        <c:crossBetween val="between"/>
      </c:valAx>
      <c:spPr>
        <a:noFill/>
        <a:ln>
          <a:noFill/>
        </a:ln>
        <a:effectLst/>
      </c:spPr>
    </c:plotArea>
    <c:legend>
      <c:legendPos val="b"/>
      <c:layout>
        <c:manualLayout>
          <c:xMode val="edge"/>
          <c:yMode val="edge"/>
          <c:x val="0.89692272280664387"/>
          <c:y val="0.12487979254351535"/>
          <c:w val="5.9274431819714903E-2"/>
          <c:h val="0.11666478699680989"/>
        </c:manualLayout>
      </c:layout>
      <c:overlay val="0"/>
      <c:spPr>
        <a:noFill/>
        <a:ln>
          <a:noFill/>
        </a:ln>
        <a:effectLst/>
      </c:spPr>
      <c:txPr>
        <a:bodyPr rot="0" vert="horz"/>
        <a:lstStyle/>
        <a:p>
          <a:pPr>
            <a:defRPr/>
          </a:pPr>
          <a:endParaRPr lang="en-US"/>
        </a:p>
      </c:txPr>
    </c:legend>
    <c:plotVisOnly val="1"/>
    <c:dispBlanksAs val="gap"/>
    <c:showDLblsOverMax val="0"/>
  </c:chart>
  <c:spPr>
    <a:noFill/>
    <a:ln w="9525" cap="flat" cmpd="sng" algn="ctr">
      <a:noFill/>
      <a:round/>
    </a:ln>
    <a:effectLst/>
  </c:spPr>
  <c:txPr>
    <a:bodyPr/>
    <a:lstStyle/>
    <a:p>
      <a:pPr>
        <a:defRPr sz="1300" b="1">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067576019809279"/>
          <c:y val="0"/>
          <c:w val="0.6255721299255439"/>
          <c:h val="1"/>
        </c:manualLayout>
      </c:layout>
      <c:barChart>
        <c:barDir val="bar"/>
        <c:grouping val="clustered"/>
        <c:varyColors val="0"/>
        <c:ser>
          <c:idx val="0"/>
          <c:order val="0"/>
          <c:spPr>
            <a:solidFill>
              <a:srgbClr val="2AA1AF"/>
            </a:solidFill>
            <a:ln>
              <a:noFill/>
            </a:ln>
            <a:effectLst/>
          </c:spPr>
          <c:invertIfNegative val="0"/>
          <c:dPt>
            <c:idx val="0"/>
            <c:invertIfNegative val="0"/>
            <c:bubble3D val="0"/>
            <c:spPr>
              <a:solidFill>
                <a:srgbClr val="00B050"/>
              </a:solidFill>
              <a:ln>
                <a:noFill/>
              </a:ln>
              <a:effectLst/>
            </c:spPr>
          </c:dPt>
          <c:dPt>
            <c:idx val="1"/>
            <c:invertIfNegative val="0"/>
            <c:bubble3D val="0"/>
            <c:spPr>
              <a:solidFill>
                <a:srgbClr val="00B050"/>
              </a:solidFill>
              <a:ln>
                <a:noFill/>
              </a:ln>
              <a:effectLst/>
            </c:spPr>
          </c:dPt>
          <c:dPt>
            <c:idx val="2"/>
            <c:invertIfNegative val="0"/>
            <c:bubble3D val="0"/>
            <c:spPr>
              <a:solidFill>
                <a:srgbClr val="10455B"/>
              </a:solidFill>
              <a:ln>
                <a:noFill/>
              </a:ln>
              <a:effectLst/>
            </c:spPr>
          </c:dPt>
          <c:dPt>
            <c:idx val="3"/>
            <c:invertIfNegative val="0"/>
            <c:bubble3D val="0"/>
            <c:spPr>
              <a:solidFill>
                <a:srgbClr val="10455B"/>
              </a:solidFill>
              <a:ln>
                <a:noFill/>
              </a:ln>
              <a:effectLst/>
            </c:spPr>
          </c:dPt>
          <c:dPt>
            <c:idx val="4"/>
            <c:invertIfNegative val="0"/>
            <c:bubble3D val="0"/>
            <c:spPr>
              <a:solidFill>
                <a:srgbClr val="10455B"/>
              </a:solidFill>
              <a:ln>
                <a:noFill/>
              </a:ln>
              <a:effectLst/>
            </c:spPr>
          </c:dPt>
          <c:dPt>
            <c:idx val="5"/>
            <c:invertIfNegative val="0"/>
            <c:bubble3D val="0"/>
            <c:spPr>
              <a:solidFill>
                <a:sysClr val="window" lastClr="FFFFFF">
                  <a:lumMod val="85000"/>
                </a:sysClr>
              </a:solidFill>
              <a:ln>
                <a:noFill/>
              </a:ln>
              <a:effectLst/>
            </c:spPr>
            <c:extLst xmlns:c16r2="http://schemas.microsoft.com/office/drawing/2015/06/chart">
              <c:ext xmlns:c16="http://schemas.microsoft.com/office/drawing/2014/chart" uri="{C3380CC4-5D6E-409C-BE32-E72D297353CC}">
                <c16:uniqueId val="{00000001-261C-4036-9115-0528FCECAC29}"/>
              </c:ext>
            </c:extLst>
          </c:dPt>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'Q20'!$B$2:$B$8</c:f>
              <c:strCache>
                <c:ptCount val="7"/>
                <c:pt idx="0">
                  <c:v>Decreased significantly</c:v>
                </c:pt>
                <c:pt idx="1">
                  <c:v>Decreased somewhat</c:v>
                </c:pt>
                <c:pt idx="2">
                  <c:v>Stayed the same as last year</c:v>
                </c:pt>
                <c:pt idx="3">
                  <c:v>Increased somewhat</c:v>
                </c:pt>
                <c:pt idx="4">
                  <c:v>Increased significantly</c:v>
                </c:pt>
                <c:pt idx="5">
                  <c:v>Don’t know</c:v>
                </c:pt>
                <c:pt idx="6">
                  <c:v>Refuse to answer</c:v>
                </c:pt>
              </c:strCache>
            </c:strRef>
          </c:cat>
          <c:val>
            <c:numRef>
              <c:f>'Q20'!$C$2:$C$8</c:f>
              <c:numCache>
                <c:formatCode>###0.0</c:formatCode>
                <c:ptCount val="7"/>
                <c:pt idx="0">
                  <c:v>28.076096715908282</c:v>
                </c:pt>
                <c:pt idx="1">
                  <c:v>51.391485391131354</c:v>
                </c:pt>
                <c:pt idx="2">
                  <c:v>9.4040591824413458</c:v>
                </c:pt>
                <c:pt idx="3">
                  <c:v>1.7937704502198164</c:v>
                </c:pt>
                <c:pt idx="4" formatCode="####.0">
                  <c:v>0.63719791075431487</c:v>
                </c:pt>
                <c:pt idx="5">
                  <c:v>8.6001019358855277</c:v>
                </c:pt>
                <c:pt idx="6" formatCode="####.0">
                  <c:v>9.7288413659224443E-2</c:v>
                </c:pt>
              </c:numCache>
            </c:numRef>
          </c:val>
          <c:extLst xmlns:c16r2="http://schemas.microsoft.com/office/drawing/2015/06/chart">
            <c:ext xmlns:c16="http://schemas.microsoft.com/office/drawing/2014/chart" uri="{C3380CC4-5D6E-409C-BE32-E72D297353CC}">
              <c16:uniqueId val="{00000000-7F13-4429-8083-D666416F1529}"/>
            </c:ext>
          </c:extLst>
        </c:ser>
        <c:dLbls>
          <c:dLblPos val="outEnd"/>
          <c:showLegendKey val="0"/>
          <c:showVal val="1"/>
          <c:showCatName val="0"/>
          <c:showSerName val="0"/>
          <c:showPercent val="0"/>
          <c:showBubbleSize val="0"/>
        </c:dLbls>
        <c:gapWidth val="59"/>
        <c:axId val="-1433561072"/>
        <c:axId val="-1433570864"/>
      </c:barChart>
      <c:catAx>
        <c:axId val="-14335610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433570864"/>
        <c:crosses val="autoZero"/>
        <c:auto val="1"/>
        <c:lblAlgn val="ctr"/>
        <c:lblOffset val="100"/>
        <c:noMultiLvlLbl val="0"/>
      </c:catAx>
      <c:valAx>
        <c:axId val="-1433570864"/>
        <c:scaling>
          <c:orientation val="minMax"/>
          <c:max val="60"/>
        </c:scaling>
        <c:delete val="1"/>
        <c:axPos val="b"/>
        <c:numFmt formatCode="###0.0" sourceLinked="1"/>
        <c:majorTickMark val="out"/>
        <c:minorTickMark val="none"/>
        <c:tickLblPos val="nextTo"/>
        <c:crossAx val="-1433561072"/>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300" b="1">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2927631873755587"/>
          <c:y val="2.368142599817126E-2"/>
          <c:w val="0.45787680288613181"/>
          <c:h val="0.89562169930589863"/>
        </c:manualLayout>
      </c:layout>
      <c:barChart>
        <c:barDir val="bar"/>
        <c:grouping val="percentStacked"/>
        <c:varyColors val="0"/>
        <c:ser>
          <c:idx val="0"/>
          <c:order val="0"/>
          <c:tx>
            <c:strRef>
              <c:f>'Q5'!$C$2</c:f>
              <c:strCache>
                <c:ptCount val="1"/>
                <c:pt idx="0">
                  <c:v>     Very active</c:v>
                </c:pt>
              </c:strCache>
            </c:strRef>
          </c:tx>
          <c:spPr>
            <a:solidFill>
              <a:srgbClr val="009242"/>
            </a:solidFill>
            <a:ln>
              <a:noFill/>
            </a:ln>
            <a:effectLst/>
          </c:spPr>
          <c:invertIfNegative val="0"/>
          <c:dLbls>
            <c:spPr>
              <a:noFill/>
              <a:ln>
                <a:noFill/>
              </a:ln>
              <a:effectLst/>
            </c:spPr>
            <c:txPr>
              <a:bodyPr rot="0" vert="horz"/>
              <a:lstStyle/>
              <a:p>
                <a:pPr>
                  <a:defRPr sz="11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'Q5'!$B$3:$B$17</c:f>
              <c:strCache>
                <c:ptCount val="15"/>
                <c:pt idx="0">
                  <c:v>Discussion with acquaintances about the events taking place in the country</c:v>
                </c:pt>
                <c:pt idx="1">
                  <c:v>Discussion with acquaintances about the events taking place in your community</c:v>
                </c:pt>
                <c:pt idx="2">
                  <c:v> Participation in public marches and demonstrations</c:v>
                </c:pt>
                <c:pt idx="3">
                  <c:v>Active promotion on certain topics in social networks </c:v>
                </c:pt>
                <c:pt idx="4">
                  <c:v>Participation in any initiative aimed at solving your community's problems</c:v>
                </c:pt>
                <c:pt idx="5">
                  <c:v>Participation in a discussion about your community or country issues</c:v>
                </c:pt>
                <c:pt idx="6">
                  <c:v>Monitoring of budget spending</c:v>
                </c:pt>
                <c:pt idx="7">
                  <c:v>Meeting with your community leader or council member</c:v>
                </c:pt>
                <c:pt idx="8">
                  <c:v>Attending meetings organized by your community or municipality</c:v>
                </c:pt>
                <c:pt idx="9">
                  <c:v>Signing a petition</c:v>
                </c:pt>
                <c:pt idx="10">
                  <c:v>Requests to government agencies for information</c:v>
                </c:pt>
                <c:pt idx="11">
                  <c:v> Participation in meetings organized by NGOs</c:v>
                </c:pt>
                <c:pt idx="12">
                  <c:v> Participation in the condominium general meeting</c:v>
                </c:pt>
                <c:pt idx="13">
                  <c:v> Participation in discussions organized by political parties</c:v>
                </c:pt>
                <c:pt idx="14">
                  <c:v>Participation in community council meetings</c:v>
                </c:pt>
              </c:strCache>
            </c:strRef>
          </c:cat>
          <c:val>
            <c:numRef>
              <c:f>'Q5'!$C$3:$C$17</c:f>
              <c:numCache>
                <c:formatCode>###0</c:formatCode>
                <c:ptCount val="15"/>
                <c:pt idx="0">
                  <c:v>16.966047082976395</c:v>
                </c:pt>
                <c:pt idx="1">
                  <c:v>13.325299970550104</c:v>
                </c:pt>
                <c:pt idx="2">
                  <c:v>7.5829126831648104</c:v>
                </c:pt>
                <c:pt idx="3">
                  <c:v>4.42607702433535</c:v>
                </c:pt>
                <c:pt idx="4">
                  <c:v>3.3390033863232351</c:v>
                </c:pt>
                <c:pt idx="5">
                  <c:v>3.1329303061572675</c:v>
                </c:pt>
                <c:pt idx="6">
                  <c:v>2.9790755247576408</c:v>
                </c:pt>
                <c:pt idx="7">
                  <c:v>2.5533215687466422</c:v>
                </c:pt>
                <c:pt idx="8">
                  <c:v>2.4612935410769059</c:v>
                </c:pt>
                <c:pt idx="9">
                  <c:v>2.3789363776421628</c:v>
                </c:pt>
                <c:pt idx="10">
                  <c:v>2.3518557767745452</c:v>
                </c:pt>
                <c:pt idx="11">
                  <c:v>2.149974669835351</c:v>
                </c:pt>
                <c:pt idx="12">
                  <c:v>1.698602289047602</c:v>
                </c:pt>
                <c:pt idx="13">
                  <c:v>0.98151612692062662</c:v>
                </c:pt>
                <c:pt idx="14">
                  <c:v>0.87548652924471093</c:v>
                </c:pt>
              </c:numCache>
            </c:numRef>
          </c:val>
          <c:extLst xmlns:c16r2="http://schemas.microsoft.com/office/drawing/2015/06/chart">
            <c:ext xmlns:c16="http://schemas.microsoft.com/office/drawing/2014/chart" uri="{C3380CC4-5D6E-409C-BE32-E72D297353CC}">
              <c16:uniqueId val="{00000000-1A9B-43A7-A0BB-32BF2BB30A82}"/>
            </c:ext>
          </c:extLst>
        </c:ser>
        <c:ser>
          <c:idx val="1"/>
          <c:order val="1"/>
          <c:tx>
            <c:strRef>
              <c:f>'Q5'!$D$2</c:f>
              <c:strCache>
                <c:ptCount val="1"/>
                <c:pt idx="0">
                  <c:v>Rather active</c:v>
                </c:pt>
              </c:strCache>
            </c:strRef>
          </c:tx>
          <c:spPr>
            <a:solidFill>
              <a:srgbClr val="99EE4C"/>
            </a:solidFill>
            <a:ln>
              <a:noFill/>
            </a:ln>
            <a:effectLst/>
          </c:spPr>
          <c:invertIfNegative val="0"/>
          <c:dLbls>
            <c:spPr>
              <a:noFill/>
              <a:ln>
                <a:noFill/>
              </a:ln>
              <a:effectLst/>
            </c:spPr>
            <c:txPr>
              <a:bodyPr rot="0" vert="horz"/>
              <a:lstStyle/>
              <a:p>
                <a:pPr>
                  <a:defRPr sz="11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'Q5'!$B$3:$B$17</c:f>
              <c:strCache>
                <c:ptCount val="15"/>
                <c:pt idx="0">
                  <c:v>Discussion with acquaintances about the events taking place in the country</c:v>
                </c:pt>
                <c:pt idx="1">
                  <c:v>Discussion with acquaintances about the events taking place in your community</c:v>
                </c:pt>
                <c:pt idx="2">
                  <c:v> Participation in public marches and demonstrations</c:v>
                </c:pt>
                <c:pt idx="3">
                  <c:v>Active promotion on certain topics in social networks </c:v>
                </c:pt>
                <c:pt idx="4">
                  <c:v>Participation in any initiative aimed at solving your community's problems</c:v>
                </c:pt>
                <c:pt idx="5">
                  <c:v>Participation in a discussion about your community or country issues</c:v>
                </c:pt>
                <c:pt idx="6">
                  <c:v>Monitoring of budget spending</c:v>
                </c:pt>
                <c:pt idx="7">
                  <c:v>Meeting with your community leader or council member</c:v>
                </c:pt>
                <c:pt idx="8">
                  <c:v>Attending meetings organized by your community or municipality</c:v>
                </c:pt>
                <c:pt idx="9">
                  <c:v>Signing a petition</c:v>
                </c:pt>
                <c:pt idx="10">
                  <c:v>Requests to government agencies for information</c:v>
                </c:pt>
                <c:pt idx="11">
                  <c:v> Participation in meetings organized by NGOs</c:v>
                </c:pt>
                <c:pt idx="12">
                  <c:v> Participation in the condominium general meeting</c:v>
                </c:pt>
                <c:pt idx="13">
                  <c:v> Participation in discussions organized by political parties</c:v>
                </c:pt>
                <c:pt idx="14">
                  <c:v>Participation in community council meetings</c:v>
                </c:pt>
              </c:strCache>
            </c:strRef>
          </c:cat>
          <c:val>
            <c:numRef>
              <c:f>'Q5'!$D$3:$D$17</c:f>
              <c:numCache>
                <c:formatCode>###0</c:formatCode>
                <c:ptCount val="15"/>
                <c:pt idx="0">
                  <c:v>25.147261023407825</c:v>
                </c:pt>
                <c:pt idx="1">
                  <c:v>25.941746322492655</c:v>
                </c:pt>
                <c:pt idx="2">
                  <c:v>11.570965488859356</c:v>
                </c:pt>
                <c:pt idx="3">
                  <c:v>6.4822871052517135</c:v>
                </c:pt>
                <c:pt idx="4">
                  <c:v>5.547612484303988</c:v>
                </c:pt>
                <c:pt idx="5">
                  <c:v>4.1406984308066201</c:v>
                </c:pt>
                <c:pt idx="6">
                  <c:v>4.862879094785848</c:v>
                </c:pt>
                <c:pt idx="7">
                  <c:v>5.3224083345854272</c:v>
                </c:pt>
                <c:pt idx="8">
                  <c:v>4.8442504757870903</c:v>
                </c:pt>
                <c:pt idx="9">
                  <c:v>5.4090913961438094</c:v>
                </c:pt>
                <c:pt idx="10">
                  <c:v>4.6493804728771106</c:v>
                </c:pt>
                <c:pt idx="11">
                  <c:v>3.0438549072741297</c:v>
                </c:pt>
                <c:pt idx="12">
                  <c:v>2.8187555937286604</c:v>
                </c:pt>
                <c:pt idx="13">
                  <c:v>2.5751642956993339</c:v>
                </c:pt>
                <c:pt idx="14">
                  <c:v>2.015605562380403</c:v>
                </c:pt>
              </c:numCache>
            </c:numRef>
          </c:val>
          <c:extLst xmlns:c16r2="http://schemas.microsoft.com/office/drawing/2015/06/chart">
            <c:ext xmlns:c16="http://schemas.microsoft.com/office/drawing/2014/chart" uri="{C3380CC4-5D6E-409C-BE32-E72D297353CC}">
              <c16:uniqueId val="{00000001-1A9B-43A7-A0BB-32BF2BB30A82}"/>
            </c:ext>
          </c:extLst>
        </c:ser>
        <c:ser>
          <c:idx val="2"/>
          <c:order val="2"/>
          <c:tx>
            <c:strRef>
              <c:f>'Q5'!$E$2</c:f>
              <c:strCache>
                <c:ptCount val="1"/>
                <c:pt idx="0">
                  <c:v>Neither active , nor passive</c:v>
                </c:pt>
              </c:strCache>
            </c:strRef>
          </c:tx>
          <c:spPr>
            <a:solidFill>
              <a:srgbClr val="FEE530"/>
            </a:solidFill>
            <a:ln>
              <a:noFill/>
            </a:ln>
            <a:effectLst/>
          </c:spPr>
          <c:invertIfNegative val="0"/>
          <c:dLbls>
            <c:spPr>
              <a:noFill/>
              <a:ln>
                <a:noFill/>
              </a:ln>
              <a:effectLst/>
            </c:spPr>
            <c:txPr>
              <a:bodyPr rot="0" vert="horz"/>
              <a:lstStyle/>
              <a:p>
                <a:pPr>
                  <a:defRPr sz="11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'Q5'!$B$3:$B$17</c:f>
              <c:strCache>
                <c:ptCount val="15"/>
                <c:pt idx="0">
                  <c:v>Discussion with acquaintances about the events taking place in the country</c:v>
                </c:pt>
                <c:pt idx="1">
                  <c:v>Discussion with acquaintances about the events taking place in your community</c:v>
                </c:pt>
                <c:pt idx="2">
                  <c:v> Participation in public marches and demonstrations</c:v>
                </c:pt>
                <c:pt idx="3">
                  <c:v>Active promotion on certain topics in social networks </c:v>
                </c:pt>
                <c:pt idx="4">
                  <c:v>Participation in any initiative aimed at solving your community's problems</c:v>
                </c:pt>
                <c:pt idx="5">
                  <c:v>Participation in a discussion about your community or country issues</c:v>
                </c:pt>
                <c:pt idx="6">
                  <c:v>Monitoring of budget spending</c:v>
                </c:pt>
                <c:pt idx="7">
                  <c:v>Meeting with your community leader or council member</c:v>
                </c:pt>
                <c:pt idx="8">
                  <c:v>Attending meetings organized by your community or municipality</c:v>
                </c:pt>
                <c:pt idx="9">
                  <c:v>Signing a petition</c:v>
                </c:pt>
                <c:pt idx="10">
                  <c:v>Requests to government agencies for information</c:v>
                </c:pt>
                <c:pt idx="11">
                  <c:v> Participation in meetings organized by NGOs</c:v>
                </c:pt>
                <c:pt idx="12">
                  <c:v> Participation in the condominium general meeting</c:v>
                </c:pt>
                <c:pt idx="13">
                  <c:v> Participation in discussions organized by political parties</c:v>
                </c:pt>
                <c:pt idx="14">
                  <c:v>Participation in community council meetings</c:v>
                </c:pt>
              </c:strCache>
            </c:strRef>
          </c:cat>
          <c:val>
            <c:numRef>
              <c:f>'Q5'!$E$3:$E$17</c:f>
              <c:numCache>
                <c:formatCode>###0</c:formatCode>
                <c:ptCount val="15"/>
                <c:pt idx="0">
                  <c:v>23.728831985008149</c:v>
                </c:pt>
                <c:pt idx="1">
                  <c:v>19.673631572040414</c:v>
                </c:pt>
                <c:pt idx="2">
                  <c:v>12.172855898240183</c:v>
                </c:pt>
                <c:pt idx="3">
                  <c:v>10.829839282338842</c:v>
                </c:pt>
                <c:pt idx="4">
                  <c:v>8.4322299414080017</c:v>
                </c:pt>
                <c:pt idx="5">
                  <c:v>9.0441794513511766</c:v>
                </c:pt>
                <c:pt idx="6">
                  <c:v>9.7544096090885155</c:v>
                </c:pt>
                <c:pt idx="7">
                  <c:v>8.7047588827141347</c:v>
                </c:pt>
                <c:pt idx="8">
                  <c:v>8.6763367158959976</c:v>
                </c:pt>
                <c:pt idx="9">
                  <c:v>8.1045496388814726</c:v>
                </c:pt>
                <c:pt idx="10">
                  <c:v>7.0693284024348868</c:v>
                </c:pt>
                <c:pt idx="11">
                  <c:v>7.3933983479969392</c:v>
                </c:pt>
                <c:pt idx="12">
                  <c:v>4.7311151027911995</c:v>
                </c:pt>
                <c:pt idx="13">
                  <c:v>7.2715996705065846</c:v>
                </c:pt>
                <c:pt idx="14">
                  <c:v>7.7062123387260542</c:v>
                </c:pt>
              </c:numCache>
            </c:numRef>
          </c:val>
          <c:extLst xmlns:c16r2="http://schemas.microsoft.com/office/drawing/2015/06/chart">
            <c:ext xmlns:c16="http://schemas.microsoft.com/office/drawing/2014/chart" uri="{C3380CC4-5D6E-409C-BE32-E72D297353CC}">
              <c16:uniqueId val="{00000002-1A9B-43A7-A0BB-32BF2BB30A82}"/>
            </c:ext>
          </c:extLst>
        </c:ser>
        <c:ser>
          <c:idx val="3"/>
          <c:order val="3"/>
          <c:tx>
            <c:strRef>
              <c:f>'Q5'!$F$2</c:f>
              <c:strCache>
                <c:ptCount val="1"/>
                <c:pt idx="0">
                  <c:v>Rather passive</c:v>
                </c:pt>
              </c:strCache>
            </c:strRef>
          </c:tx>
          <c:spPr>
            <a:solidFill>
              <a:srgbClr val="FF0000"/>
            </a:solidFill>
            <a:ln>
              <a:noFill/>
            </a:ln>
            <a:effectLst/>
          </c:spPr>
          <c:invertIfNegative val="0"/>
          <c:dLbls>
            <c:spPr>
              <a:noFill/>
              <a:ln>
                <a:noFill/>
              </a:ln>
              <a:effectLst/>
            </c:spPr>
            <c:txPr>
              <a:bodyPr rot="0" vert="horz"/>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'Q5'!$B$3:$B$17</c:f>
              <c:strCache>
                <c:ptCount val="15"/>
                <c:pt idx="0">
                  <c:v>Discussion with acquaintances about the events taking place in the country</c:v>
                </c:pt>
                <c:pt idx="1">
                  <c:v>Discussion with acquaintances about the events taking place in your community</c:v>
                </c:pt>
                <c:pt idx="2">
                  <c:v> Participation in public marches and demonstrations</c:v>
                </c:pt>
                <c:pt idx="3">
                  <c:v>Active promotion on certain topics in social networks </c:v>
                </c:pt>
                <c:pt idx="4">
                  <c:v>Participation in any initiative aimed at solving your community's problems</c:v>
                </c:pt>
                <c:pt idx="5">
                  <c:v>Participation in a discussion about your community or country issues</c:v>
                </c:pt>
                <c:pt idx="6">
                  <c:v>Monitoring of budget spending</c:v>
                </c:pt>
                <c:pt idx="7">
                  <c:v>Meeting with your community leader or council member</c:v>
                </c:pt>
                <c:pt idx="8">
                  <c:v>Attending meetings organized by your community or municipality</c:v>
                </c:pt>
                <c:pt idx="9">
                  <c:v>Signing a petition</c:v>
                </c:pt>
                <c:pt idx="10">
                  <c:v>Requests to government agencies for information</c:v>
                </c:pt>
                <c:pt idx="11">
                  <c:v> Participation in meetings organized by NGOs</c:v>
                </c:pt>
                <c:pt idx="12">
                  <c:v> Participation in the condominium general meeting</c:v>
                </c:pt>
                <c:pt idx="13">
                  <c:v> Participation in discussions organized by political parties</c:v>
                </c:pt>
                <c:pt idx="14">
                  <c:v>Participation in community council meetings</c:v>
                </c:pt>
              </c:strCache>
            </c:strRef>
          </c:cat>
          <c:val>
            <c:numRef>
              <c:f>'Q5'!$F$3:$F$17</c:f>
              <c:numCache>
                <c:formatCode>###0</c:formatCode>
                <c:ptCount val="15"/>
                <c:pt idx="0">
                  <c:v>12.54171956362898</c:v>
                </c:pt>
                <c:pt idx="1">
                  <c:v>15.013341144692605</c:v>
                </c:pt>
                <c:pt idx="2">
                  <c:v>13.941831212401532</c:v>
                </c:pt>
                <c:pt idx="3">
                  <c:v>11.94614137468254</c:v>
                </c:pt>
                <c:pt idx="4">
                  <c:v>13.119543754279436</c:v>
                </c:pt>
                <c:pt idx="5">
                  <c:v>13.835095402905104</c:v>
                </c:pt>
                <c:pt idx="6">
                  <c:v>10.875469205385908</c:v>
                </c:pt>
                <c:pt idx="7">
                  <c:v>11.183049826347814</c:v>
                </c:pt>
                <c:pt idx="8">
                  <c:v>12.251451869589587</c:v>
                </c:pt>
                <c:pt idx="9">
                  <c:v>12.676841828542592</c:v>
                </c:pt>
                <c:pt idx="10">
                  <c:v>11.566288924601801</c:v>
                </c:pt>
                <c:pt idx="11">
                  <c:v>10.888110575107394</c:v>
                </c:pt>
                <c:pt idx="12">
                  <c:v>9.2288527364224606</c:v>
                </c:pt>
                <c:pt idx="13">
                  <c:v>11.295811153918295</c:v>
                </c:pt>
                <c:pt idx="14">
                  <c:v>10.493541358158899</c:v>
                </c:pt>
              </c:numCache>
            </c:numRef>
          </c:val>
          <c:extLst xmlns:c16r2="http://schemas.microsoft.com/office/drawing/2015/06/chart">
            <c:ext xmlns:c16="http://schemas.microsoft.com/office/drawing/2014/chart" uri="{C3380CC4-5D6E-409C-BE32-E72D297353CC}">
              <c16:uniqueId val="{00000003-1A9B-43A7-A0BB-32BF2BB30A82}"/>
            </c:ext>
          </c:extLst>
        </c:ser>
        <c:ser>
          <c:idx val="4"/>
          <c:order val="4"/>
          <c:tx>
            <c:strRef>
              <c:f>'Q5'!$G$2</c:f>
              <c:strCache>
                <c:ptCount val="1"/>
                <c:pt idx="0">
                  <c:v>Very passive</c:v>
                </c:pt>
              </c:strCache>
            </c:strRef>
          </c:tx>
          <c:spPr>
            <a:solidFill>
              <a:srgbClr val="920000"/>
            </a:solidFill>
            <a:ln>
              <a:noFill/>
            </a:ln>
            <a:effectLst/>
          </c:spPr>
          <c:invertIfNegative val="0"/>
          <c:dLbls>
            <c:spPr>
              <a:noFill/>
              <a:ln>
                <a:noFill/>
              </a:ln>
              <a:effectLst/>
            </c:spPr>
            <c:txPr>
              <a:bodyPr rot="0" vert="horz"/>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'Q5'!$B$3:$B$17</c:f>
              <c:strCache>
                <c:ptCount val="15"/>
                <c:pt idx="0">
                  <c:v>Discussion with acquaintances about the events taking place in the country</c:v>
                </c:pt>
                <c:pt idx="1">
                  <c:v>Discussion with acquaintances about the events taking place in your community</c:v>
                </c:pt>
                <c:pt idx="2">
                  <c:v> Participation in public marches and demonstrations</c:v>
                </c:pt>
                <c:pt idx="3">
                  <c:v>Active promotion on certain topics in social networks </c:v>
                </c:pt>
                <c:pt idx="4">
                  <c:v>Participation in any initiative aimed at solving your community's problems</c:v>
                </c:pt>
                <c:pt idx="5">
                  <c:v>Participation in a discussion about your community or country issues</c:v>
                </c:pt>
                <c:pt idx="6">
                  <c:v>Monitoring of budget spending</c:v>
                </c:pt>
                <c:pt idx="7">
                  <c:v>Meeting with your community leader or council member</c:v>
                </c:pt>
                <c:pt idx="8">
                  <c:v>Attending meetings organized by your community or municipality</c:v>
                </c:pt>
                <c:pt idx="9">
                  <c:v>Signing a petition</c:v>
                </c:pt>
                <c:pt idx="10">
                  <c:v>Requests to government agencies for information</c:v>
                </c:pt>
                <c:pt idx="11">
                  <c:v> Participation in meetings organized by NGOs</c:v>
                </c:pt>
                <c:pt idx="12">
                  <c:v> Participation in the condominium general meeting</c:v>
                </c:pt>
                <c:pt idx="13">
                  <c:v> Participation in discussions organized by political parties</c:v>
                </c:pt>
                <c:pt idx="14">
                  <c:v>Participation in community council meetings</c:v>
                </c:pt>
              </c:strCache>
            </c:strRef>
          </c:cat>
          <c:val>
            <c:numRef>
              <c:f>'Q5'!$G$3:$G$17</c:f>
              <c:numCache>
                <c:formatCode>###0</c:formatCode>
                <c:ptCount val="15"/>
                <c:pt idx="0">
                  <c:v>21.61614034497865</c:v>
                </c:pt>
                <c:pt idx="1">
                  <c:v>26.045980990224226</c:v>
                </c:pt>
                <c:pt idx="2">
                  <c:v>54.731434717334103</c:v>
                </c:pt>
                <c:pt idx="3">
                  <c:v>66.315655213391551</c:v>
                </c:pt>
                <c:pt idx="4">
                  <c:v>69.561610433685331</c:v>
                </c:pt>
                <c:pt idx="5">
                  <c:v>69.847096408779834</c:v>
                </c:pt>
                <c:pt idx="6">
                  <c:v>71.528166565982104</c:v>
                </c:pt>
                <c:pt idx="7">
                  <c:v>72.236461387605971</c:v>
                </c:pt>
                <c:pt idx="8">
                  <c:v>71.766667397650423</c:v>
                </c:pt>
                <c:pt idx="9">
                  <c:v>71.430580758789958</c:v>
                </c:pt>
                <c:pt idx="10">
                  <c:v>74.363146423311662</c:v>
                </c:pt>
                <c:pt idx="11">
                  <c:v>76.524661499786177</c:v>
                </c:pt>
                <c:pt idx="12">
                  <c:v>81.522674278010072</c:v>
                </c:pt>
                <c:pt idx="13">
                  <c:v>77.875908752955169</c:v>
                </c:pt>
                <c:pt idx="14">
                  <c:v>78.909154211489934</c:v>
                </c:pt>
              </c:numCache>
            </c:numRef>
          </c:val>
          <c:extLst xmlns:c16r2="http://schemas.microsoft.com/office/drawing/2015/06/chart">
            <c:ext xmlns:c16="http://schemas.microsoft.com/office/drawing/2014/chart" uri="{C3380CC4-5D6E-409C-BE32-E72D297353CC}">
              <c16:uniqueId val="{00000004-1A9B-43A7-A0BB-32BF2BB30A82}"/>
            </c:ext>
          </c:extLst>
        </c:ser>
        <c:dLbls>
          <c:dLblPos val="ctr"/>
          <c:showLegendKey val="0"/>
          <c:showVal val="1"/>
          <c:showCatName val="0"/>
          <c:showSerName val="0"/>
          <c:showPercent val="0"/>
          <c:showBubbleSize val="0"/>
        </c:dLbls>
        <c:gapWidth val="55"/>
        <c:overlap val="100"/>
        <c:axId val="-1491606928"/>
        <c:axId val="-1491604752"/>
      </c:barChart>
      <c:catAx>
        <c:axId val="-14916069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000" b="1"/>
            </a:pPr>
            <a:endParaRPr lang="en-US"/>
          </a:p>
        </c:txPr>
        <c:crossAx val="-1491604752"/>
        <c:crosses val="autoZero"/>
        <c:auto val="1"/>
        <c:lblAlgn val="ctr"/>
        <c:lblOffset val="100"/>
        <c:noMultiLvlLbl val="0"/>
      </c:catAx>
      <c:valAx>
        <c:axId val="-1491604752"/>
        <c:scaling>
          <c:orientation val="minMax"/>
        </c:scaling>
        <c:delete val="1"/>
        <c:axPos val="b"/>
        <c:numFmt formatCode="0%" sourceLinked="1"/>
        <c:majorTickMark val="none"/>
        <c:minorTickMark val="none"/>
        <c:tickLblPos val="nextTo"/>
        <c:crossAx val="-1491606928"/>
        <c:crosses val="max"/>
        <c:crossBetween val="between"/>
      </c:valAx>
      <c:spPr>
        <a:noFill/>
        <a:ln>
          <a:noFill/>
        </a:ln>
        <a:effectLst/>
      </c:spPr>
    </c:plotArea>
    <c:legend>
      <c:legendPos val="b"/>
      <c:layout>
        <c:manualLayout>
          <c:xMode val="edge"/>
          <c:yMode val="edge"/>
          <c:x val="0.1970262477580437"/>
          <c:y val="0.94100264042924653"/>
          <c:w val="0.67446015763150924"/>
          <c:h val="4.5631206074337918E-2"/>
        </c:manualLayout>
      </c:layout>
      <c:overlay val="0"/>
      <c:spPr>
        <a:noFill/>
        <a:ln>
          <a:noFill/>
        </a:ln>
        <a:effectLst/>
      </c:spPr>
      <c:txPr>
        <a:bodyPr rot="0" vert="horz"/>
        <a:lstStyle/>
        <a:p>
          <a:pPr>
            <a:defRPr sz="1100" b="1"/>
          </a:pPr>
          <a:endParaRPr lang="en-US"/>
        </a:p>
      </c:txPr>
    </c:legend>
    <c:plotVisOnly val="1"/>
    <c:dispBlanksAs val="gap"/>
    <c:showDLblsOverMax val="0"/>
  </c:chart>
  <c:spPr>
    <a:solidFill>
      <a:schemeClr val="bg1"/>
    </a:solidFill>
    <a:ln w="9525" cap="flat" cmpd="sng" algn="ctr">
      <a:noFill/>
      <a:round/>
    </a:ln>
    <a:effectLst/>
  </c:spPr>
  <c:txPr>
    <a:bodyPr/>
    <a:lstStyle/>
    <a:p>
      <a:pPr>
        <a:defRPr sz="900">
          <a:solidFill>
            <a:sysClr val="windowText" lastClr="000000"/>
          </a:solidFill>
          <a:latin typeface="WeblySleek UI Light" panose="020B0502040204020203"/>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5155587276739"/>
          <c:y val="3.5114936259227146E-2"/>
          <c:w val="0.63594844412723261"/>
          <c:h val="0.83582659827702177"/>
        </c:manualLayout>
      </c:layout>
      <c:barChart>
        <c:barDir val="bar"/>
        <c:grouping val="clustered"/>
        <c:varyColors val="0"/>
        <c:ser>
          <c:idx val="0"/>
          <c:order val="0"/>
          <c:tx>
            <c:strRef>
              <c:f>'Q20'!$C$26</c:f>
              <c:strCache>
                <c:ptCount val="1"/>
                <c:pt idx="0">
                  <c:v>Amount of bribes</c:v>
                </c:pt>
              </c:strCache>
            </c:strRef>
          </c:tx>
          <c:spPr>
            <a:solidFill>
              <a:srgbClr val="10455B"/>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'Q20'!$B$27:$B$31</c:f>
              <c:strCache>
                <c:ptCount val="5"/>
                <c:pt idx="0">
                  <c:v>Decreased significantly</c:v>
                </c:pt>
                <c:pt idx="1">
                  <c:v>Decreased somewhat</c:v>
                </c:pt>
                <c:pt idx="2">
                  <c:v>Stayed the same as last year</c:v>
                </c:pt>
                <c:pt idx="3">
                  <c:v>Increased somewhat</c:v>
                </c:pt>
                <c:pt idx="4">
                  <c:v>Increased significantly</c:v>
                </c:pt>
              </c:strCache>
            </c:strRef>
          </c:cat>
          <c:val>
            <c:numRef>
              <c:f>'Q20'!$C$27:$C$31</c:f>
              <c:numCache>
                <c:formatCode>###0.0</c:formatCode>
                <c:ptCount val="5"/>
                <c:pt idx="0">
                  <c:v>30.757173600866466</c:v>
                </c:pt>
                <c:pt idx="1">
                  <c:v>51.64841577100001</c:v>
                </c:pt>
                <c:pt idx="2">
                  <c:v>13.300884141418527</c:v>
                </c:pt>
                <c:pt idx="3">
                  <c:v>2.9818176069304725</c:v>
                </c:pt>
                <c:pt idx="4">
                  <c:v>1.3117088797845142</c:v>
                </c:pt>
              </c:numCache>
            </c:numRef>
          </c:val>
          <c:extLst xmlns:c16r2="http://schemas.microsoft.com/office/drawing/2015/06/chart">
            <c:ext xmlns:c16="http://schemas.microsoft.com/office/drawing/2014/chart" uri="{C3380CC4-5D6E-409C-BE32-E72D297353CC}">
              <c16:uniqueId val="{00000000-0967-4A59-AD5A-C91817B28602}"/>
            </c:ext>
          </c:extLst>
        </c:ser>
        <c:ser>
          <c:idx val="1"/>
          <c:order val="1"/>
          <c:tx>
            <c:strRef>
              <c:f>'Q20'!$D$26</c:f>
              <c:strCache>
                <c:ptCount val="1"/>
                <c:pt idx="0">
                  <c:v>Frequency of bribes</c:v>
                </c:pt>
              </c:strCache>
            </c:strRef>
          </c:tx>
          <c:spPr>
            <a:solidFill>
              <a:srgbClr val="00B05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'Q20'!$B$27:$B$31</c:f>
              <c:strCache>
                <c:ptCount val="5"/>
                <c:pt idx="0">
                  <c:v>Decreased significantly</c:v>
                </c:pt>
                <c:pt idx="1">
                  <c:v>Decreased somewhat</c:v>
                </c:pt>
                <c:pt idx="2">
                  <c:v>Stayed the same as last year</c:v>
                </c:pt>
                <c:pt idx="3">
                  <c:v>Increased somewhat</c:v>
                </c:pt>
                <c:pt idx="4">
                  <c:v>Increased significantly</c:v>
                </c:pt>
              </c:strCache>
            </c:strRef>
          </c:cat>
          <c:val>
            <c:numRef>
              <c:f>'Q20'!$D$27:$D$31</c:f>
              <c:numCache>
                <c:formatCode>###0.0</c:formatCode>
                <c:ptCount val="5"/>
                <c:pt idx="0">
                  <c:v>33.432886284409697</c:v>
                </c:pt>
                <c:pt idx="1">
                  <c:v>57.532273419381674</c:v>
                </c:pt>
                <c:pt idx="2">
                  <c:v>7.6239936978211258</c:v>
                </c:pt>
                <c:pt idx="3">
                  <c:v>1.1175755356165198</c:v>
                </c:pt>
                <c:pt idx="4" formatCode="####.0">
                  <c:v>0.29327106277098552</c:v>
                </c:pt>
              </c:numCache>
            </c:numRef>
          </c:val>
          <c:extLst xmlns:c16r2="http://schemas.microsoft.com/office/drawing/2015/06/chart">
            <c:ext xmlns:c16="http://schemas.microsoft.com/office/drawing/2014/chart" uri="{C3380CC4-5D6E-409C-BE32-E72D297353CC}">
              <c16:uniqueId val="{00000001-0967-4A59-AD5A-C91817B28602}"/>
            </c:ext>
          </c:extLst>
        </c:ser>
        <c:dLbls>
          <c:dLblPos val="outEnd"/>
          <c:showLegendKey val="0"/>
          <c:showVal val="1"/>
          <c:showCatName val="0"/>
          <c:showSerName val="0"/>
          <c:showPercent val="0"/>
          <c:showBubbleSize val="0"/>
        </c:dLbls>
        <c:gapWidth val="59"/>
        <c:overlap val="-20"/>
        <c:axId val="-1433571408"/>
        <c:axId val="-1433574672"/>
      </c:barChart>
      <c:catAx>
        <c:axId val="-14335714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433574672"/>
        <c:crosses val="autoZero"/>
        <c:auto val="1"/>
        <c:lblAlgn val="ctr"/>
        <c:lblOffset val="100"/>
        <c:noMultiLvlLbl val="0"/>
      </c:catAx>
      <c:valAx>
        <c:axId val="-1433574672"/>
        <c:scaling>
          <c:orientation val="minMax"/>
          <c:max val="100"/>
        </c:scaling>
        <c:delete val="1"/>
        <c:axPos val="b"/>
        <c:numFmt formatCode="###0.0" sourceLinked="1"/>
        <c:majorTickMark val="out"/>
        <c:minorTickMark val="none"/>
        <c:tickLblPos val="nextTo"/>
        <c:crossAx val="-1433571408"/>
        <c:crosses val="max"/>
        <c:crossBetween val="between"/>
      </c:valAx>
      <c:spPr>
        <a:noFill/>
        <a:ln>
          <a:noFill/>
        </a:ln>
        <a:effectLst/>
      </c:spPr>
    </c:plotArea>
    <c:legend>
      <c:legendPos val="b"/>
      <c:layout>
        <c:manualLayout>
          <c:xMode val="edge"/>
          <c:yMode val="edge"/>
          <c:x val="0.53803839669895059"/>
          <c:y val="0.55169902030020646"/>
          <c:w val="0.43515896404762272"/>
          <c:h val="0.21115785095648065"/>
        </c:manualLayout>
      </c:layout>
      <c:overlay val="0"/>
      <c:spPr>
        <a:noFill/>
        <a:ln>
          <a:noFill/>
        </a:ln>
        <a:effectLst/>
      </c:spPr>
      <c:txPr>
        <a:bodyPr rot="0" vert="horz"/>
        <a:lstStyle/>
        <a:p>
          <a:pPr>
            <a:defRPr sz="1400"/>
          </a:pPr>
          <a:endParaRPr lang="en-US"/>
        </a:p>
      </c:txPr>
    </c:legend>
    <c:plotVisOnly val="1"/>
    <c:dispBlanksAs val="gap"/>
    <c:showDLblsOverMax val="0"/>
  </c:chart>
  <c:spPr>
    <a:noFill/>
    <a:ln w="9525" cap="flat" cmpd="sng" algn="ctr">
      <a:noFill/>
      <a:round/>
    </a:ln>
    <a:effectLst/>
  </c:spPr>
  <c:txPr>
    <a:bodyPr/>
    <a:lstStyle/>
    <a:p>
      <a:pPr>
        <a:defRPr sz="1300" b="1">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646196976360788"/>
          <c:y val="1.605902318243901E-2"/>
          <c:w val="0.47986705471745461"/>
          <c:h val="0.94266838539689357"/>
        </c:manualLayout>
      </c:layout>
      <c:barChart>
        <c:barDir val="bar"/>
        <c:grouping val="clustered"/>
        <c:varyColors val="0"/>
        <c:ser>
          <c:idx val="0"/>
          <c:order val="0"/>
          <c:tx>
            <c:strRef>
              <c:f>'Q18'!$C$2</c:f>
              <c:strCache>
                <c:ptCount val="1"/>
                <c:pt idx="0">
                  <c:v>2019</c:v>
                </c:pt>
              </c:strCache>
            </c:strRef>
          </c:tx>
          <c:spPr>
            <a:solidFill>
              <a:srgbClr val="10455B"/>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'Q18'!$B$3:$B$8</c:f>
              <c:strCache>
                <c:ptCount val="6"/>
                <c:pt idx="0">
                  <c:v>It is already known in advance who and what / how it should be, it is not discussed (this is the setting)</c:v>
                </c:pt>
                <c:pt idx="1">
                  <c:v>Citizens who communicate with public officials initiate it themselves</c:v>
                </c:pt>
                <c:pt idx="2">
                  <c:v>State official initiates / hints / requests</c:v>
                </c:pt>
                <c:pt idx="3">
                  <c:v>There are no cases of corruption</c:v>
                </c:pt>
                <c:pt idx="4">
                  <c:v>Other</c:v>
                </c:pt>
                <c:pt idx="5">
                  <c:v>Difficult to answer/Refuse to answer</c:v>
                </c:pt>
              </c:strCache>
            </c:strRef>
          </c:cat>
          <c:val>
            <c:numRef>
              <c:f>'Q18'!$C$3:$C$8</c:f>
              <c:numCache>
                <c:formatCode>###0.0</c:formatCode>
                <c:ptCount val="6"/>
                <c:pt idx="0">
                  <c:v>30.778275429686875</c:v>
                </c:pt>
                <c:pt idx="1">
                  <c:v>30.653288928128635</c:v>
                </c:pt>
                <c:pt idx="2">
                  <c:v>17.064034444592306</c:v>
                </c:pt>
                <c:pt idx="3">
                  <c:v>6.180601212706895</c:v>
                </c:pt>
                <c:pt idx="4">
                  <c:v>0.29502000019456509</c:v>
                </c:pt>
                <c:pt idx="5">
                  <c:v>15.028779984690626</c:v>
                </c:pt>
              </c:numCache>
            </c:numRef>
          </c:val>
          <c:extLst xmlns:c16r2="http://schemas.microsoft.com/office/drawing/2015/06/chart">
            <c:ext xmlns:c16="http://schemas.microsoft.com/office/drawing/2014/chart" uri="{C3380CC4-5D6E-409C-BE32-E72D297353CC}">
              <c16:uniqueId val="{00000000-0967-4A59-AD5A-C91817B28602}"/>
            </c:ext>
          </c:extLst>
        </c:ser>
        <c:ser>
          <c:idx val="1"/>
          <c:order val="1"/>
          <c:tx>
            <c:strRef>
              <c:f>'Q18'!$D$2</c:f>
              <c:strCache>
                <c:ptCount val="1"/>
                <c:pt idx="0">
                  <c:v>2010</c:v>
                </c:pt>
              </c:strCache>
            </c:strRef>
          </c:tx>
          <c:spPr>
            <a:solidFill>
              <a:srgbClr val="00B05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'Q18'!$B$3:$B$8</c:f>
              <c:strCache>
                <c:ptCount val="6"/>
                <c:pt idx="0">
                  <c:v>It is already known in advance who and what / how it should be, it is not discussed (this is the setting)</c:v>
                </c:pt>
                <c:pt idx="1">
                  <c:v>Citizens who communicate with public officials initiate it themselves</c:v>
                </c:pt>
                <c:pt idx="2">
                  <c:v>State official initiates / hints / requests</c:v>
                </c:pt>
                <c:pt idx="3">
                  <c:v>There are no cases of corruption</c:v>
                </c:pt>
                <c:pt idx="4">
                  <c:v>Other</c:v>
                </c:pt>
                <c:pt idx="5">
                  <c:v>Difficult to answer/Refuse to answer</c:v>
                </c:pt>
              </c:strCache>
            </c:strRef>
          </c:cat>
          <c:val>
            <c:numRef>
              <c:f>'Q18'!$D$3:$D$8</c:f>
              <c:numCache>
                <c:formatCode>###0.0</c:formatCode>
                <c:ptCount val="6"/>
                <c:pt idx="0">
                  <c:v>35</c:v>
                </c:pt>
                <c:pt idx="1">
                  <c:v>21</c:v>
                </c:pt>
                <c:pt idx="2">
                  <c:v>34.299999999999997</c:v>
                </c:pt>
                <c:pt idx="3">
                  <c:v>0</c:v>
                </c:pt>
                <c:pt idx="4">
                  <c:v>1.7</c:v>
                </c:pt>
                <c:pt idx="5">
                  <c:v>8.1</c:v>
                </c:pt>
              </c:numCache>
            </c:numRef>
          </c:val>
          <c:extLst xmlns:c16r2="http://schemas.microsoft.com/office/drawing/2015/06/chart">
            <c:ext xmlns:c16="http://schemas.microsoft.com/office/drawing/2014/chart" uri="{C3380CC4-5D6E-409C-BE32-E72D297353CC}">
              <c16:uniqueId val="{00000001-0967-4A59-AD5A-C91817B28602}"/>
            </c:ext>
          </c:extLst>
        </c:ser>
        <c:dLbls>
          <c:dLblPos val="outEnd"/>
          <c:showLegendKey val="0"/>
          <c:showVal val="1"/>
          <c:showCatName val="0"/>
          <c:showSerName val="0"/>
          <c:showPercent val="0"/>
          <c:showBubbleSize val="0"/>
        </c:dLbls>
        <c:gapWidth val="59"/>
        <c:overlap val="-20"/>
        <c:axId val="-1433562160"/>
        <c:axId val="-1433568144"/>
      </c:barChart>
      <c:catAx>
        <c:axId val="-1433562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latin typeface="GHEA Grapalat" pitchFamily="50" charset="0"/>
              </a:defRPr>
            </a:pPr>
            <a:endParaRPr lang="en-US"/>
          </a:p>
        </c:txPr>
        <c:crossAx val="-1433568144"/>
        <c:crosses val="autoZero"/>
        <c:auto val="1"/>
        <c:lblAlgn val="ctr"/>
        <c:lblOffset val="100"/>
        <c:noMultiLvlLbl val="0"/>
      </c:catAx>
      <c:valAx>
        <c:axId val="-1433568144"/>
        <c:scaling>
          <c:orientation val="minMax"/>
          <c:max val="55"/>
        </c:scaling>
        <c:delete val="1"/>
        <c:axPos val="b"/>
        <c:numFmt formatCode="###0.0" sourceLinked="1"/>
        <c:majorTickMark val="out"/>
        <c:minorTickMark val="none"/>
        <c:tickLblPos val="nextTo"/>
        <c:crossAx val="-1433562160"/>
        <c:crosses val="max"/>
        <c:crossBetween val="between"/>
      </c:valAx>
      <c:spPr>
        <a:noFill/>
        <a:ln>
          <a:noFill/>
        </a:ln>
        <a:effectLst/>
      </c:spPr>
    </c:plotArea>
    <c:legend>
      <c:legendPos val="b"/>
      <c:layout>
        <c:manualLayout>
          <c:xMode val="edge"/>
          <c:yMode val="edge"/>
          <c:x val="0.92438648693092984"/>
          <c:y val="0.20806484106812698"/>
          <c:w val="5.9274431819714903E-2"/>
          <c:h val="0.11666478699680989"/>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300" b="1">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778163616348122"/>
          <c:y val="2.6866204045644573E-2"/>
          <c:w val="0.42201879369714551"/>
          <c:h val="0.96819882012221647"/>
        </c:manualLayout>
      </c:layout>
      <c:barChart>
        <c:barDir val="bar"/>
        <c:grouping val="clustered"/>
        <c:varyColors val="0"/>
        <c:ser>
          <c:idx val="0"/>
          <c:order val="0"/>
          <c:spPr>
            <a:solidFill>
              <a:srgbClr val="10455B"/>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'Q24'!$B$2:$B$11</c:f>
              <c:strCache>
                <c:ptCount val="10"/>
                <c:pt idx="0">
                  <c:v>To get preferential treatment/privileges </c:v>
                </c:pt>
                <c:pt idx="1">
                  <c:v>There is no other legal way to get things done </c:v>
                </c:pt>
                <c:pt idx="2">
                  <c:v>To avoid larger payments under the law</c:v>
                </c:pt>
                <c:pt idx="3">
                  <c:v>To avoid punishment/sanctions, other responsibilities  </c:v>
                </c:pt>
                <c:pt idx="4">
                  <c:v>To avoid higher official payments </c:v>
                </c:pt>
                <c:pt idx="5">
                  <c:v>To have alternative source of income /keep a family</c:v>
                </c:pt>
                <c:pt idx="6">
                  <c:v>To be treated (served) appropriately </c:v>
                </c:pt>
                <c:pt idx="7">
                  <c:v>Superior (s) require payments from subordinates</c:v>
                </c:pt>
                <c:pt idx="8">
                  <c:v>Other</c:v>
                </c:pt>
                <c:pt idx="9">
                  <c:v>Habits/mentality</c:v>
                </c:pt>
              </c:strCache>
            </c:strRef>
          </c:cat>
          <c:val>
            <c:numRef>
              <c:f>'Q24'!$C$2:$C$11</c:f>
              <c:numCache>
                <c:formatCode>0.0</c:formatCode>
                <c:ptCount val="10"/>
                <c:pt idx="0">
                  <c:v>26.726060108423511</c:v>
                </c:pt>
                <c:pt idx="1">
                  <c:v>16.073352118592052</c:v>
                </c:pt>
                <c:pt idx="2">
                  <c:v>14.353883362834583</c:v>
                </c:pt>
                <c:pt idx="3">
                  <c:v>12.404542746749357</c:v>
                </c:pt>
                <c:pt idx="4">
                  <c:v>10.425239298150609</c:v>
                </c:pt>
                <c:pt idx="5">
                  <c:v>8.5167665889094106</c:v>
                </c:pt>
                <c:pt idx="6">
                  <c:v>6.9678592514573703</c:v>
                </c:pt>
                <c:pt idx="7">
                  <c:v>3.6440866259095852</c:v>
                </c:pt>
                <c:pt idx="8">
                  <c:v>0.5814108102630291</c:v>
                </c:pt>
                <c:pt idx="9">
                  <c:v>0.30679908871050116</c:v>
                </c:pt>
              </c:numCache>
            </c:numRef>
          </c:val>
          <c:extLst xmlns:c16r2="http://schemas.microsoft.com/office/drawing/2015/06/chart">
            <c:ext xmlns:c16="http://schemas.microsoft.com/office/drawing/2014/chart" uri="{C3380CC4-5D6E-409C-BE32-E72D297353CC}">
              <c16:uniqueId val="{00000000-788B-4B79-B6FD-221F3F5F0853}"/>
            </c:ext>
          </c:extLst>
        </c:ser>
        <c:dLbls>
          <c:dLblPos val="outEnd"/>
          <c:showLegendKey val="0"/>
          <c:showVal val="1"/>
          <c:showCatName val="0"/>
          <c:showSerName val="0"/>
          <c:showPercent val="0"/>
          <c:showBubbleSize val="0"/>
        </c:dLbls>
        <c:gapWidth val="59"/>
        <c:axId val="-1433561616"/>
        <c:axId val="-1433564336"/>
      </c:barChart>
      <c:catAx>
        <c:axId val="-1433561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en-US"/>
          </a:p>
        </c:txPr>
        <c:crossAx val="-1433564336"/>
        <c:crosses val="autoZero"/>
        <c:auto val="1"/>
        <c:lblAlgn val="ctr"/>
        <c:lblOffset val="100"/>
        <c:noMultiLvlLbl val="0"/>
      </c:catAx>
      <c:valAx>
        <c:axId val="-1433564336"/>
        <c:scaling>
          <c:orientation val="minMax"/>
          <c:max val="30"/>
        </c:scaling>
        <c:delete val="1"/>
        <c:axPos val="b"/>
        <c:numFmt formatCode="0.0" sourceLinked="1"/>
        <c:majorTickMark val="out"/>
        <c:minorTickMark val="none"/>
        <c:tickLblPos val="nextTo"/>
        <c:crossAx val="-1433561616"/>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solidFill>
            <a:schemeClr val="tx1">
              <a:lumMod val="85000"/>
              <a:lumOff val="15000"/>
            </a:schemeClr>
          </a:solidFill>
          <a:latin typeface="GHEA Grapalat" panose="02000506050000020003" pitchFamily="50" charset="0"/>
          <a:cs typeface="Calibri Light" panose="020F0302020204030204" pitchFamily="34" charset="0"/>
        </a:defRPr>
      </a:pPr>
      <a:endParaRPr lang="en-US"/>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7899552172135937"/>
          <c:y val="1.7921640103400348E-3"/>
          <c:w val="0.4084661561504922"/>
          <c:h val="0.99820783598966001"/>
        </c:manualLayout>
      </c:layout>
      <c:barChart>
        <c:barDir val="bar"/>
        <c:grouping val="clustered"/>
        <c:varyColors val="0"/>
        <c:ser>
          <c:idx val="0"/>
          <c:order val="0"/>
          <c:spPr>
            <a:solidFill>
              <a:srgbClr val="10455B"/>
            </a:solidFill>
            <a:ln>
              <a:noFill/>
            </a:ln>
            <a:effectLst/>
          </c:spPr>
          <c:invertIfNegative val="0"/>
          <c:dLbls>
            <c:spPr>
              <a:noFill/>
              <a:ln>
                <a:noFill/>
              </a:ln>
              <a:effectLst/>
            </c:spPr>
            <c:txPr>
              <a:bodyPr rot="0" vert="horz"/>
              <a:lstStyle/>
              <a:p>
                <a:pPr>
                  <a:defRPr sz="130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'Q17'!$B$2:$B$13</c:f>
              <c:strCache>
                <c:ptCount val="12"/>
                <c:pt idx="0">
                  <c:v>Failure to follow laws by the public</c:v>
                </c:pt>
                <c:pt idx="1">
                  <c:v>The imperfection of laws</c:v>
                </c:pt>
                <c:pt idx="2">
                  <c:v>Economic difficult sitation, poverty</c:v>
                </c:pt>
                <c:pt idx="3">
                  <c:v>Failure to enforce or weaken enforcement of laws by the state</c:v>
                </c:pt>
                <c:pt idx="4">
                  <c:v>Non-professional work of state, community bodies</c:v>
                </c:pt>
                <c:pt idx="5">
                  <c:v>Socio-economic inequality</c:v>
                </c:pt>
                <c:pt idx="6">
                  <c:v>Lack of public control</c:v>
                </c:pt>
                <c:pt idx="7">
                  <c:v>National traditions and tolerance</c:v>
                </c:pt>
                <c:pt idx="8">
                  <c:v>The imperfection of the judicial system</c:v>
                </c:pt>
                <c:pt idx="9">
                  <c:v>The desire to possess virtues, power levers, and other resources at all costs</c:v>
                </c:pt>
                <c:pt idx="10">
                  <c:v>Lack of accountability of state bodies and officials</c:v>
                </c:pt>
                <c:pt idx="11">
                  <c:v>Other</c:v>
                </c:pt>
              </c:strCache>
            </c:strRef>
          </c:cat>
          <c:val>
            <c:numRef>
              <c:f>'Q17'!$C$2:$C$13</c:f>
              <c:numCache>
                <c:formatCode>0.0</c:formatCode>
                <c:ptCount val="12"/>
                <c:pt idx="0">
                  <c:v>16.809187915632648</c:v>
                </c:pt>
                <c:pt idx="1">
                  <c:v>14.212852558727304</c:v>
                </c:pt>
                <c:pt idx="2">
                  <c:v>12.340252860832063</c:v>
                </c:pt>
                <c:pt idx="3">
                  <c:v>10.805100901736404</c:v>
                </c:pt>
                <c:pt idx="4">
                  <c:v>9.9878823142882691</c:v>
                </c:pt>
                <c:pt idx="5">
                  <c:v>9.6473847944313924</c:v>
                </c:pt>
                <c:pt idx="6">
                  <c:v>6.9843915630787183</c:v>
                </c:pt>
                <c:pt idx="7">
                  <c:v>5.7294478688948018</c:v>
                </c:pt>
                <c:pt idx="8">
                  <c:v>5.1602475310728835</c:v>
                </c:pt>
                <c:pt idx="9">
                  <c:v>4.3488558998535476</c:v>
                </c:pt>
                <c:pt idx="10">
                  <c:v>3.1643068102967815</c:v>
                </c:pt>
                <c:pt idx="11">
                  <c:v>0.81008898115516614</c:v>
                </c:pt>
              </c:numCache>
            </c:numRef>
          </c:val>
          <c:extLst xmlns:c16r2="http://schemas.microsoft.com/office/drawing/2015/06/chart">
            <c:ext xmlns:c16="http://schemas.microsoft.com/office/drawing/2014/chart" uri="{C3380CC4-5D6E-409C-BE32-E72D297353CC}">
              <c16:uniqueId val="{00000000-50A5-455E-A8A9-4378E9E46D68}"/>
            </c:ext>
          </c:extLst>
        </c:ser>
        <c:dLbls>
          <c:dLblPos val="outEnd"/>
          <c:showLegendKey val="0"/>
          <c:showVal val="1"/>
          <c:showCatName val="0"/>
          <c:showSerName val="0"/>
          <c:showPercent val="0"/>
          <c:showBubbleSize val="0"/>
        </c:dLbls>
        <c:gapWidth val="59"/>
        <c:axId val="-1433562704"/>
        <c:axId val="-1433573584"/>
      </c:barChart>
      <c:catAx>
        <c:axId val="-1433562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300"/>
            </a:pPr>
            <a:endParaRPr lang="en-US"/>
          </a:p>
        </c:txPr>
        <c:crossAx val="-1433573584"/>
        <c:crosses val="autoZero"/>
        <c:auto val="1"/>
        <c:lblAlgn val="ctr"/>
        <c:lblOffset val="100"/>
        <c:noMultiLvlLbl val="0"/>
      </c:catAx>
      <c:valAx>
        <c:axId val="-1433573584"/>
        <c:scaling>
          <c:orientation val="minMax"/>
          <c:max val="20"/>
        </c:scaling>
        <c:delete val="1"/>
        <c:axPos val="b"/>
        <c:numFmt formatCode="0.0" sourceLinked="1"/>
        <c:majorTickMark val="out"/>
        <c:minorTickMark val="none"/>
        <c:tickLblPos val="nextTo"/>
        <c:crossAx val="-1433562704"/>
        <c:crosses val="max"/>
        <c:crossBetween val="between"/>
      </c:valAx>
      <c:spPr>
        <a:noFill/>
        <a:ln>
          <a:noFill/>
        </a:ln>
        <a:effectLst/>
      </c:spPr>
    </c:plotArea>
    <c:plotVisOnly val="1"/>
    <c:dispBlanksAs val="gap"/>
    <c:showDLblsOverMax val="0"/>
  </c:chart>
  <c:spPr>
    <a:solidFill>
      <a:sysClr val="window" lastClr="FFFFFF"/>
    </a:solidFill>
    <a:ln w="9525" cap="flat" cmpd="sng" algn="ctr">
      <a:noFill/>
      <a:round/>
    </a:ln>
    <a:effectLst/>
  </c:spPr>
  <c:txPr>
    <a:bodyPr/>
    <a:lstStyle/>
    <a:p>
      <a:pPr>
        <a:defRPr sz="900" b="1">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788135126081777"/>
          <c:y val="0"/>
          <c:w val="0.49057853026853065"/>
          <c:h val="0.97963386727688784"/>
        </c:manualLayout>
      </c:layout>
      <c:barChart>
        <c:barDir val="bar"/>
        <c:grouping val="clustered"/>
        <c:varyColors val="0"/>
        <c:ser>
          <c:idx val="0"/>
          <c:order val="0"/>
          <c:spPr>
            <a:solidFill>
              <a:srgbClr val="10455B"/>
            </a:solidFill>
            <a:ln>
              <a:noFill/>
            </a:ln>
            <a:effectLst/>
          </c:spPr>
          <c:invertIfNegative val="0"/>
          <c:dPt>
            <c:idx val="4"/>
            <c:invertIfNegative val="0"/>
            <c:bubble3D val="0"/>
            <c:extLst xmlns:c16r2="http://schemas.microsoft.com/office/drawing/2015/06/chart">
              <c:ext xmlns:c16="http://schemas.microsoft.com/office/drawing/2014/chart" uri="{C3380CC4-5D6E-409C-BE32-E72D297353CC}">
                <c16:uniqueId val="{00000001-A018-4FA8-8457-FA7A5D5FEAA8}"/>
              </c:ext>
            </c:extLst>
          </c:dPt>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'Q10-Q12'!$B$2:$B$6</c:f>
              <c:strCache>
                <c:ptCount val="5"/>
                <c:pt idx="0">
                  <c:v> Can be completely eliminated</c:v>
                </c:pt>
                <c:pt idx="1">
                  <c:v>It possible to reduce significantly</c:v>
                </c:pt>
                <c:pt idx="2">
                  <c:v>It can be reduced only partially</c:v>
                </c:pt>
                <c:pt idx="3">
                  <c:v>Can not be reduced at all</c:v>
                </c:pt>
                <c:pt idx="4">
                  <c:v>Don't know</c:v>
                </c:pt>
              </c:strCache>
            </c:strRef>
          </c:cat>
          <c:val>
            <c:numRef>
              <c:f>'Q10-Q12'!$C$2:$C$6</c:f>
              <c:numCache>
                <c:formatCode>0.0</c:formatCode>
                <c:ptCount val="5"/>
                <c:pt idx="0">
                  <c:v>43.844175280867063</c:v>
                </c:pt>
                <c:pt idx="1">
                  <c:v>36.758240384934574</c:v>
                </c:pt>
                <c:pt idx="2">
                  <c:v>12.032917258107112</c:v>
                </c:pt>
                <c:pt idx="3">
                  <c:v>4.6993004137483263</c:v>
                </c:pt>
                <c:pt idx="4">
                  <c:v>2.6653666623429375</c:v>
                </c:pt>
              </c:numCache>
            </c:numRef>
          </c:val>
          <c:extLst xmlns:c16r2="http://schemas.microsoft.com/office/drawing/2015/06/chart">
            <c:ext xmlns:c16="http://schemas.microsoft.com/office/drawing/2014/chart" uri="{C3380CC4-5D6E-409C-BE32-E72D297353CC}">
              <c16:uniqueId val="{00000000-3D7A-48D2-8D07-59D8F8D6E0A5}"/>
            </c:ext>
          </c:extLst>
        </c:ser>
        <c:dLbls>
          <c:dLblPos val="outEnd"/>
          <c:showLegendKey val="0"/>
          <c:showVal val="1"/>
          <c:showCatName val="0"/>
          <c:showSerName val="0"/>
          <c:showPercent val="0"/>
          <c:showBubbleSize val="0"/>
        </c:dLbls>
        <c:gapWidth val="59"/>
        <c:axId val="-1433575216"/>
        <c:axId val="-1433572496"/>
      </c:barChart>
      <c:catAx>
        <c:axId val="-14335752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33572496"/>
        <c:crosses val="autoZero"/>
        <c:auto val="1"/>
        <c:lblAlgn val="ctr"/>
        <c:lblOffset val="100"/>
        <c:noMultiLvlLbl val="0"/>
      </c:catAx>
      <c:valAx>
        <c:axId val="-1433572496"/>
        <c:scaling>
          <c:orientation val="minMax"/>
          <c:max val="50"/>
        </c:scaling>
        <c:delete val="1"/>
        <c:axPos val="b"/>
        <c:numFmt formatCode="0.0" sourceLinked="1"/>
        <c:majorTickMark val="out"/>
        <c:minorTickMark val="none"/>
        <c:tickLblPos val="nextTo"/>
        <c:crossAx val="-1433575216"/>
        <c:crosses val="max"/>
        <c:crossBetween val="between"/>
      </c:valAx>
      <c:spPr>
        <a:noFill/>
        <a:ln>
          <a:noFill/>
        </a:ln>
        <a:effectLst/>
      </c:spPr>
    </c:plotArea>
    <c:plotVisOnly val="1"/>
    <c:dispBlanksAs val="gap"/>
    <c:showDLblsOverMax val="0"/>
  </c:chart>
  <c:spPr>
    <a:solidFill>
      <a:sysClr val="window" lastClr="FFFFFF"/>
    </a:solidFill>
    <a:ln w="9525" cap="flat" cmpd="sng" algn="ctr">
      <a:noFill/>
      <a:round/>
    </a:ln>
    <a:effectLst/>
  </c:spPr>
  <c:txPr>
    <a:bodyPr/>
    <a:lstStyle/>
    <a:p>
      <a:pPr>
        <a:defRPr sz="1400" b="1">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169779789191594"/>
          <c:y val="1.5079513160965051E-2"/>
          <c:w val="0.48372065043893003"/>
          <c:h val="0.98492048683903499"/>
        </c:manualLayout>
      </c:layout>
      <c:barChart>
        <c:barDir val="bar"/>
        <c:grouping val="clustered"/>
        <c:varyColors val="0"/>
        <c:ser>
          <c:idx val="0"/>
          <c:order val="0"/>
          <c:spPr>
            <a:solidFill>
              <a:srgbClr val="2AA1AF"/>
            </a:solidFill>
            <a:ln>
              <a:noFill/>
            </a:ln>
            <a:effectLst/>
          </c:spPr>
          <c:invertIfNegative val="0"/>
          <c:dPt>
            <c:idx val="6"/>
            <c:invertIfNegative val="0"/>
            <c:bubble3D val="0"/>
            <c:extLst xmlns:c16r2="http://schemas.microsoft.com/office/drawing/2015/06/chart">
              <c:ext xmlns:c16="http://schemas.microsoft.com/office/drawing/2014/chart" uri="{C3380CC4-5D6E-409C-BE32-E72D297353CC}">
                <c16:uniqueId val="{00000001-CA80-476D-9F8B-250A2E84F9A9}"/>
              </c:ext>
            </c:extLst>
          </c:dPt>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'Q25'!$B$2:$B$9</c:f>
              <c:strCache>
                <c:ptCount val="8"/>
                <c:pt idx="0">
                  <c:v>I would not take it</c:v>
                </c:pt>
                <c:pt idx="1">
                  <c:v>I would not take it and I would report it to the appropriate body</c:v>
                </c:pt>
                <c:pt idx="2">
                  <c:v>I could take it depending on the situation and the size of the bribe</c:v>
                </c:pt>
                <c:pt idx="3">
                  <c:v>I would take it</c:v>
                </c:pt>
                <c:pt idx="4">
                  <c:v>I would take it but I would report it to the appropriate body </c:v>
                </c:pt>
                <c:pt idx="5">
                  <c:v>Other</c:v>
                </c:pt>
                <c:pt idx="6">
                  <c:v>Don't know</c:v>
                </c:pt>
                <c:pt idx="7">
                  <c:v>Refuse to answer</c:v>
                </c:pt>
              </c:strCache>
            </c:strRef>
          </c:cat>
          <c:val>
            <c:numRef>
              <c:f>'Q25'!$C$2:$C$9</c:f>
              <c:numCache>
                <c:formatCode>###0.0</c:formatCode>
                <c:ptCount val="8"/>
                <c:pt idx="0">
                  <c:v>76.022705888488943</c:v>
                </c:pt>
                <c:pt idx="1">
                  <c:v>7.947856820227674</c:v>
                </c:pt>
                <c:pt idx="2">
                  <c:v>6.8552516296641066</c:v>
                </c:pt>
                <c:pt idx="3">
                  <c:v>4.4078864701136444</c:v>
                </c:pt>
                <c:pt idx="4">
                  <c:v>0.35506147657043896</c:v>
                </c:pt>
                <c:pt idx="5">
                  <c:v>0.34537369401704027</c:v>
                </c:pt>
                <c:pt idx="6">
                  <c:v>3.7605040805853696</c:v>
                </c:pt>
                <c:pt idx="7">
                  <c:v>0.30535994033258868</c:v>
                </c:pt>
              </c:numCache>
            </c:numRef>
          </c:val>
          <c:extLst xmlns:c16r2="http://schemas.microsoft.com/office/drawing/2015/06/chart">
            <c:ext xmlns:c16="http://schemas.microsoft.com/office/drawing/2014/chart" uri="{C3380CC4-5D6E-409C-BE32-E72D297353CC}">
              <c16:uniqueId val="{00000000-ECCD-4D51-9217-FE8C3DC995C7}"/>
            </c:ext>
          </c:extLst>
        </c:ser>
        <c:dLbls>
          <c:dLblPos val="outEnd"/>
          <c:showLegendKey val="0"/>
          <c:showVal val="1"/>
          <c:showCatName val="0"/>
          <c:showSerName val="0"/>
          <c:showPercent val="0"/>
          <c:showBubbleSize val="0"/>
        </c:dLbls>
        <c:gapWidth val="59"/>
        <c:axId val="-1433571952"/>
        <c:axId val="-1433567056"/>
      </c:barChart>
      <c:catAx>
        <c:axId val="-14335719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433567056"/>
        <c:crosses val="autoZero"/>
        <c:auto val="1"/>
        <c:lblAlgn val="ctr"/>
        <c:lblOffset val="100"/>
        <c:noMultiLvlLbl val="0"/>
      </c:catAx>
      <c:valAx>
        <c:axId val="-1433567056"/>
        <c:scaling>
          <c:orientation val="minMax"/>
          <c:max val="80"/>
        </c:scaling>
        <c:delete val="1"/>
        <c:axPos val="b"/>
        <c:numFmt formatCode="###0.0" sourceLinked="1"/>
        <c:majorTickMark val="out"/>
        <c:minorTickMark val="none"/>
        <c:tickLblPos val="nextTo"/>
        <c:crossAx val="-1433571952"/>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b="1">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3835280249872086"/>
          <c:y val="1.9642708832172649E-2"/>
          <c:w val="0.44023584322550435"/>
          <c:h val="0.98035729116782733"/>
        </c:manualLayout>
      </c:layout>
      <c:barChart>
        <c:barDir val="bar"/>
        <c:grouping val="clustered"/>
        <c:varyColors val="0"/>
        <c:ser>
          <c:idx val="0"/>
          <c:order val="0"/>
          <c:spPr>
            <a:solidFill>
              <a:srgbClr val="2AA1AF"/>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534A-4EF9-9FC7-C74F3CB50A1F}"/>
              </c:ext>
            </c:extLst>
          </c:dPt>
          <c:dPt>
            <c:idx val="1"/>
            <c:invertIfNegative val="0"/>
            <c:bubble3D val="0"/>
            <c:extLst xmlns:c16r2="http://schemas.microsoft.com/office/drawing/2015/06/chart">
              <c:ext xmlns:c16="http://schemas.microsoft.com/office/drawing/2014/chart" uri="{C3380CC4-5D6E-409C-BE32-E72D297353CC}">
                <c16:uniqueId val="{00000003-4A0A-4EBF-B378-4ADFC749E44F}"/>
              </c:ext>
            </c:extLst>
          </c:dPt>
          <c:dPt>
            <c:idx val="2"/>
            <c:invertIfNegative val="0"/>
            <c:bubble3D val="0"/>
            <c:extLst xmlns:c16r2="http://schemas.microsoft.com/office/drawing/2015/06/chart">
              <c:ext xmlns:c16="http://schemas.microsoft.com/office/drawing/2014/chart" uri="{C3380CC4-5D6E-409C-BE32-E72D297353CC}">
                <c16:uniqueId val="{00000005-4A0A-4EBF-B378-4ADFC749E44F}"/>
              </c:ext>
            </c:extLst>
          </c:dPt>
          <c:dPt>
            <c:idx val="3"/>
            <c:invertIfNegative val="0"/>
            <c:bubble3D val="0"/>
            <c:extLst xmlns:c16r2="http://schemas.microsoft.com/office/drawing/2015/06/chart">
              <c:ext xmlns:c16="http://schemas.microsoft.com/office/drawing/2014/chart" uri="{C3380CC4-5D6E-409C-BE32-E72D297353CC}">
                <c16:uniqueId val="{00000007-4A0A-4EBF-B378-4ADFC749E44F}"/>
              </c:ext>
            </c:extLst>
          </c:dPt>
          <c:dPt>
            <c:idx val="4"/>
            <c:invertIfNegative val="0"/>
            <c:bubble3D val="0"/>
            <c:extLst xmlns:c16r2="http://schemas.microsoft.com/office/drawing/2015/06/chart">
              <c:ext xmlns:c16="http://schemas.microsoft.com/office/drawing/2014/chart" uri="{C3380CC4-5D6E-409C-BE32-E72D297353CC}">
                <c16:uniqueId val="{00000009-4A0A-4EBF-B378-4ADFC749E44F}"/>
              </c:ext>
            </c:extLst>
          </c:dPt>
          <c:dLbls>
            <c:dLbl>
              <c:idx val="0"/>
              <c:layout>
                <c:manualLayout>
                  <c:x val="-8.9463326354792698E-5"/>
                  <c:y val="-3.1913624433309471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'Q28'!$B$2:$B$9</c:f>
              <c:strCache>
                <c:ptCount val="8"/>
                <c:pt idx="0">
                  <c:v>I would not give it</c:v>
                </c:pt>
                <c:pt idx="1">
                  <c:v>I may pay depending on the situation and the amount required</c:v>
                </c:pt>
                <c:pt idx="2">
                  <c:v>I wouldn't give it and I would report it to the appropriate body</c:v>
                </c:pt>
                <c:pt idx="3">
                  <c:v>I would give it</c:v>
                </c:pt>
                <c:pt idx="4">
                  <c:v>I would, but I would report it to the appropriate body</c:v>
                </c:pt>
                <c:pt idx="5">
                  <c:v>Other</c:v>
                </c:pt>
                <c:pt idx="6">
                  <c:v>Don't know</c:v>
                </c:pt>
                <c:pt idx="7">
                  <c:v>Refuse to answer</c:v>
                </c:pt>
              </c:strCache>
            </c:strRef>
          </c:cat>
          <c:val>
            <c:numRef>
              <c:f>'Q28'!$C$2:$C$9</c:f>
              <c:numCache>
                <c:formatCode>###0.0</c:formatCode>
                <c:ptCount val="8"/>
                <c:pt idx="0">
                  <c:v>63.84668429468158</c:v>
                </c:pt>
                <c:pt idx="1">
                  <c:v>17.057145846949346</c:v>
                </c:pt>
                <c:pt idx="2">
                  <c:v>7.37249571655164</c:v>
                </c:pt>
                <c:pt idx="3">
                  <c:v>6.8445124378070865</c:v>
                </c:pt>
                <c:pt idx="4">
                  <c:v>0.74315361281839976</c:v>
                </c:pt>
                <c:pt idx="5">
                  <c:v>0.16338223608377489</c:v>
                </c:pt>
                <c:pt idx="6">
                  <c:v>3.6672659147753959</c:v>
                </c:pt>
                <c:pt idx="7">
                  <c:v>0.30535994033258868</c:v>
                </c:pt>
              </c:numCache>
            </c:numRef>
          </c:val>
          <c:extLst xmlns:c16r2="http://schemas.microsoft.com/office/drawing/2015/06/chart">
            <c:ext xmlns:c16="http://schemas.microsoft.com/office/drawing/2014/chart" uri="{C3380CC4-5D6E-409C-BE32-E72D297353CC}">
              <c16:uniqueId val="{00000000-2CD0-4666-AFBD-F35611C067C4}"/>
            </c:ext>
          </c:extLst>
        </c:ser>
        <c:dLbls>
          <c:dLblPos val="outEnd"/>
          <c:showLegendKey val="0"/>
          <c:showVal val="1"/>
          <c:showCatName val="0"/>
          <c:showSerName val="0"/>
          <c:showPercent val="0"/>
          <c:showBubbleSize val="0"/>
        </c:dLbls>
        <c:gapWidth val="59"/>
        <c:axId val="-1433566512"/>
        <c:axId val="-1433570320"/>
      </c:barChart>
      <c:catAx>
        <c:axId val="-14335665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433570320"/>
        <c:crosses val="autoZero"/>
        <c:auto val="1"/>
        <c:lblAlgn val="ctr"/>
        <c:lblOffset val="100"/>
        <c:noMultiLvlLbl val="0"/>
      </c:catAx>
      <c:valAx>
        <c:axId val="-1433570320"/>
        <c:scaling>
          <c:orientation val="minMax"/>
          <c:max val="70"/>
        </c:scaling>
        <c:delete val="1"/>
        <c:axPos val="b"/>
        <c:numFmt formatCode="###0.0" sourceLinked="1"/>
        <c:majorTickMark val="out"/>
        <c:minorTickMark val="none"/>
        <c:tickLblPos val="nextTo"/>
        <c:crossAx val="-1433566512"/>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2023300716553489"/>
          <c:y val="0"/>
          <c:w val="0.47296319370574008"/>
          <c:h val="0.97488561300270837"/>
        </c:manualLayout>
      </c:layout>
      <c:barChart>
        <c:barDir val="bar"/>
        <c:grouping val="clustered"/>
        <c:varyColors val="0"/>
        <c:ser>
          <c:idx val="0"/>
          <c:order val="0"/>
          <c:spPr>
            <a:solidFill>
              <a:srgbClr val="2AA1AF"/>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'Anti-corruption power'!$B$2:$B$8</c:f>
              <c:strCache>
                <c:ptCount val="7"/>
                <c:pt idx="0">
                  <c:v>18-22 years old (N=86)</c:v>
                </c:pt>
                <c:pt idx="1">
                  <c:v>23-30 years old (N=240)</c:v>
                </c:pt>
                <c:pt idx="2">
                  <c:v>31-40 years old (N=325)</c:v>
                </c:pt>
                <c:pt idx="3">
                  <c:v>41-50 years old (N=204)</c:v>
                </c:pt>
                <c:pt idx="4">
                  <c:v>51-60 years old (N=237)</c:v>
                </c:pt>
                <c:pt idx="5">
                  <c:v>61-70 years old (N=240)</c:v>
                </c:pt>
                <c:pt idx="6">
                  <c:v>71 and older (N=168)</c:v>
                </c:pt>
              </c:strCache>
            </c:strRef>
          </c:cat>
          <c:val>
            <c:numRef>
              <c:f>'Anti-corruption power'!$C$2:$C$8</c:f>
              <c:numCache>
                <c:formatCode>0</c:formatCode>
                <c:ptCount val="7"/>
                <c:pt idx="0">
                  <c:v>75</c:v>
                </c:pt>
                <c:pt idx="1">
                  <c:v>71</c:v>
                </c:pt>
                <c:pt idx="2">
                  <c:v>71</c:v>
                </c:pt>
                <c:pt idx="3">
                  <c:v>63</c:v>
                </c:pt>
                <c:pt idx="4">
                  <c:v>68</c:v>
                </c:pt>
                <c:pt idx="5">
                  <c:v>79</c:v>
                </c:pt>
                <c:pt idx="6">
                  <c:v>81</c:v>
                </c:pt>
              </c:numCache>
            </c:numRef>
          </c:val>
          <c:extLst xmlns:c16r2="http://schemas.microsoft.com/office/drawing/2015/06/chart">
            <c:ext xmlns:c16="http://schemas.microsoft.com/office/drawing/2014/chart" uri="{C3380CC4-5D6E-409C-BE32-E72D297353CC}">
              <c16:uniqueId val="{00000000-BBDE-4DFE-B286-FBD30FC31198}"/>
            </c:ext>
          </c:extLst>
        </c:ser>
        <c:dLbls>
          <c:dLblPos val="ctr"/>
          <c:showLegendKey val="0"/>
          <c:showVal val="1"/>
          <c:showCatName val="0"/>
          <c:showSerName val="0"/>
          <c:showPercent val="0"/>
          <c:showBubbleSize val="0"/>
        </c:dLbls>
        <c:gapWidth val="55"/>
        <c:axId val="-1433569776"/>
        <c:axId val="-1430875184"/>
      </c:barChart>
      <c:catAx>
        <c:axId val="-1433569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430875184"/>
        <c:crosses val="autoZero"/>
        <c:auto val="1"/>
        <c:lblAlgn val="ctr"/>
        <c:lblOffset val="100"/>
        <c:noMultiLvlLbl val="0"/>
      </c:catAx>
      <c:valAx>
        <c:axId val="-1430875184"/>
        <c:scaling>
          <c:orientation val="minMax"/>
        </c:scaling>
        <c:delete val="1"/>
        <c:axPos val="b"/>
        <c:numFmt formatCode="0" sourceLinked="1"/>
        <c:majorTickMark val="out"/>
        <c:minorTickMark val="none"/>
        <c:tickLblPos val="nextTo"/>
        <c:crossAx val="-1433569776"/>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b="1">
          <a:solidFill>
            <a:sysClr val="windowText" lastClr="000000"/>
          </a:solidFill>
          <a:latin typeface="WeblySleek UI Light" panose="020B0502040204020203"/>
        </a:defRPr>
      </a:pPr>
      <a:endParaRPr lang="en-US"/>
    </a:p>
  </c:txPr>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5654933337853763"/>
          <c:y val="1.7620659336826248E-2"/>
          <c:w val="0.4348392565030556"/>
          <c:h val="0.95892045168034168"/>
        </c:manualLayout>
      </c:layout>
      <c:barChart>
        <c:barDir val="bar"/>
        <c:grouping val="clustered"/>
        <c:varyColors val="0"/>
        <c:ser>
          <c:idx val="0"/>
          <c:order val="0"/>
          <c:spPr>
            <a:solidFill>
              <a:srgbClr val="2AA1AF"/>
            </a:solidFill>
            <a:ln>
              <a:noFill/>
            </a:ln>
            <a:effectLst/>
          </c:spPr>
          <c:invertIfNegative val="0"/>
          <c:dLbls>
            <c:numFmt formatCode="#,##0.0" sourceLinked="0"/>
            <c:spPr>
              <a:noFill/>
              <a:ln>
                <a:noFill/>
              </a:ln>
              <a:effectLst/>
            </c:spPr>
            <c:txPr>
              <a:bodyPr rot="0" vert="horz"/>
              <a:lstStyle/>
              <a:p>
                <a:pPr>
                  <a:defRPr>
                    <a:solidFill>
                      <a:schemeClr val="tx1">
                        <a:lumMod val="85000"/>
                        <a:lumOff val="15000"/>
                      </a:schemeClr>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'Q31'!$B$2:$B$17</c:f>
              <c:strCache>
                <c:ptCount val="16"/>
                <c:pt idx="0">
                  <c:v>Healthcare</c:v>
                </c:pt>
                <c:pt idx="1">
                  <c:v>Notary services</c:v>
                </c:pt>
                <c:pt idx="2">
                  <c:v>Traffic police</c:v>
                </c:pt>
                <c:pt idx="3">
                  <c:v>Compulsory Enforcement Service </c:v>
                </c:pt>
                <c:pt idx="4">
                  <c:v>Registration of legal entities </c:v>
                </c:pt>
                <c:pt idx="5">
                  <c:v>Medical-social expertise services</c:v>
                </c:pt>
                <c:pt idx="6">
                  <c:v>Military service </c:v>
                </c:pt>
                <c:pt idx="7">
                  <c:v>Tax service</c:v>
                </c:pt>
                <c:pt idx="8">
                  <c:v>Customs authorities</c:v>
                </c:pt>
                <c:pt idx="9">
                  <c:v>Education</c:v>
                </c:pt>
                <c:pt idx="10">
                  <c:v>Social security services </c:v>
                </c:pt>
                <c:pt idx="11">
                  <c:v>Utilities </c:v>
                </c:pt>
                <c:pt idx="12">
                  <c:v>Business sphere</c:v>
                </c:pt>
                <c:pt idx="13">
                  <c:v>Community services </c:v>
                </c:pt>
                <c:pt idx="14">
                  <c:v>Communication</c:v>
                </c:pt>
                <c:pt idx="15">
                  <c:v>Visa services</c:v>
                </c:pt>
              </c:strCache>
            </c:strRef>
          </c:cat>
          <c:val>
            <c:numRef>
              <c:f>'Q31'!$C$2:$C$17</c:f>
              <c:numCache>
                <c:formatCode>###0.00</c:formatCode>
                <c:ptCount val="16"/>
                <c:pt idx="0">
                  <c:v>7.6052717883282801</c:v>
                </c:pt>
                <c:pt idx="1">
                  <c:v>5.9232856665014531</c:v>
                </c:pt>
                <c:pt idx="2">
                  <c:v>5.4939489793213721</c:v>
                </c:pt>
                <c:pt idx="3">
                  <c:v>4.2184089994775409</c:v>
                </c:pt>
                <c:pt idx="4">
                  <c:v>3.2763595188537358</c:v>
                </c:pt>
                <c:pt idx="5">
                  <c:v>3.0633120723705729</c:v>
                </c:pt>
                <c:pt idx="6">
                  <c:v>2.9418213630666736</c:v>
                </c:pt>
                <c:pt idx="7">
                  <c:v>2.7790770639724918</c:v>
                </c:pt>
                <c:pt idx="8">
                  <c:v>2.5018409380498987</c:v>
                </c:pt>
                <c:pt idx="9">
                  <c:v>2.320979399897277</c:v>
                </c:pt>
                <c:pt idx="10">
                  <c:v>1.1718562742629199</c:v>
                </c:pt>
                <c:pt idx="11">
                  <c:v>1.1325399566033532</c:v>
                </c:pt>
                <c:pt idx="12">
                  <c:v>0.98087146178094731</c:v>
                </c:pt>
                <c:pt idx="13">
                  <c:v>0.64160669326367148</c:v>
                </c:pt>
                <c:pt idx="14">
                  <c:v>0.39568836802983215</c:v>
                </c:pt>
                <c:pt idx="15">
                  <c:v>0.34880360813934536</c:v>
                </c:pt>
              </c:numCache>
            </c:numRef>
          </c:val>
          <c:extLst xmlns:c16r2="http://schemas.microsoft.com/office/drawing/2015/06/chart">
            <c:ext xmlns:c16="http://schemas.microsoft.com/office/drawing/2014/chart" uri="{C3380CC4-5D6E-409C-BE32-E72D297353CC}">
              <c16:uniqueId val="{00000000-FE3E-4686-B4E4-D24406AE8CA8}"/>
            </c:ext>
          </c:extLst>
        </c:ser>
        <c:dLbls>
          <c:dLblPos val="outEnd"/>
          <c:showLegendKey val="0"/>
          <c:showVal val="1"/>
          <c:showCatName val="0"/>
          <c:showSerName val="0"/>
          <c:showPercent val="0"/>
          <c:showBubbleSize val="0"/>
        </c:dLbls>
        <c:gapWidth val="59"/>
        <c:axId val="-1430868112"/>
        <c:axId val="-1430874640"/>
      </c:barChart>
      <c:catAx>
        <c:axId val="-14308681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solidFill>
                  <a:schemeClr val="tx1">
                    <a:lumMod val="85000"/>
                    <a:lumOff val="15000"/>
                  </a:schemeClr>
                </a:solidFill>
                <a:latin typeface="GHEA Grapalat" pitchFamily="50" charset="0"/>
              </a:defRPr>
            </a:pPr>
            <a:endParaRPr lang="en-US"/>
          </a:p>
        </c:txPr>
        <c:crossAx val="-1430874640"/>
        <c:crosses val="autoZero"/>
        <c:auto val="1"/>
        <c:lblAlgn val="ctr"/>
        <c:lblOffset val="100"/>
        <c:noMultiLvlLbl val="0"/>
      </c:catAx>
      <c:valAx>
        <c:axId val="-1430874640"/>
        <c:scaling>
          <c:orientation val="minMax"/>
          <c:max val="10"/>
        </c:scaling>
        <c:delete val="1"/>
        <c:axPos val="b"/>
        <c:numFmt formatCode="#,##0.0" sourceLinked="0"/>
        <c:majorTickMark val="out"/>
        <c:minorTickMark val="none"/>
        <c:tickLblPos val="nextTo"/>
        <c:crossAx val="-1430868112"/>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500" b="1">
          <a:solidFill>
            <a:schemeClr val="bg1"/>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'Q34'!$C$2</c:f>
              <c:strCache>
                <c:ptCount val="1"/>
                <c:pt idx="0">
                  <c:v>Always</c:v>
                </c:pt>
              </c:strCache>
            </c:strRef>
          </c:tx>
          <c:spPr>
            <a:solidFill>
              <a:schemeClr val="tx1">
                <a:lumMod val="65000"/>
                <a:lumOff val="35000"/>
              </a:schemeClr>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'Q34'!$B$3:$B$9</c:f>
              <c:strCache>
                <c:ptCount val="7"/>
                <c:pt idx="0">
                  <c:v>You have found that officials make appointments through connections or for money</c:v>
                </c:pt>
                <c:pt idx="1">
                  <c:v>The officials did not directly demand, but rather hinted a request for money, gift, or a favor</c:v>
                </c:pt>
                <c:pt idx="2">
                  <c:v>The officials directly demanded cash, gift, or a favor</c:v>
                </c:pt>
                <c:pt idx="3">
                  <c:v>You use personal connections to get preferential treatment</c:v>
                </c:pt>
                <c:pt idx="4">
                  <c:v>You gave cash to the official</c:v>
                </c:pt>
                <c:pt idx="5">
                  <c:v>Officials required you to do a favor for themselves or their friends </c:v>
                </c:pt>
                <c:pt idx="6">
                  <c:v>Rollovers were demanded or expected in return for winning a public tender/procurement</c:v>
                </c:pt>
              </c:strCache>
            </c:strRef>
          </c:cat>
          <c:val>
            <c:numRef>
              <c:f>'Q34'!$C$3:$C$9</c:f>
              <c:numCache>
                <c:formatCode>####</c:formatCode>
                <c:ptCount val="7"/>
                <c:pt idx="0">
                  <c:v>0.706893812377692</c:v>
                </c:pt>
                <c:pt idx="1">
                  <c:v>0.75477025040835244</c:v>
                </c:pt>
                <c:pt idx="2">
                  <c:v>0.11209088890241366</c:v>
                </c:pt>
                <c:pt idx="3">
                  <c:v>0.14636754228984822</c:v>
                </c:pt>
                <c:pt idx="4">
                  <c:v>0.163108095879163</c:v>
                </c:pt>
                <c:pt idx="5">
                  <c:v>0.33055479971192114</c:v>
                </c:pt>
                <c:pt idx="6">
                  <c:v>0</c:v>
                </c:pt>
              </c:numCache>
            </c:numRef>
          </c:val>
          <c:extLst xmlns:c16r2="http://schemas.microsoft.com/office/drawing/2015/06/chart">
            <c:ext xmlns:c16="http://schemas.microsoft.com/office/drawing/2014/chart" uri="{C3380CC4-5D6E-409C-BE32-E72D297353CC}">
              <c16:uniqueId val="{00000000-8CE5-4F50-ACD3-626F4BF115B5}"/>
            </c:ext>
          </c:extLst>
        </c:ser>
        <c:ser>
          <c:idx val="1"/>
          <c:order val="1"/>
          <c:tx>
            <c:strRef>
              <c:f>'Q34'!$D$2</c:f>
              <c:strCache>
                <c:ptCount val="1"/>
                <c:pt idx="0">
                  <c:v>Quite often</c:v>
                </c:pt>
              </c:strCache>
            </c:strRef>
          </c:tx>
          <c:spPr>
            <a:solidFill>
              <a:srgbClr val="FF0000"/>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'Q34'!$B$3:$B$9</c:f>
              <c:strCache>
                <c:ptCount val="7"/>
                <c:pt idx="0">
                  <c:v>You have found that officials make appointments through connections or for money</c:v>
                </c:pt>
                <c:pt idx="1">
                  <c:v>The officials did not directly demand, but rather hinted a request for money, gift, or a favor</c:v>
                </c:pt>
                <c:pt idx="2">
                  <c:v>The officials directly demanded cash, gift, or a favor</c:v>
                </c:pt>
                <c:pt idx="3">
                  <c:v>You use personal connections to get preferential treatment</c:v>
                </c:pt>
                <c:pt idx="4">
                  <c:v>You gave cash to the official</c:v>
                </c:pt>
                <c:pt idx="5">
                  <c:v>Officials required you to do a favor for themselves or their friends </c:v>
                </c:pt>
                <c:pt idx="6">
                  <c:v>Rollovers were demanded or expected in return for winning a public tender/procurement</c:v>
                </c:pt>
              </c:strCache>
            </c:strRef>
          </c:cat>
          <c:val>
            <c:numRef>
              <c:f>'Q34'!$D$3:$D$9</c:f>
              <c:numCache>
                <c:formatCode>####</c:formatCode>
                <c:ptCount val="7"/>
                <c:pt idx="0">
                  <c:v>5.507297761263481</c:v>
                </c:pt>
                <c:pt idx="1">
                  <c:v>3.1282909078534553</c:v>
                </c:pt>
                <c:pt idx="2">
                  <c:v>1.8151803180485422</c:v>
                </c:pt>
                <c:pt idx="3">
                  <c:v>1.1019238479424316</c:v>
                </c:pt>
                <c:pt idx="4">
                  <c:v>0.97847334599943503</c:v>
                </c:pt>
                <c:pt idx="5">
                  <c:v>0.74333867218090655</c:v>
                </c:pt>
                <c:pt idx="6">
                  <c:v>0.15838424203614271</c:v>
                </c:pt>
              </c:numCache>
            </c:numRef>
          </c:val>
          <c:extLst xmlns:c16r2="http://schemas.microsoft.com/office/drawing/2015/06/chart">
            <c:ext xmlns:c16="http://schemas.microsoft.com/office/drawing/2014/chart" uri="{C3380CC4-5D6E-409C-BE32-E72D297353CC}">
              <c16:uniqueId val="{00000001-8CE5-4F50-ACD3-626F4BF115B5}"/>
            </c:ext>
          </c:extLst>
        </c:ser>
        <c:ser>
          <c:idx val="2"/>
          <c:order val="2"/>
          <c:tx>
            <c:strRef>
              <c:f>'Q34'!$E$2</c:f>
              <c:strCache>
                <c:ptCount val="1"/>
                <c:pt idx="0">
                  <c:v>Rarely </c:v>
                </c:pt>
              </c:strCache>
            </c:strRef>
          </c:tx>
          <c:spPr>
            <a:solidFill>
              <a:srgbClr val="FFC000"/>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'Q34'!$B$3:$B$9</c:f>
              <c:strCache>
                <c:ptCount val="7"/>
                <c:pt idx="0">
                  <c:v>You have found that officials make appointments through connections or for money</c:v>
                </c:pt>
                <c:pt idx="1">
                  <c:v>The officials did not directly demand, but rather hinted a request for money, gift, or a favor</c:v>
                </c:pt>
                <c:pt idx="2">
                  <c:v>The officials directly demanded cash, gift, or a favor</c:v>
                </c:pt>
                <c:pt idx="3">
                  <c:v>You use personal connections to get preferential treatment</c:v>
                </c:pt>
                <c:pt idx="4">
                  <c:v>You gave cash to the official</c:v>
                </c:pt>
                <c:pt idx="5">
                  <c:v>Officials required you to do a favor for themselves or their friends </c:v>
                </c:pt>
                <c:pt idx="6">
                  <c:v>Rollovers were demanded or expected in return for winning a public tender/procurement</c:v>
                </c:pt>
              </c:strCache>
            </c:strRef>
          </c:cat>
          <c:val>
            <c:numRef>
              <c:f>'Q34'!$E$3:$E$9</c:f>
              <c:numCache>
                <c:formatCode>####</c:formatCode>
                <c:ptCount val="7"/>
                <c:pt idx="0">
                  <c:v>6.696463958597759</c:v>
                </c:pt>
                <c:pt idx="1">
                  <c:v>7.796580211403481</c:v>
                </c:pt>
                <c:pt idx="2">
                  <c:v>4.98223348002844</c:v>
                </c:pt>
                <c:pt idx="3">
                  <c:v>7.7417477127074568</c:v>
                </c:pt>
                <c:pt idx="4">
                  <c:v>5.9301630207086156</c:v>
                </c:pt>
                <c:pt idx="5">
                  <c:v>3.1339954626773143</c:v>
                </c:pt>
                <c:pt idx="6">
                  <c:v>1.4559353574281251</c:v>
                </c:pt>
              </c:numCache>
            </c:numRef>
          </c:val>
          <c:extLst xmlns:c16r2="http://schemas.microsoft.com/office/drawing/2015/06/chart">
            <c:ext xmlns:c16="http://schemas.microsoft.com/office/drawing/2014/chart" uri="{C3380CC4-5D6E-409C-BE32-E72D297353CC}">
              <c16:uniqueId val="{00000002-8CE5-4F50-ACD3-626F4BF115B5}"/>
            </c:ext>
          </c:extLst>
        </c:ser>
        <c:ser>
          <c:idx val="3"/>
          <c:order val="3"/>
          <c:tx>
            <c:strRef>
              <c:f>'Q34'!$F$2</c:f>
              <c:strCache>
                <c:ptCount val="1"/>
                <c:pt idx="0">
                  <c:v>Never</c:v>
                </c:pt>
              </c:strCache>
            </c:strRef>
          </c:tx>
          <c:spPr>
            <a:solidFill>
              <a:srgbClr val="00B050"/>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'Q34'!$B$3:$B$9</c:f>
              <c:strCache>
                <c:ptCount val="7"/>
                <c:pt idx="0">
                  <c:v>You have found that officials make appointments through connections or for money</c:v>
                </c:pt>
                <c:pt idx="1">
                  <c:v>The officials did not directly demand, but rather hinted a request for money, gift, or a favor</c:v>
                </c:pt>
                <c:pt idx="2">
                  <c:v>The officials directly demanded cash, gift, or a favor</c:v>
                </c:pt>
                <c:pt idx="3">
                  <c:v>You use personal connections to get preferential treatment</c:v>
                </c:pt>
                <c:pt idx="4">
                  <c:v>You gave cash to the official</c:v>
                </c:pt>
                <c:pt idx="5">
                  <c:v>Officials required you to do a favor for themselves or their friends </c:v>
                </c:pt>
                <c:pt idx="6">
                  <c:v>Rollovers were demanded or expected in return for winning a public tender/procurement</c:v>
                </c:pt>
              </c:strCache>
            </c:strRef>
          </c:cat>
          <c:val>
            <c:numRef>
              <c:f>'Q34'!$F$3:$F$9</c:f>
              <c:numCache>
                <c:formatCode>####</c:formatCode>
                <c:ptCount val="7"/>
                <c:pt idx="0">
                  <c:v>53.588496018511336</c:v>
                </c:pt>
                <c:pt idx="1">
                  <c:v>48.561571992309503</c:v>
                </c:pt>
                <c:pt idx="2">
                  <c:v>54.430796504141085</c:v>
                </c:pt>
                <c:pt idx="3">
                  <c:v>61.198570824044609</c:v>
                </c:pt>
                <c:pt idx="4">
                  <c:v>62.515935008791487</c:v>
                </c:pt>
                <c:pt idx="5">
                  <c:v>57.433734364899905</c:v>
                </c:pt>
                <c:pt idx="6">
                  <c:v>44.319121918047117</c:v>
                </c:pt>
              </c:numCache>
            </c:numRef>
          </c:val>
          <c:extLst xmlns:c16r2="http://schemas.microsoft.com/office/drawing/2015/06/chart">
            <c:ext xmlns:c16="http://schemas.microsoft.com/office/drawing/2014/chart" uri="{C3380CC4-5D6E-409C-BE32-E72D297353CC}">
              <c16:uniqueId val="{00000003-8CE5-4F50-ACD3-626F4BF115B5}"/>
            </c:ext>
          </c:extLst>
        </c:ser>
        <c:ser>
          <c:idx val="4"/>
          <c:order val="4"/>
          <c:tx>
            <c:strRef>
              <c:f>'Q34'!$G$2</c:f>
              <c:strCache>
                <c:ptCount val="1"/>
                <c:pt idx="0">
                  <c:v>I have never been contacting personally </c:v>
                </c:pt>
              </c:strCache>
            </c:strRef>
          </c:tx>
          <c:spPr>
            <a:solidFill>
              <a:srgbClr val="176483"/>
            </a:solidFill>
            <a:ln>
              <a:noFill/>
            </a:ln>
            <a:effectLst/>
          </c:spPr>
          <c:invertIfNegative val="0"/>
          <c:dLbls>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'Q34'!$B$3:$B$9</c:f>
              <c:strCache>
                <c:ptCount val="7"/>
                <c:pt idx="0">
                  <c:v>You have found that officials make appointments through connections or for money</c:v>
                </c:pt>
                <c:pt idx="1">
                  <c:v>The officials did not directly demand, but rather hinted a request for money, gift, or a favor</c:v>
                </c:pt>
                <c:pt idx="2">
                  <c:v>The officials directly demanded cash, gift, or a favor</c:v>
                </c:pt>
                <c:pt idx="3">
                  <c:v>You use personal connections to get preferential treatment</c:v>
                </c:pt>
                <c:pt idx="4">
                  <c:v>You gave cash to the official</c:v>
                </c:pt>
                <c:pt idx="5">
                  <c:v>Officials required you to do a favor for themselves or their friends </c:v>
                </c:pt>
                <c:pt idx="6">
                  <c:v>Rollovers were demanded or expected in return for winning a public tender/procurement</c:v>
                </c:pt>
              </c:strCache>
            </c:strRef>
          </c:cat>
          <c:val>
            <c:numRef>
              <c:f>'Q34'!$G$3:$G$9</c:f>
              <c:numCache>
                <c:formatCode>####</c:formatCode>
                <c:ptCount val="7"/>
                <c:pt idx="0">
                  <c:v>31.615791420669737</c:v>
                </c:pt>
                <c:pt idx="1">
                  <c:v>39.191488519040703</c:v>
                </c:pt>
                <c:pt idx="2">
                  <c:v>38.097794637221945</c:v>
                </c:pt>
                <c:pt idx="3">
                  <c:v>28.527804011692563</c:v>
                </c:pt>
                <c:pt idx="4">
                  <c:v>29.648349564347743</c:v>
                </c:pt>
                <c:pt idx="5">
                  <c:v>37.793967549628292</c:v>
                </c:pt>
                <c:pt idx="6">
                  <c:v>52.758397615534861</c:v>
                </c:pt>
              </c:numCache>
            </c:numRef>
          </c:val>
          <c:extLst xmlns:c16r2="http://schemas.microsoft.com/office/drawing/2015/06/chart">
            <c:ext xmlns:c16="http://schemas.microsoft.com/office/drawing/2014/chart" uri="{C3380CC4-5D6E-409C-BE32-E72D297353CC}">
              <c16:uniqueId val="{00000004-8CE5-4F50-ACD3-626F4BF115B5}"/>
            </c:ext>
          </c:extLst>
        </c:ser>
        <c:ser>
          <c:idx val="5"/>
          <c:order val="5"/>
          <c:tx>
            <c:strRef>
              <c:f>'Q34'!$H$2</c:f>
              <c:strCache>
                <c:ptCount val="1"/>
                <c:pt idx="0">
                  <c:v>I don't know</c:v>
                </c:pt>
              </c:strCache>
            </c:strRef>
          </c:tx>
          <c:spPr>
            <a:solidFill>
              <a:sysClr val="window" lastClr="FFFFFF">
                <a:lumMod val="85000"/>
              </a:sysClr>
            </a:solidFill>
          </c:spPr>
          <c:invertIfNegative val="0"/>
          <c:dLbls>
            <c:spPr>
              <a:noFill/>
              <a:ln>
                <a:noFill/>
              </a:ln>
              <a:effectLst/>
            </c:spPr>
            <c:txPr>
              <a:bodyPr wrap="square" lIns="38100" tIns="19050" rIns="38100" bIns="19050" anchor="ctr">
                <a:spAutoFit/>
              </a:bodyPr>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'Q34'!$B$3:$B$9</c:f>
              <c:strCache>
                <c:ptCount val="7"/>
                <c:pt idx="0">
                  <c:v>You have found that officials make appointments through connections or for money</c:v>
                </c:pt>
                <c:pt idx="1">
                  <c:v>The officials did not directly demand, but rather hinted a request for money, gift, or a favor</c:v>
                </c:pt>
                <c:pt idx="2">
                  <c:v>The officials directly demanded cash, gift, or a favor</c:v>
                </c:pt>
                <c:pt idx="3">
                  <c:v>You use personal connections to get preferential treatment</c:v>
                </c:pt>
                <c:pt idx="4">
                  <c:v>You gave cash to the official</c:v>
                </c:pt>
                <c:pt idx="5">
                  <c:v>Officials required you to do a favor for themselves or their friends </c:v>
                </c:pt>
                <c:pt idx="6">
                  <c:v>Rollovers were demanded or expected in return for winning a public tender/procurement</c:v>
                </c:pt>
              </c:strCache>
            </c:strRef>
          </c:cat>
          <c:val>
            <c:numRef>
              <c:f>'Q34'!$H$3:$H$9</c:f>
              <c:numCache>
                <c:formatCode>####</c:formatCode>
                <c:ptCount val="7"/>
                <c:pt idx="0">
                  <c:v>1.7555509960525524</c:v>
                </c:pt>
                <c:pt idx="1">
                  <c:v>0.54442177221527255</c:v>
                </c:pt>
                <c:pt idx="2">
                  <c:v>0.53902782488833678</c:v>
                </c:pt>
                <c:pt idx="3">
                  <c:v>1.2607097145538226</c:v>
                </c:pt>
                <c:pt idx="4">
                  <c:v>0.54389125028659036</c:v>
                </c:pt>
                <c:pt idx="5">
                  <c:v>0.46868918100406426</c:v>
                </c:pt>
                <c:pt idx="6">
                  <c:v>1.2217808251289022</c:v>
                </c:pt>
              </c:numCache>
            </c:numRef>
          </c:val>
          <c:extLst xmlns:c16r2="http://schemas.microsoft.com/office/drawing/2015/06/chart">
            <c:ext xmlns:c16="http://schemas.microsoft.com/office/drawing/2014/chart" uri="{C3380CC4-5D6E-409C-BE32-E72D297353CC}">
              <c16:uniqueId val="{00000000-3BA4-490E-8976-B886C0929091}"/>
            </c:ext>
          </c:extLst>
        </c:ser>
        <c:dLbls>
          <c:dLblPos val="ctr"/>
          <c:showLegendKey val="0"/>
          <c:showVal val="1"/>
          <c:showCatName val="0"/>
          <c:showSerName val="0"/>
          <c:showPercent val="0"/>
          <c:showBubbleSize val="0"/>
        </c:dLbls>
        <c:gapWidth val="55"/>
        <c:overlap val="100"/>
        <c:axId val="-1430871920"/>
        <c:axId val="-1430878448"/>
      </c:barChart>
      <c:catAx>
        <c:axId val="-14308719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en-US"/>
          </a:p>
        </c:txPr>
        <c:crossAx val="-1430878448"/>
        <c:crosses val="autoZero"/>
        <c:auto val="1"/>
        <c:lblAlgn val="ctr"/>
        <c:lblOffset val="100"/>
        <c:noMultiLvlLbl val="0"/>
      </c:catAx>
      <c:valAx>
        <c:axId val="-1430878448"/>
        <c:scaling>
          <c:orientation val="minMax"/>
        </c:scaling>
        <c:delete val="1"/>
        <c:axPos val="b"/>
        <c:numFmt formatCode="0%" sourceLinked="1"/>
        <c:majorTickMark val="none"/>
        <c:minorTickMark val="none"/>
        <c:tickLblPos val="nextTo"/>
        <c:crossAx val="-1430871920"/>
        <c:crosses val="max"/>
        <c:crossBetween val="between"/>
      </c:valAx>
      <c:spPr>
        <a:noFill/>
        <a:ln>
          <a:noFill/>
        </a:ln>
        <a:effectLst/>
      </c:spPr>
    </c:plotArea>
    <c:legend>
      <c:legendPos val="b"/>
      <c:layout>
        <c:manualLayout>
          <c:xMode val="edge"/>
          <c:yMode val="edge"/>
          <c:x val="0.13285321898970373"/>
          <c:y val="0.94103058189633937"/>
          <c:w val="0.867146793566692"/>
          <c:h val="4.8205593310099229E-2"/>
        </c:manualLayout>
      </c:layout>
      <c:overlay val="0"/>
      <c:spPr>
        <a:noFill/>
        <a:ln>
          <a:noFill/>
        </a:ln>
        <a:effectLst/>
      </c:spPr>
      <c:txPr>
        <a:bodyPr rot="0" vert="horz"/>
        <a:lstStyle/>
        <a:p>
          <a:pPr>
            <a:defRPr b="1"/>
          </a:pPr>
          <a:endParaRPr lang="en-US"/>
        </a:p>
      </c:txPr>
    </c:legend>
    <c:plotVisOnly val="1"/>
    <c:dispBlanksAs val="gap"/>
    <c:showDLblsOverMax val="0"/>
  </c:chart>
  <c:spPr>
    <a:noFill/>
    <a:ln w="9525" cap="flat" cmpd="sng" algn="ctr">
      <a:noFill/>
      <a:round/>
    </a:ln>
    <a:effectLst/>
  </c:spPr>
  <c:txPr>
    <a:bodyPr/>
    <a:lstStyle/>
    <a:p>
      <a:pPr>
        <a:defRPr sz="1300">
          <a:solidFill>
            <a:sysClr val="windowText" lastClr="000000"/>
          </a:solidFill>
          <a:latin typeface="WeblySleek UI Light" panose="020B0502040204020203"/>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4263751491359968"/>
          <c:y val="4.9606718890714267E-2"/>
          <c:w val="0.44086213494716542"/>
          <c:h val="0.94004481864928435"/>
        </c:manualLayout>
      </c:layout>
      <c:barChart>
        <c:barDir val="bar"/>
        <c:grouping val="clustered"/>
        <c:varyColors val="0"/>
        <c:ser>
          <c:idx val="0"/>
          <c:order val="0"/>
          <c:spPr>
            <a:solidFill>
              <a:srgbClr val="00C85A"/>
            </a:solidFill>
            <a:ln>
              <a:noFill/>
            </a:ln>
            <a:effectLst/>
          </c:spPr>
          <c:invertIfNegative val="0"/>
          <c:dPt>
            <c:idx val="0"/>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1-A294-456E-B58A-FF739CC14CF2}"/>
              </c:ext>
            </c:extLst>
          </c:dPt>
          <c:dPt>
            <c:idx val="1"/>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3-A294-456E-B58A-FF739CC14CF2}"/>
              </c:ext>
            </c:extLst>
          </c:dPt>
          <c:dPt>
            <c:idx val="2"/>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5-A294-456E-B58A-FF739CC14CF2}"/>
              </c:ext>
            </c:extLst>
          </c:dPt>
          <c:dPt>
            <c:idx val="3"/>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7-A294-456E-B58A-FF739CC14CF2}"/>
              </c:ext>
            </c:extLst>
          </c:dPt>
          <c:dPt>
            <c:idx val="5"/>
            <c:invertIfNegative val="0"/>
            <c:bubble3D val="0"/>
            <c:spPr>
              <a:solidFill>
                <a:srgbClr val="920000"/>
              </a:solidFill>
              <a:ln>
                <a:noFill/>
              </a:ln>
              <a:effectLst/>
            </c:spPr>
          </c:dPt>
          <c:dLbls>
            <c:dLbl>
              <c:idx val="5"/>
              <c:spPr>
                <a:noFill/>
                <a:ln>
                  <a:noFill/>
                </a:ln>
                <a:effectLst/>
              </c:spPr>
              <c:txPr>
                <a:bodyPr rot="0" vert="horz"/>
                <a:lstStyle/>
                <a:p>
                  <a:pPr>
                    <a:defRPr sz="1400" b="1">
                      <a:solidFill>
                        <a:srgbClr val="C00000"/>
                      </a:solidFill>
                    </a:defRPr>
                  </a:pPr>
                  <a:endParaRPr lang="en-US"/>
                </a:p>
              </c:txPr>
              <c:dLblPos val="outEnd"/>
              <c:showLegendKey val="0"/>
              <c:showVal val="1"/>
              <c:showCatName val="0"/>
              <c:showSerName val="0"/>
              <c:showPercent val="0"/>
              <c:showBubbleSize val="0"/>
            </c:dLbl>
            <c:spPr>
              <a:noFill/>
              <a:ln>
                <a:noFill/>
              </a:ln>
              <a:effectLst/>
            </c:spPr>
            <c:txPr>
              <a:bodyPr rot="0" vert="horz"/>
              <a:lstStyle/>
              <a:p>
                <a:pPr>
                  <a:defRPr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'Q2'!$B$3:$B$21</c:f>
              <c:strCache>
                <c:ptCount val="19"/>
                <c:pt idx="0">
                  <c:v>Unemployment</c:v>
                </c:pt>
                <c:pt idx="1">
                  <c:v>Poverty</c:v>
                </c:pt>
                <c:pt idx="2">
                  <c:v>Low income/salaries </c:v>
                </c:pt>
                <c:pt idx="3">
                  <c:v>  In the social field</c:v>
                </c:pt>
                <c:pt idx="4">
                  <c:v>Emigration  </c:v>
                </c:pt>
                <c:pt idx="5">
                  <c:v>Corruption</c:v>
                </c:pt>
                <c:pt idx="6">
                  <c:v>Conflict / dispute over Nagorno Karabakh</c:v>
                </c:pt>
                <c:pt idx="7">
                  <c:v>Social injustice</c:v>
                </c:pt>
                <c:pt idx="8">
                  <c:v>  Internal political problem</c:v>
                </c:pt>
                <c:pt idx="9">
                  <c:v>Inflation/ High prices </c:v>
                </c:pt>
                <c:pt idx="10">
                  <c:v>Poor infrastructure</c:v>
                </c:pt>
                <c:pt idx="11">
                  <c:v>Foreign policy issues </c:v>
                </c:pt>
                <c:pt idx="12">
                  <c:v>Legal system</c:v>
                </c:pt>
                <c:pt idx="13">
                  <c:v>Economy</c:v>
                </c:pt>
                <c:pt idx="14">
                  <c:v>Other</c:v>
                </c:pt>
                <c:pt idx="15">
                  <c:v>Reckless exploitation of natural resources</c:v>
                </c:pt>
                <c:pt idx="16">
                  <c:v>Defense (army)</c:v>
                </c:pt>
                <c:pt idx="17">
                  <c:v>Level of crimes  </c:v>
                </c:pt>
                <c:pt idx="18">
                  <c:v>Lack of foreign investment</c:v>
                </c:pt>
              </c:strCache>
            </c:strRef>
          </c:cat>
          <c:val>
            <c:numRef>
              <c:f>'Q2'!$C$3:$C$21</c:f>
              <c:numCache>
                <c:formatCode>0.0</c:formatCode>
                <c:ptCount val="19"/>
                <c:pt idx="0">
                  <c:v>25.867878030943825</c:v>
                </c:pt>
                <c:pt idx="1">
                  <c:v>13.96611360278451</c:v>
                </c:pt>
                <c:pt idx="2">
                  <c:v>12.646942305333518</c:v>
                </c:pt>
                <c:pt idx="3">
                  <c:v>10.767743155417529</c:v>
                </c:pt>
                <c:pt idx="4">
                  <c:v>5.8987064915916632</c:v>
                </c:pt>
                <c:pt idx="5">
                  <c:v>5.6931442276282755</c:v>
                </c:pt>
                <c:pt idx="6">
                  <c:v>5.2901160901868352</c:v>
                </c:pt>
                <c:pt idx="7">
                  <c:v>4.0860745826756668</c:v>
                </c:pt>
                <c:pt idx="8">
                  <c:v>2.7917607815509156</c:v>
                </c:pt>
                <c:pt idx="9">
                  <c:v>2.7685840043572965</c:v>
                </c:pt>
                <c:pt idx="10">
                  <c:v>2.7415456486922762</c:v>
                </c:pt>
                <c:pt idx="11">
                  <c:v>2.0122313678770865</c:v>
                </c:pt>
                <c:pt idx="12">
                  <c:v>1.6671088187745478</c:v>
                </c:pt>
                <c:pt idx="13">
                  <c:v>1.3378749922916737</c:v>
                </c:pt>
                <c:pt idx="14">
                  <c:v>1.2119432585534418</c:v>
                </c:pt>
                <c:pt idx="15">
                  <c:v>0.45259385698420684</c:v>
                </c:pt>
                <c:pt idx="16">
                  <c:v>0.37930245186274925</c:v>
                </c:pt>
                <c:pt idx="17">
                  <c:v>0.28757615694562871</c:v>
                </c:pt>
                <c:pt idx="18">
                  <c:v>0.13276017554835737</c:v>
                </c:pt>
              </c:numCache>
            </c:numRef>
          </c:val>
          <c:extLst xmlns:c16r2="http://schemas.microsoft.com/office/drawing/2015/06/chart">
            <c:ext xmlns:c16="http://schemas.microsoft.com/office/drawing/2014/chart" uri="{C3380CC4-5D6E-409C-BE32-E72D297353CC}">
              <c16:uniqueId val="{00000000-C26E-4390-8DCC-32118C2B8F00}"/>
            </c:ext>
          </c:extLst>
        </c:ser>
        <c:dLbls>
          <c:dLblPos val="outEnd"/>
          <c:showLegendKey val="0"/>
          <c:showVal val="1"/>
          <c:showCatName val="0"/>
          <c:showSerName val="0"/>
          <c:showPercent val="0"/>
          <c:showBubbleSize val="0"/>
        </c:dLbls>
        <c:gapWidth val="59"/>
        <c:axId val="-1491612912"/>
        <c:axId val="-1491603664"/>
      </c:barChart>
      <c:catAx>
        <c:axId val="-14916129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en-US"/>
          </a:p>
        </c:txPr>
        <c:crossAx val="-1491603664"/>
        <c:crosses val="autoZero"/>
        <c:auto val="1"/>
        <c:lblAlgn val="ctr"/>
        <c:lblOffset val="100"/>
        <c:noMultiLvlLbl val="0"/>
      </c:catAx>
      <c:valAx>
        <c:axId val="-1491603664"/>
        <c:scaling>
          <c:orientation val="minMax"/>
          <c:max val="30"/>
        </c:scaling>
        <c:delete val="1"/>
        <c:axPos val="b"/>
        <c:numFmt formatCode="0.0" sourceLinked="1"/>
        <c:majorTickMark val="out"/>
        <c:minorTickMark val="none"/>
        <c:tickLblPos val="nextTo"/>
        <c:crossAx val="-1491612912"/>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2AA1AF"/>
            </a:solidFill>
          </c:spPr>
          <c:invertIfNegative val="0"/>
          <c:dLbls>
            <c:spPr>
              <a:noFill/>
              <a:ln>
                <a:noFill/>
              </a:ln>
              <a:effectLst/>
            </c:spPr>
            <c:txPr>
              <a:bodyPr wrap="square" lIns="38100" tIns="19050" rIns="38100" bIns="19050" anchor="ctr">
                <a:spAutoFit/>
              </a:bodyPr>
              <a:lstStyle/>
              <a:p>
                <a:pPr>
                  <a:defRPr sz="105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'Q35'!$B$2:$B$13</c:f>
              <c:strCache>
                <c:ptCount val="12"/>
                <c:pt idx="0">
                  <c:v>Abstain from paying bribes for public services</c:v>
                </c:pt>
                <c:pt idx="1">
                  <c:v>Refuse to make favors to officials or to their relatives </c:v>
                </c:pt>
                <c:pt idx="2">
                  <c:v>Talk to my relatives and friends about the inappropriateness of corruption</c:v>
                </c:pt>
                <c:pt idx="3">
                  <c:v>Elect honest parties or MPs</c:v>
                </c:pt>
                <c:pt idx="4">
                  <c:v>Report through public agency hotlines</c:v>
                </c:pt>
                <c:pt idx="5">
                  <c:v>Report (declare) it to the relevant authorities</c:v>
                </c:pt>
                <c:pt idx="6">
                  <c:v>Participate in and support the dissemination of anti-corruption knowledge and educational campaigns</c:v>
                </c:pt>
                <c:pt idx="7">
                  <c:v> Boycott corrupt businesses</c:v>
                </c:pt>
                <c:pt idx="8">
                  <c:v>Participate in petitions / events / demonstrations</c:v>
                </c:pt>
                <c:pt idx="9">
                  <c:v>Advertise on TV or social media</c:v>
                </c:pt>
                <c:pt idx="10">
                  <c:v>Other</c:v>
                </c:pt>
                <c:pt idx="11">
                  <c:v>There is nothing I can do</c:v>
                </c:pt>
              </c:strCache>
            </c:strRef>
          </c:cat>
          <c:val>
            <c:numRef>
              <c:f>'Q35'!$C$2:$C$13</c:f>
              <c:numCache>
                <c:formatCode>0.0</c:formatCode>
                <c:ptCount val="12"/>
                <c:pt idx="0">
                  <c:v>37.598064939386475</c:v>
                </c:pt>
                <c:pt idx="1">
                  <c:v>12.138272592652054</c:v>
                </c:pt>
                <c:pt idx="2">
                  <c:v>7.4546354437666489</c:v>
                </c:pt>
                <c:pt idx="3">
                  <c:v>6.867774102980917</c:v>
                </c:pt>
                <c:pt idx="4">
                  <c:v>6.4203972554234348</c:v>
                </c:pt>
                <c:pt idx="5">
                  <c:v>6.0356339052377015</c:v>
                </c:pt>
                <c:pt idx="6">
                  <c:v>3.5595829289030494</c:v>
                </c:pt>
                <c:pt idx="7">
                  <c:v>2.4226241752325017</c:v>
                </c:pt>
                <c:pt idx="8">
                  <c:v>1.3752864672389749</c:v>
                </c:pt>
                <c:pt idx="9">
                  <c:v>0.75821715507970366</c:v>
                </c:pt>
                <c:pt idx="10">
                  <c:v>0.79377056774492216</c:v>
                </c:pt>
                <c:pt idx="11">
                  <c:v>14.575740466353611</c:v>
                </c:pt>
              </c:numCache>
            </c:numRef>
          </c:val>
        </c:ser>
        <c:dLbls>
          <c:showLegendKey val="0"/>
          <c:showVal val="1"/>
          <c:showCatName val="0"/>
          <c:showSerName val="0"/>
          <c:showPercent val="0"/>
          <c:showBubbleSize val="0"/>
        </c:dLbls>
        <c:gapWidth val="150"/>
        <c:overlap val="-25"/>
        <c:axId val="-1430867568"/>
        <c:axId val="-1430875728"/>
      </c:barChart>
      <c:catAx>
        <c:axId val="-1430867568"/>
        <c:scaling>
          <c:orientation val="maxMin"/>
        </c:scaling>
        <c:delete val="0"/>
        <c:axPos val="l"/>
        <c:numFmt formatCode="General" sourceLinked="0"/>
        <c:majorTickMark val="none"/>
        <c:minorTickMark val="none"/>
        <c:tickLblPos val="nextTo"/>
        <c:txPr>
          <a:bodyPr/>
          <a:lstStyle/>
          <a:p>
            <a:pPr>
              <a:defRPr sz="1000"/>
            </a:pPr>
            <a:endParaRPr lang="en-US"/>
          </a:p>
        </c:txPr>
        <c:crossAx val="-1430875728"/>
        <c:crosses val="autoZero"/>
        <c:auto val="1"/>
        <c:lblAlgn val="ctr"/>
        <c:lblOffset val="100"/>
        <c:noMultiLvlLbl val="0"/>
      </c:catAx>
      <c:valAx>
        <c:axId val="-1430875728"/>
        <c:scaling>
          <c:orientation val="minMax"/>
        </c:scaling>
        <c:delete val="1"/>
        <c:axPos val="t"/>
        <c:numFmt formatCode="0.0" sourceLinked="1"/>
        <c:majorTickMark val="out"/>
        <c:minorTickMark val="none"/>
        <c:tickLblPos val="nextTo"/>
        <c:crossAx val="-1430867568"/>
        <c:crosses val="autoZero"/>
        <c:crossBetween val="between"/>
      </c:valAx>
    </c:plotArea>
    <c:plotVisOnly val="1"/>
    <c:dispBlanksAs val="gap"/>
    <c:showDLblsOverMax val="0"/>
  </c:chart>
  <c:txPr>
    <a:bodyPr/>
    <a:lstStyle/>
    <a:p>
      <a:pPr>
        <a:defRPr b="1">
          <a:latin typeface="GHEA Grapalat" pitchFamily="50" charset="0"/>
        </a:defRPr>
      </a:pPr>
      <a:endParaRPr lang="en-US"/>
    </a:p>
  </c:tx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993703181671502"/>
          <c:y val="1.9409446102472021E-2"/>
          <c:w val="0.47902135059243439"/>
          <c:h val="0.96270921824914391"/>
        </c:manualLayout>
      </c:layout>
      <c:barChart>
        <c:barDir val="bar"/>
        <c:grouping val="clustered"/>
        <c:varyColors val="0"/>
        <c:ser>
          <c:idx val="0"/>
          <c:order val="0"/>
          <c:spPr>
            <a:solidFill>
              <a:srgbClr val="2AA1AF"/>
            </a:solidFill>
            <a:ln>
              <a:noFill/>
            </a:ln>
            <a:effectLst/>
          </c:spPr>
          <c:invertIfNegative val="0"/>
          <c:dPt>
            <c:idx val="1"/>
            <c:invertIfNegative val="0"/>
            <c:bubble3D val="0"/>
          </c:dPt>
          <c:dLbls>
            <c:dLbl>
              <c:idx val="0"/>
              <c:spPr>
                <a:noFill/>
                <a:effectLst/>
              </c:spPr>
              <c:txPr>
                <a:bodyPr rot="0" vert="horz"/>
                <a:lstStyle/>
                <a:p>
                  <a:pPr>
                    <a:defRPr sz="1050" b="1"/>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dLbl>
              <c:idx val="1"/>
              <c:layout>
                <c:manualLayout>
                  <c:x val="-6.2982352543187181E-2"/>
                  <c:y val="-2.4565690203048004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vert="horz"/>
              <a:lstStyle/>
              <a:p>
                <a:pPr>
                  <a:defRPr sz="105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'Q36'!$B$2:$B$13</c:f>
              <c:strCache>
                <c:ptCount val="12"/>
                <c:pt idx="0">
                  <c:v>Abstained from paying bribes for public services</c:v>
                </c:pt>
                <c:pt idx="1">
                  <c:v>I did nothing </c:v>
                </c:pt>
                <c:pt idx="2">
                  <c:v>Talked to my relatives and friends about inappropriateness of corruption</c:v>
                </c:pt>
                <c:pt idx="3">
                  <c:v>      Refused to make favors to officials or to their relatives </c:v>
                </c:pt>
                <c:pt idx="4">
                  <c:v>Elected honest parties or MPs</c:v>
                </c:pt>
                <c:pt idx="5">
                  <c:v>                                                                                        Boycotted corrupt businesses</c:v>
                </c:pt>
                <c:pt idx="6">
                  <c:v>        Participated in and supported the dissemination of anti-corruption knowledge and educational campaigns</c:v>
                </c:pt>
                <c:pt idx="7">
                  <c:v>Participated in signing petitions / events / demonstrations</c:v>
                </c:pt>
                <c:pt idx="8">
                  <c:v>Reported (declared) it to the relevant authorities</c:v>
                </c:pt>
                <c:pt idx="9">
                  <c:v>Reported through public agency hotlines</c:v>
                </c:pt>
                <c:pt idx="10">
                  <c:v>Other</c:v>
                </c:pt>
                <c:pt idx="11">
                  <c:v>Advertised on TV or social media</c:v>
                </c:pt>
              </c:strCache>
            </c:strRef>
          </c:cat>
          <c:val>
            <c:numRef>
              <c:f>'Q36'!$C$2:$C$13</c:f>
              <c:numCache>
                <c:formatCode>0.0</c:formatCode>
                <c:ptCount val="12"/>
                <c:pt idx="0">
                  <c:v>38.233983020065786</c:v>
                </c:pt>
                <c:pt idx="1">
                  <c:v>35.36966511786364</c:v>
                </c:pt>
                <c:pt idx="2">
                  <c:v>7.6561694684793347</c:v>
                </c:pt>
                <c:pt idx="3">
                  <c:v>7.6480103185068842</c:v>
                </c:pt>
                <c:pt idx="4">
                  <c:v>5.4323513392800029</c:v>
                </c:pt>
                <c:pt idx="5">
                  <c:v>1.3429171788158587</c:v>
                </c:pt>
                <c:pt idx="6">
                  <c:v>1.252638894577204</c:v>
                </c:pt>
                <c:pt idx="7">
                  <c:v>0.93107577852260448</c:v>
                </c:pt>
                <c:pt idx="8">
                  <c:v>0.84804498216846003</c:v>
                </c:pt>
                <c:pt idx="9">
                  <c:v>0.66958318605136025</c:v>
                </c:pt>
                <c:pt idx="10">
                  <c:v>0.52619086706926832</c:v>
                </c:pt>
                <c:pt idx="11">
                  <c:v>8.9369848599598553E-2</c:v>
                </c:pt>
              </c:numCache>
            </c:numRef>
          </c:val>
          <c:extLst xmlns:c16r2="http://schemas.microsoft.com/office/drawing/2015/06/chart">
            <c:ext xmlns:c16="http://schemas.microsoft.com/office/drawing/2014/chart" uri="{C3380CC4-5D6E-409C-BE32-E72D297353CC}">
              <c16:uniqueId val="{00000000-3AEA-48B4-842A-6BCC7630764C}"/>
            </c:ext>
          </c:extLst>
        </c:ser>
        <c:dLbls>
          <c:dLblPos val="outEnd"/>
          <c:showLegendKey val="0"/>
          <c:showVal val="1"/>
          <c:showCatName val="0"/>
          <c:showSerName val="0"/>
          <c:showPercent val="0"/>
          <c:showBubbleSize val="0"/>
        </c:dLbls>
        <c:gapWidth val="59"/>
        <c:axId val="-1430867024"/>
        <c:axId val="-1430872464"/>
      </c:barChart>
      <c:catAx>
        <c:axId val="-14308670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000" b="1"/>
            </a:pPr>
            <a:endParaRPr lang="en-US"/>
          </a:p>
        </c:txPr>
        <c:crossAx val="-1430872464"/>
        <c:crosses val="autoZero"/>
        <c:auto val="1"/>
        <c:lblAlgn val="ctr"/>
        <c:lblOffset val="100"/>
        <c:noMultiLvlLbl val="0"/>
      </c:catAx>
      <c:valAx>
        <c:axId val="-1430872464"/>
        <c:scaling>
          <c:orientation val="minMax"/>
          <c:max val="40"/>
        </c:scaling>
        <c:delete val="1"/>
        <c:axPos val="b"/>
        <c:numFmt formatCode="0.0" sourceLinked="1"/>
        <c:majorTickMark val="out"/>
        <c:minorTickMark val="none"/>
        <c:tickLblPos val="nextTo"/>
        <c:crossAx val="-1430867024"/>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900">
          <a:solidFill>
            <a:schemeClr val="tx1">
              <a:lumMod val="85000"/>
              <a:lumOff val="15000"/>
            </a:schemeClr>
          </a:solidFill>
          <a:latin typeface="GHEA Grapalat" pitchFamily="50" charset="0"/>
          <a:cs typeface="Calibri Light" panose="020F0302020204030204" pitchFamily="34" charset="0"/>
        </a:defRPr>
      </a:pPr>
      <a:endParaRPr lang="en-US"/>
    </a:p>
  </c:txPr>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5337279845999121"/>
          <c:y val="1.7878371880464528E-2"/>
          <c:w val="0.42717293045560101"/>
          <c:h val="0.96424325623907092"/>
        </c:manualLayout>
      </c:layout>
      <c:barChart>
        <c:barDir val="bar"/>
        <c:grouping val="clustered"/>
        <c:varyColors val="0"/>
        <c:ser>
          <c:idx val="0"/>
          <c:order val="0"/>
          <c:spPr>
            <a:solidFill>
              <a:srgbClr val="2AA1AF"/>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'Q37'!$B$2:$B$25</c:f>
              <c:strCache>
                <c:ptCount val="24"/>
                <c:pt idx="0">
                  <c:v>I will not apply/none of them</c:v>
                </c:pt>
                <c:pt idx="1">
                  <c:v>To the police  </c:v>
                </c:pt>
                <c:pt idx="2">
                  <c:v>To the Prime Minister of the RA</c:v>
                </c:pt>
                <c:pt idx="3">
                  <c:v>To the Office of the Human Rights Defender</c:v>
                </c:pt>
                <c:pt idx="4">
                  <c:v>To the minister of the sector or the head of the body  </c:v>
                </c:pt>
                <c:pt idx="5">
                  <c:v>To the superior of this official</c:v>
                </c:pt>
                <c:pt idx="6">
                  <c:v>To the court  </c:v>
                </c:pt>
                <c:pt idx="7">
                  <c:v>To the prosecutor's office  </c:v>
                </c:pt>
                <c:pt idx="8">
                  <c:v>To media reporting on corruption cases</c:v>
                </c:pt>
                <c:pt idx="9">
                  <c:v>Hot-line</c:v>
                </c:pt>
                <c:pt idx="10">
                  <c:v>National Security Service </c:v>
                </c:pt>
                <c:pt idx="11">
                  <c:v>The State Supervision Service of the RA</c:v>
                </c:pt>
                <c:pt idx="12">
                  <c:v>To anti-corruption NGOs</c:v>
                </c:pt>
                <c:pt idx="13">
                  <c:v>To the Ethics Committee / Corruption Prevention Committee of senior officials</c:v>
                </c:pt>
                <c:pt idx="14">
                  <c:v>Anticorruption Policy Council</c:v>
                </c:pt>
                <c:pt idx="15">
                  <c:v>To the President of RA </c:v>
                </c:pt>
                <c:pt idx="16">
                  <c:v>To the Special Investigative Service</c:v>
                </c:pt>
                <c:pt idx="17">
                  <c:v>To the Audit Chamber</c:v>
                </c:pt>
                <c:pt idx="18">
                  <c:v>   To those responsible for ethics in this body</c:v>
                </c:pt>
                <c:pt idx="19">
                  <c:v>To representatives of the party you support in the National Assembly</c:v>
                </c:pt>
                <c:pt idx="20">
                  <c:v>To the MP for your area</c:v>
                </c:pt>
                <c:pt idx="21">
                  <c:v>www.azdararir.am</c:v>
                </c:pt>
                <c:pt idx="22">
                  <c:v>To international organizations</c:v>
                </c:pt>
                <c:pt idx="23">
                  <c:v>Other</c:v>
                </c:pt>
              </c:strCache>
            </c:strRef>
          </c:cat>
          <c:val>
            <c:numRef>
              <c:f>'Q37'!$C$2:$C$25</c:f>
              <c:numCache>
                <c:formatCode>####.0</c:formatCode>
                <c:ptCount val="24"/>
                <c:pt idx="0" formatCode="General">
                  <c:v>42</c:v>
                </c:pt>
                <c:pt idx="1">
                  <c:v>19.29023638613387</c:v>
                </c:pt>
                <c:pt idx="2">
                  <c:v>10.88349100744567</c:v>
                </c:pt>
                <c:pt idx="3">
                  <c:v>4.8752988465228153</c:v>
                </c:pt>
                <c:pt idx="4">
                  <c:v>3.9564227249352872</c:v>
                </c:pt>
                <c:pt idx="5">
                  <c:v>3.5261498701241942</c:v>
                </c:pt>
                <c:pt idx="6">
                  <c:v>2.8446845989576044</c:v>
                </c:pt>
                <c:pt idx="7">
                  <c:v>2.0444738948929997</c:v>
                </c:pt>
                <c:pt idx="8">
                  <c:v>1.8684468421066922</c:v>
                </c:pt>
                <c:pt idx="9">
                  <c:v>1.6606803281145033</c:v>
                </c:pt>
                <c:pt idx="10">
                  <c:v>1.1681069956360635</c:v>
                </c:pt>
                <c:pt idx="11">
                  <c:v>1.346363229652181</c:v>
                </c:pt>
                <c:pt idx="12">
                  <c:v>0.55271089567663734</c:v>
                </c:pt>
                <c:pt idx="13">
                  <c:v>0.54541986924435892</c:v>
                </c:pt>
                <c:pt idx="14">
                  <c:v>0.53738906461637592</c:v>
                </c:pt>
                <c:pt idx="15">
                  <c:v>0.49040752961099499</c:v>
                </c:pt>
                <c:pt idx="16">
                  <c:v>0.47354202166098902</c:v>
                </c:pt>
                <c:pt idx="17">
                  <c:v>0.31503520982673228</c:v>
                </c:pt>
                <c:pt idx="18">
                  <c:v>0.26734149961557901</c:v>
                </c:pt>
                <c:pt idx="19">
                  <c:v>0.24632201493619063</c:v>
                </c:pt>
                <c:pt idx="20">
                  <c:v>0.22954068070600869</c:v>
                </c:pt>
                <c:pt idx="21">
                  <c:v>0.16864438047635721</c:v>
                </c:pt>
                <c:pt idx="22">
                  <c:v>0.15748408659555446</c:v>
                </c:pt>
                <c:pt idx="23">
                  <c:v>0.9153074583646762</c:v>
                </c:pt>
              </c:numCache>
            </c:numRef>
          </c:val>
          <c:extLst xmlns:c16r2="http://schemas.microsoft.com/office/drawing/2015/06/chart">
            <c:ext xmlns:c16="http://schemas.microsoft.com/office/drawing/2014/chart" uri="{C3380CC4-5D6E-409C-BE32-E72D297353CC}">
              <c16:uniqueId val="{00000000-2CE5-4448-B2A4-4BD9C9E95C59}"/>
            </c:ext>
          </c:extLst>
        </c:ser>
        <c:dLbls>
          <c:dLblPos val="outEnd"/>
          <c:showLegendKey val="0"/>
          <c:showVal val="1"/>
          <c:showCatName val="0"/>
          <c:showSerName val="0"/>
          <c:showPercent val="0"/>
          <c:showBubbleSize val="0"/>
        </c:dLbls>
        <c:gapWidth val="35"/>
        <c:axId val="-1430868656"/>
        <c:axId val="-1430866480"/>
      </c:barChart>
      <c:catAx>
        <c:axId val="-14308686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a:latin typeface="GHEA Grapalat" pitchFamily="50" charset="0"/>
              </a:defRPr>
            </a:pPr>
            <a:endParaRPr lang="en-US"/>
          </a:p>
        </c:txPr>
        <c:crossAx val="-1430866480"/>
        <c:crosses val="autoZero"/>
        <c:auto val="1"/>
        <c:lblAlgn val="ctr"/>
        <c:lblOffset val="100"/>
        <c:noMultiLvlLbl val="0"/>
      </c:catAx>
      <c:valAx>
        <c:axId val="-1430866480"/>
        <c:scaling>
          <c:orientation val="minMax"/>
          <c:max val="50"/>
        </c:scaling>
        <c:delete val="1"/>
        <c:axPos val="b"/>
        <c:numFmt formatCode="General" sourceLinked="1"/>
        <c:majorTickMark val="out"/>
        <c:minorTickMark val="none"/>
        <c:tickLblPos val="nextTo"/>
        <c:crossAx val="-1430868656"/>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2023300716553489"/>
          <c:y val="0"/>
          <c:w val="0.47296319370574008"/>
          <c:h val="0.97488561300270837"/>
        </c:manualLayout>
      </c:layout>
      <c:barChart>
        <c:barDir val="bar"/>
        <c:grouping val="clustered"/>
        <c:varyColors val="0"/>
        <c:ser>
          <c:idx val="0"/>
          <c:order val="0"/>
          <c:spPr>
            <a:solidFill>
              <a:srgbClr val="2AA1AF"/>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'Q38'!$B$2:$B$8</c:f>
              <c:strCache>
                <c:ptCount val="7"/>
                <c:pt idx="0">
                  <c:v>Reporting corruption in our society is discouraged, criticized, or considered whistle-blowing </c:v>
                </c:pt>
                <c:pt idx="1">
                  <c:v>Those who report corruption will be punished through dismissal or held liable in other ways for "false" betrayal</c:v>
                </c:pt>
                <c:pt idx="2">
                  <c:v>Not familiar with the reporting process</c:v>
                </c:pt>
                <c:pt idx="3">
                  <c:v>It is difficult and time-consuming to report</c:v>
                </c:pt>
                <c:pt idx="4">
                  <c:v>No actions will be taken even if corruption is reported</c:v>
                </c:pt>
                <c:pt idx="5">
                  <c:v>It is not worth reporting corruption if I am not personally hurt by it</c:v>
                </c:pt>
                <c:pt idx="6">
                  <c:v>Accept corruption as a fact of life, since participants in corruption take this step mainly because of economic need</c:v>
                </c:pt>
              </c:strCache>
            </c:strRef>
          </c:cat>
          <c:val>
            <c:numRef>
              <c:f>'Q38'!$C$2:$C$8</c:f>
              <c:numCache>
                <c:formatCode>0.0</c:formatCode>
                <c:ptCount val="7"/>
                <c:pt idx="0">
                  <c:v>74.599580483532606</c:v>
                </c:pt>
                <c:pt idx="1">
                  <c:v>58.303258743202079</c:v>
                </c:pt>
                <c:pt idx="2">
                  <c:v>52.360692977421117</c:v>
                </c:pt>
                <c:pt idx="3">
                  <c:v>48.161880552049013</c:v>
                </c:pt>
                <c:pt idx="4">
                  <c:v>43.818170013062144</c:v>
                </c:pt>
                <c:pt idx="5">
                  <c:v>42.408725744411115</c:v>
                </c:pt>
                <c:pt idx="6">
                  <c:v>33.058436877160098</c:v>
                </c:pt>
              </c:numCache>
            </c:numRef>
          </c:val>
          <c:extLst xmlns:c16r2="http://schemas.microsoft.com/office/drawing/2015/06/chart">
            <c:ext xmlns:c16="http://schemas.microsoft.com/office/drawing/2014/chart" uri="{C3380CC4-5D6E-409C-BE32-E72D297353CC}">
              <c16:uniqueId val="{00000000-BBDE-4DFE-B286-FBD30FC31198}"/>
            </c:ext>
          </c:extLst>
        </c:ser>
        <c:dLbls>
          <c:dLblPos val="ctr"/>
          <c:showLegendKey val="0"/>
          <c:showVal val="1"/>
          <c:showCatName val="0"/>
          <c:showSerName val="0"/>
          <c:showPercent val="0"/>
          <c:showBubbleSize val="0"/>
        </c:dLbls>
        <c:gapWidth val="55"/>
        <c:axId val="-1430865936"/>
        <c:axId val="-1430877904"/>
      </c:barChart>
      <c:catAx>
        <c:axId val="-14308659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a:pPr>
            <a:endParaRPr lang="en-US"/>
          </a:p>
        </c:txPr>
        <c:crossAx val="-1430877904"/>
        <c:crosses val="autoZero"/>
        <c:auto val="1"/>
        <c:lblAlgn val="ctr"/>
        <c:lblOffset val="100"/>
        <c:noMultiLvlLbl val="0"/>
      </c:catAx>
      <c:valAx>
        <c:axId val="-1430877904"/>
        <c:scaling>
          <c:orientation val="minMax"/>
        </c:scaling>
        <c:delete val="1"/>
        <c:axPos val="b"/>
        <c:numFmt formatCode="0.0" sourceLinked="1"/>
        <c:majorTickMark val="out"/>
        <c:minorTickMark val="none"/>
        <c:tickLblPos val="nextTo"/>
        <c:crossAx val="-1430865936"/>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b="1">
          <a:solidFill>
            <a:sysClr val="windowText" lastClr="000000"/>
          </a:solidFill>
          <a:latin typeface="WeblySleek UI Light" panose="020B0502040204020203"/>
        </a:defRPr>
      </a:pPr>
      <a:endParaRPr lang="en-US"/>
    </a:p>
  </c:txPr>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059580630623164"/>
          <c:y val="2.6663507339360362E-2"/>
          <c:w val="0.53008500763786048"/>
          <c:h val="0.94982056641068013"/>
        </c:manualLayout>
      </c:layout>
      <c:barChart>
        <c:barDir val="bar"/>
        <c:grouping val="clustered"/>
        <c:varyColors val="0"/>
        <c:ser>
          <c:idx val="0"/>
          <c:order val="0"/>
          <c:spPr>
            <a:solidFill>
              <a:srgbClr val="2AA1AF"/>
            </a:solid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lumMod val="75000"/>
                        <a:lumOff val="25000"/>
                      </a:schemeClr>
                    </a:solidFill>
                    <a:latin typeface="WeblySleek UI Light" panose="020B0502040204020203"/>
                    <a:ea typeface="+mn-ea"/>
                    <a:cs typeface="Calibri Light" panose="020F030202020403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'Q41'!$B$2:$B$5</c:f>
              <c:strCache>
                <c:ptCount val="4"/>
                <c:pt idx="0">
                  <c:v>Fully protected</c:v>
                </c:pt>
                <c:pt idx="1">
                  <c:v>Rather protected</c:v>
                </c:pt>
                <c:pt idx="2">
                  <c:v>Rather not protected  </c:v>
                </c:pt>
                <c:pt idx="3">
                  <c:v>Not at all protected</c:v>
                </c:pt>
              </c:strCache>
            </c:strRef>
          </c:cat>
          <c:val>
            <c:numRef>
              <c:f>'Q41'!$C$2:$C$5</c:f>
              <c:numCache>
                <c:formatCode>###0.0</c:formatCode>
                <c:ptCount val="4"/>
                <c:pt idx="0">
                  <c:v>44.634464948440339</c:v>
                </c:pt>
                <c:pt idx="1">
                  <c:v>16.871013529112531</c:v>
                </c:pt>
                <c:pt idx="2">
                  <c:v>9.3980637502337707</c:v>
                </c:pt>
                <c:pt idx="3">
                  <c:v>29.096457772213359</c:v>
                </c:pt>
              </c:numCache>
            </c:numRef>
          </c:val>
          <c:extLst xmlns:c16r2="http://schemas.microsoft.com/office/drawing/2015/06/chart">
            <c:ext xmlns:c16="http://schemas.microsoft.com/office/drawing/2014/chart" uri="{C3380CC4-5D6E-409C-BE32-E72D297353CC}">
              <c16:uniqueId val="{00000000-6EB8-4957-9BD6-35D5F246C8E7}"/>
            </c:ext>
          </c:extLst>
        </c:ser>
        <c:dLbls>
          <c:dLblPos val="outEnd"/>
          <c:showLegendKey val="0"/>
          <c:showVal val="1"/>
          <c:showCatName val="0"/>
          <c:showSerName val="0"/>
          <c:showPercent val="0"/>
          <c:showBubbleSize val="0"/>
        </c:dLbls>
        <c:gapWidth val="59"/>
        <c:axId val="-1430870832"/>
        <c:axId val="-1430877360"/>
      </c:barChart>
      <c:catAx>
        <c:axId val="-14308708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WeblySleek UI Light" panose="020B0502040204020203"/>
                <a:ea typeface="+mn-ea"/>
                <a:cs typeface="Calibri Light" panose="020F0302020204030204" pitchFamily="34" charset="0"/>
              </a:defRPr>
            </a:pPr>
            <a:endParaRPr lang="en-US"/>
          </a:p>
        </c:txPr>
        <c:crossAx val="-1430877360"/>
        <c:crosses val="autoZero"/>
        <c:auto val="1"/>
        <c:lblAlgn val="ctr"/>
        <c:lblOffset val="100"/>
        <c:noMultiLvlLbl val="0"/>
      </c:catAx>
      <c:valAx>
        <c:axId val="-1430877360"/>
        <c:scaling>
          <c:orientation val="minMax"/>
          <c:max val="50"/>
        </c:scaling>
        <c:delete val="1"/>
        <c:axPos val="b"/>
        <c:numFmt formatCode="###0.0" sourceLinked="1"/>
        <c:majorTickMark val="out"/>
        <c:minorTickMark val="none"/>
        <c:tickLblPos val="nextTo"/>
        <c:crossAx val="-1430870832"/>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300" b="1">
          <a:latin typeface="WeblySleek UI Light" panose="020B0502040204020203"/>
          <a:cs typeface="Calibri Light" panose="020F0302020204030204" pitchFamily="34" charset="0"/>
        </a:defRPr>
      </a:pPr>
      <a:endParaRPr lang="en-US"/>
    </a:p>
  </c:txPr>
  <c:externalData r:id="rId4">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3416203503194459"/>
          <c:y val="3.1986033976246185E-3"/>
          <c:w val="0.46583796496805541"/>
          <c:h val="0.97269016130265273"/>
        </c:manualLayout>
      </c:layout>
      <c:barChart>
        <c:barDir val="bar"/>
        <c:grouping val="clustered"/>
        <c:varyColors val="0"/>
        <c:ser>
          <c:idx val="0"/>
          <c:order val="0"/>
          <c:spPr>
            <a:solidFill>
              <a:srgbClr val="176483"/>
            </a:solidFill>
            <a:ln>
              <a:noFill/>
            </a:ln>
            <a:effectLst/>
          </c:spPr>
          <c:invertIfNegative val="0"/>
          <c:dPt>
            <c:idx val="0"/>
            <c:invertIfNegative val="0"/>
            <c:bubble3D val="0"/>
            <c:spPr>
              <a:solidFill>
                <a:srgbClr val="10455B"/>
              </a:solidFill>
              <a:ln>
                <a:noFill/>
              </a:ln>
              <a:effectLst/>
            </c:spPr>
            <c:extLst xmlns:c16r2="http://schemas.microsoft.com/office/drawing/2015/06/chart">
              <c:ext xmlns:c16="http://schemas.microsoft.com/office/drawing/2014/chart" uri="{C3380CC4-5D6E-409C-BE32-E72D297353CC}">
                <c16:uniqueId val="{00000001-6C67-4C5A-89D9-C044EF858C5C}"/>
              </c:ext>
            </c:extLst>
          </c:dPt>
          <c:dPt>
            <c:idx val="1"/>
            <c:invertIfNegative val="0"/>
            <c:bubble3D val="0"/>
            <c:spPr>
              <a:solidFill>
                <a:srgbClr val="10455B"/>
              </a:solidFill>
              <a:ln>
                <a:noFill/>
              </a:ln>
              <a:effectLst/>
            </c:spPr>
            <c:extLst xmlns:c16r2="http://schemas.microsoft.com/office/drawing/2015/06/chart">
              <c:ext xmlns:c16="http://schemas.microsoft.com/office/drawing/2014/chart" uri="{C3380CC4-5D6E-409C-BE32-E72D297353CC}">
                <c16:uniqueId val="{00000003-6C67-4C5A-89D9-C044EF858C5C}"/>
              </c:ext>
            </c:extLst>
          </c:dPt>
          <c:dPt>
            <c:idx val="5"/>
            <c:invertIfNegative val="0"/>
            <c:bubble3D val="0"/>
            <c:extLst xmlns:c16r2="http://schemas.microsoft.com/office/drawing/2015/06/chart">
              <c:ext xmlns:c16="http://schemas.microsoft.com/office/drawing/2014/chart" uri="{C3380CC4-5D6E-409C-BE32-E72D297353CC}">
                <c16:uniqueId val="{00000005-6C67-4C5A-89D9-C044EF858C5C}"/>
              </c:ext>
            </c:extLst>
          </c:dPt>
          <c:dPt>
            <c:idx val="6"/>
            <c:invertIfNegative val="0"/>
            <c:bubble3D val="0"/>
            <c:extLst xmlns:c16r2="http://schemas.microsoft.com/office/drawing/2015/06/chart">
              <c:ext xmlns:c16="http://schemas.microsoft.com/office/drawing/2014/chart" uri="{C3380CC4-5D6E-409C-BE32-E72D297353CC}">
                <c16:uniqueId val="{00000007-6C67-4C5A-89D9-C044EF858C5C}"/>
              </c:ext>
            </c:extLst>
          </c:dPt>
          <c:dPt>
            <c:idx val="7"/>
            <c:invertIfNegative val="0"/>
            <c:bubble3D val="0"/>
            <c:extLst xmlns:c16r2="http://schemas.microsoft.com/office/drawing/2015/06/chart">
              <c:ext xmlns:c16="http://schemas.microsoft.com/office/drawing/2014/chart" uri="{C3380CC4-5D6E-409C-BE32-E72D297353CC}">
                <c16:uniqueId val="{00000009-6C67-4C5A-89D9-C044EF858C5C}"/>
              </c:ext>
            </c:extLst>
          </c:dPt>
          <c:dPt>
            <c:idx val="8"/>
            <c:invertIfNegative val="0"/>
            <c:bubble3D val="0"/>
            <c:extLst xmlns:c16r2="http://schemas.microsoft.com/office/drawing/2015/06/chart">
              <c:ext xmlns:c16="http://schemas.microsoft.com/office/drawing/2014/chart" uri="{C3380CC4-5D6E-409C-BE32-E72D297353CC}">
                <c16:uniqueId val="{0000000B-6C67-4C5A-89D9-C044EF858C5C}"/>
              </c:ext>
            </c:extLst>
          </c:dPt>
          <c:dPt>
            <c:idx val="9"/>
            <c:invertIfNegative val="0"/>
            <c:bubble3D val="0"/>
            <c:spPr>
              <a:solidFill>
                <a:srgbClr val="2AA1AF"/>
              </a:solidFill>
              <a:ln>
                <a:noFill/>
              </a:ln>
              <a:effectLst/>
            </c:spPr>
            <c:extLst xmlns:c16r2="http://schemas.microsoft.com/office/drawing/2015/06/chart">
              <c:ext xmlns:c16="http://schemas.microsoft.com/office/drawing/2014/chart" uri="{C3380CC4-5D6E-409C-BE32-E72D297353CC}">
                <c16:uniqueId val="{0000000D-6C67-4C5A-89D9-C044EF858C5C}"/>
              </c:ext>
            </c:extLst>
          </c:dPt>
          <c:dPt>
            <c:idx val="10"/>
            <c:invertIfNegative val="0"/>
            <c:bubble3D val="0"/>
            <c:spPr>
              <a:solidFill>
                <a:srgbClr val="2AA1AF"/>
              </a:solidFill>
              <a:ln>
                <a:noFill/>
              </a:ln>
              <a:effectLst/>
            </c:spPr>
            <c:extLst xmlns:c16r2="http://schemas.microsoft.com/office/drawing/2015/06/chart">
              <c:ext xmlns:c16="http://schemas.microsoft.com/office/drawing/2014/chart" uri="{C3380CC4-5D6E-409C-BE32-E72D297353CC}">
                <c16:uniqueId val="{0000000F-6C67-4C5A-89D9-C044EF858C5C}"/>
              </c:ext>
            </c:extLst>
          </c:dPt>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'Q47'!$B$2:$B$13</c:f>
              <c:strCache>
                <c:ptCount val="12"/>
                <c:pt idx="0">
                  <c:v>Police</c:v>
                </c:pt>
                <c:pt idx="1">
                  <c:v>National Security Service</c:v>
                </c:pt>
                <c:pt idx="2">
                  <c:v>Prosecutor's Office</c:v>
                </c:pt>
                <c:pt idx="3">
                  <c:v>Special Investigation Service</c:v>
                </c:pt>
                <c:pt idx="4">
                  <c:v>State Supervision Service </c:v>
                </c:pt>
                <c:pt idx="5">
                  <c:v>Bodies of Justice (court)</c:v>
                </c:pt>
                <c:pt idx="6">
                  <c:v>Anticorruption Policy Council</c:v>
                </c:pt>
                <c:pt idx="7">
                  <c:v>Investigation Committee</c:v>
                </c:pt>
                <c:pt idx="8">
                  <c:v>Prime Minister</c:v>
                </c:pt>
                <c:pt idx="9">
                  <c:v>Ethics Committee / Corruption Prevention Committee</c:v>
                </c:pt>
                <c:pt idx="10">
                  <c:v>Audit Chamber of the RA</c:v>
                </c:pt>
                <c:pt idx="11">
                  <c:v>Other</c:v>
                </c:pt>
              </c:strCache>
            </c:strRef>
          </c:cat>
          <c:val>
            <c:numRef>
              <c:f>'Q47'!$C$2:$C$13</c:f>
              <c:numCache>
                <c:formatCode>0.0</c:formatCode>
                <c:ptCount val="12"/>
                <c:pt idx="0">
                  <c:v>35.373941679597394</c:v>
                </c:pt>
                <c:pt idx="1">
                  <c:v>35.083559420176044</c:v>
                </c:pt>
                <c:pt idx="2">
                  <c:v>6.5990340416992401</c:v>
                </c:pt>
                <c:pt idx="3">
                  <c:v>5.4532191850608562</c:v>
                </c:pt>
                <c:pt idx="4">
                  <c:v>5.16434109647511</c:v>
                </c:pt>
                <c:pt idx="5">
                  <c:v>3.1214188599842485</c:v>
                </c:pt>
                <c:pt idx="6">
                  <c:v>2.1947494044432658</c:v>
                </c:pt>
                <c:pt idx="7">
                  <c:v>2.082608295283237</c:v>
                </c:pt>
                <c:pt idx="8">
                  <c:v>1.3551214172345312</c:v>
                </c:pt>
                <c:pt idx="9">
                  <c:v>1.1222744886708347</c:v>
                </c:pt>
                <c:pt idx="10">
                  <c:v>9.7181492472104697E-2</c:v>
                </c:pt>
                <c:pt idx="11">
                  <c:v>2.352550618903134</c:v>
                </c:pt>
              </c:numCache>
            </c:numRef>
          </c:val>
          <c:extLst xmlns:c16r2="http://schemas.microsoft.com/office/drawing/2015/06/chart">
            <c:ext xmlns:c16="http://schemas.microsoft.com/office/drawing/2014/chart" uri="{C3380CC4-5D6E-409C-BE32-E72D297353CC}">
              <c16:uniqueId val="{00000000-93B5-4C32-B73D-95256835537A}"/>
            </c:ext>
          </c:extLst>
        </c:ser>
        <c:dLbls>
          <c:dLblPos val="outEnd"/>
          <c:showLegendKey val="0"/>
          <c:showVal val="1"/>
          <c:showCatName val="0"/>
          <c:showSerName val="0"/>
          <c:showPercent val="0"/>
          <c:showBubbleSize val="0"/>
        </c:dLbls>
        <c:gapWidth val="59"/>
        <c:axId val="-1430865392"/>
        <c:axId val="-1430870288"/>
      </c:barChart>
      <c:catAx>
        <c:axId val="-14308653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30870288"/>
        <c:crosses val="autoZero"/>
        <c:auto val="1"/>
        <c:lblAlgn val="ctr"/>
        <c:lblOffset val="100"/>
        <c:noMultiLvlLbl val="0"/>
      </c:catAx>
      <c:valAx>
        <c:axId val="-1430870288"/>
        <c:scaling>
          <c:orientation val="minMax"/>
          <c:max val="40"/>
        </c:scaling>
        <c:delete val="1"/>
        <c:axPos val="b"/>
        <c:numFmt formatCode="0.0" sourceLinked="1"/>
        <c:majorTickMark val="out"/>
        <c:minorTickMark val="none"/>
        <c:tickLblPos val="nextTo"/>
        <c:crossAx val="-1430865392"/>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3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351626534414555"/>
          <c:y val="2.4377918108343357E-2"/>
          <c:w val="0.56389038430542215"/>
          <c:h val="0.86680652413815251"/>
        </c:manualLayout>
      </c:layout>
      <c:barChart>
        <c:barDir val="bar"/>
        <c:grouping val="percentStacked"/>
        <c:varyColors val="0"/>
        <c:ser>
          <c:idx val="0"/>
          <c:order val="0"/>
          <c:tx>
            <c:strRef>
              <c:f>'Q49'!$C$2</c:f>
              <c:strCache>
                <c:ptCount val="1"/>
                <c:pt idx="0">
                  <c:v>Very effective </c:v>
                </c:pt>
              </c:strCache>
            </c:strRef>
          </c:tx>
          <c:spPr>
            <a:solidFill>
              <a:srgbClr val="00B050"/>
            </a:solidFill>
            <a:ln>
              <a:noFill/>
            </a:ln>
            <a:effectLst/>
          </c:spPr>
          <c:invertIfNegative val="0"/>
          <c:dLbls>
            <c:spPr>
              <a:noFill/>
              <a:ln>
                <a:noFill/>
              </a:ln>
              <a:effectLst/>
            </c:spPr>
            <c:txPr>
              <a:bodyPr rot="0" vert="horz"/>
              <a:lstStyle/>
              <a:p>
                <a:pPr>
                  <a:defRPr>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'Q49'!$B$3:$B$12</c:f>
              <c:strCache>
                <c:ptCount val="10"/>
                <c:pt idx="0">
                  <c:v>National Security Service</c:v>
                </c:pt>
                <c:pt idx="1">
                  <c:v>Special Investigation Service</c:v>
                </c:pt>
                <c:pt idx="2">
                  <c:v>Investigation Committee</c:v>
                </c:pt>
                <c:pt idx="3">
                  <c:v>Police</c:v>
                </c:pt>
                <c:pt idx="4">
                  <c:v>Bodies of Justice (court) </c:v>
                </c:pt>
                <c:pt idx="5">
                  <c:v> State Supervision Service</c:v>
                </c:pt>
                <c:pt idx="6">
                  <c:v>Prosecutor's Office</c:v>
                </c:pt>
                <c:pt idx="7">
                  <c:v>Ethics Committee / Corruption Prevention Committee</c:v>
                </c:pt>
                <c:pt idx="8">
                  <c:v>Anticorruption Policy Council</c:v>
                </c:pt>
                <c:pt idx="9">
                  <c:v>Audit chamber of the RA</c:v>
                </c:pt>
              </c:strCache>
            </c:strRef>
          </c:cat>
          <c:val>
            <c:numRef>
              <c:f>'Q49'!$C$3:$C$12</c:f>
              <c:numCache>
                <c:formatCode>###0</c:formatCode>
                <c:ptCount val="10"/>
                <c:pt idx="0">
                  <c:v>21.546504262780445</c:v>
                </c:pt>
                <c:pt idx="1">
                  <c:v>12.157227579381988</c:v>
                </c:pt>
                <c:pt idx="2">
                  <c:v>8.3005680517208553</c:v>
                </c:pt>
                <c:pt idx="3">
                  <c:v>6.807467511041934</c:v>
                </c:pt>
                <c:pt idx="4">
                  <c:v>5.9276098852606234</c:v>
                </c:pt>
                <c:pt idx="5">
                  <c:v>5.5444969868820175</c:v>
                </c:pt>
                <c:pt idx="6">
                  <c:v>3.593460835312448</c:v>
                </c:pt>
                <c:pt idx="7">
                  <c:v>2.8915930663266245</c:v>
                </c:pt>
                <c:pt idx="8">
                  <c:v>2.8320257885951925</c:v>
                </c:pt>
                <c:pt idx="9">
                  <c:v>2.5968928180144664</c:v>
                </c:pt>
              </c:numCache>
            </c:numRef>
          </c:val>
          <c:extLst xmlns:c16r2="http://schemas.microsoft.com/office/drawing/2015/06/chart">
            <c:ext xmlns:c16="http://schemas.microsoft.com/office/drawing/2014/chart" uri="{C3380CC4-5D6E-409C-BE32-E72D297353CC}">
              <c16:uniqueId val="{00000000-8CE5-4F50-ACD3-626F4BF115B5}"/>
            </c:ext>
          </c:extLst>
        </c:ser>
        <c:ser>
          <c:idx val="1"/>
          <c:order val="1"/>
          <c:tx>
            <c:strRef>
              <c:f>'Q49'!$D$2</c:f>
              <c:strCache>
                <c:ptCount val="1"/>
                <c:pt idx="0">
                  <c:v>Rather effective </c:v>
                </c:pt>
              </c:strCache>
            </c:strRef>
          </c:tx>
          <c:spPr>
            <a:solidFill>
              <a:srgbClr val="92D050"/>
            </a:solidFill>
            <a:ln>
              <a:noFill/>
            </a:ln>
            <a:effectLst/>
          </c:spPr>
          <c:invertIfNegative val="0"/>
          <c:dLbls>
            <c:spPr>
              <a:noFill/>
              <a:ln>
                <a:noFill/>
              </a:ln>
              <a:effectLst/>
            </c:spPr>
            <c:txPr>
              <a:bodyPr rot="0" vert="horz"/>
              <a:lstStyle/>
              <a:p>
                <a:pPr>
                  <a:defRPr>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'Q49'!$B$3:$B$12</c:f>
              <c:strCache>
                <c:ptCount val="10"/>
                <c:pt idx="0">
                  <c:v>National Security Service</c:v>
                </c:pt>
                <c:pt idx="1">
                  <c:v>Special Investigation Service</c:v>
                </c:pt>
                <c:pt idx="2">
                  <c:v>Investigation Committee</c:v>
                </c:pt>
                <c:pt idx="3">
                  <c:v>Police</c:v>
                </c:pt>
                <c:pt idx="4">
                  <c:v>Bodies of Justice (court) </c:v>
                </c:pt>
                <c:pt idx="5">
                  <c:v> State Supervision Service</c:v>
                </c:pt>
                <c:pt idx="6">
                  <c:v>Prosecutor's Office</c:v>
                </c:pt>
                <c:pt idx="7">
                  <c:v>Ethics Committee / Corruption Prevention Committee</c:v>
                </c:pt>
                <c:pt idx="8">
                  <c:v>Anticorruption Policy Council</c:v>
                </c:pt>
                <c:pt idx="9">
                  <c:v>Audit chamber of the RA</c:v>
                </c:pt>
              </c:strCache>
            </c:strRef>
          </c:cat>
          <c:val>
            <c:numRef>
              <c:f>'Q49'!$D$3:$D$12</c:f>
              <c:numCache>
                <c:formatCode>###0</c:formatCode>
                <c:ptCount val="10"/>
                <c:pt idx="0">
                  <c:v>52.156953092447502</c:v>
                </c:pt>
                <c:pt idx="1">
                  <c:v>48.696781947836548</c:v>
                </c:pt>
                <c:pt idx="2">
                  <c:v>45.993619201021204</c:v>
                </c:pt>
                <c:pt idx="3">
                  <c:v>46.91070851780686</c:v>
                </c:pt>
                <c:pt idx="4">
                  <c:v>34.623181318631154</c:v>
                </c:pt>
                <c:pt idx="5">
                  <c:v>40.27246405103071</c:v>
                </c:pt>
                <c:pt idx="6">
                  <c:v>41.168822571767947</c:v>
                </c:pt>
                <c:pt idx="7">
                  <c:v>20.762971747356904</c:v>
                </c:pt>
                <c:pt idx="8">
                  <c:v>20.93833296845871</c:v>
                </c:pt>
                <c:pt idx="9">
                  <c:v>30.406668627958982</c:v>
                </c:pt>
              </c:numCache>
            </c:numRef>
          </c:val>
          <c:extLst xmlns:c16r2="http://schemas.microsoft.com/office/drawing/2015/06/chart">
            <c:ext xmlns:c16="http://schemas.microsoft.com/office/drawing/2014/chart" uri="{C3380CC4-5D6E-409C-BE32-E72D297353CC}">
              <c16:uniqueId val="{00000001-8CE5-4F50-ACD3-626F4BF115B5}"/>
            </c:ext>
          </c:extLst>
        </c:ser>
        <c:ser>
          <c:idx val="2"/>
          <c:order val="2"/>
          <c:tx>
            <c:strRef>
              <c:f>'Q49'!$E$2</c:f>
              <c:strCache>
                <c:ptCount val="1"/>
                <c:pt idx="0">
                  <c:v>Rather ineffective</c:v>
                </c:pt>
              </c:strCache>
            </c:strRef>
          </c:tx>
          <c:spPr>
            <a:solidFill>
              <a:srgbClr val="FF0000"/>
            </a:solidFill>
            <a:ln>
              <a:noFill/>
            </a:ln>
            <a:effectLst/>
          </c:spPr>
          <c:invertIfNegative val="0"/>
          <c:dLbls>
            <c:spPr>
              <a:noFill/>
              <a:ln>
                <a:noFill/>
              </a:ln>
              <a:effectLst/>
            </c:spPr>
            <c:txPr>
              <a:bodyPr rot="0" vert="horz"/>
              <a:lstStyle/>
              <a:p>
                <a:pPr>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'Q49'!$B$3:$B$12</c:f>
              <c:strCache>
                <c:ptCount val="10"/>
                <c:pt idx="0">
                  <c:v>National Security Service</c:v>
                </c:pt>
                <c:pt idx="1">
                  <c:v>Special Investigation Service</c:v>
                </c:pt>
                <c:pt idx="2">
                  <c:v>Investigation Committee</c:v>
                </c:pt>
                <c:pt idx="3">
                  <c:v>Police</c:v>
                </c:pt>
                <c:pt idx="4">
                  <c:v>Bodies of Justice (court) </c:v>
                </c:pt>
                <c:pt idx="5">
                  <c:v> State Supervision Service</c:v>
                </c:pt>
                <c:pt idx="6">
                  <c:v>Prosecutor's Office</c:v>
                </c:pt>
                <c:pt idx="7">
                  <c:v>Ethics Committee / Corruption Prevention Committee</c:v>
                </c:pt>
                <c:pt idx="8">
                  <c:v>Anticorruption Policy Council</c:v>
                </c:pt>
                <c:pt idx="9">
                  <c:v>Audit chamber of the RA</c:v>
                </c:pt>
              </c:strCache>
            </c:strRef>
          </c:cat>
          <c:val>
            <c:numRef>
              <c:f>'Q49'!$E$3:$E$12</c:f>
              <c:numCache>
                <c:formatCode>###0</c:formatCode>
                <c:ptCount val="10"/>
                <c:pt idx="0">
                  <c:v>20.934773148028903</c:v>
                </c:pt>
                <c:pt idx="1">
                  <c:v>27.182677344011076</c:v>
                </c:pt>
                <c:pt idx="2">
                  <c:v>31.485005113366775</c:v>
                </c:pt>
                <c:pt idx="3">
                  <c:v>36.36666123153438</c:v>
                </c:pt>
                <c:pt idx="4">
                  <c:v>40.266371516918355</c:v>
                </c:pt>
                <c:pt idx="5">
                  <c:v>27.967147497039079</c:v>
                </c:pt>
                <c:pt idx="6">
                  <c:v>38.793622028796968</c:v>
                </c:pt>
                <c:pt idx="7">
                  <c:v>18.98861846160932</c:v>
                </c:pt>
                <c:pt idx="8">
                  <c:v>16.342037463191637</c:v>
                </c:pt>
                <c:pt idx="9">
                  <c:v>26.163271640965423</c:v>
                </c:pt>
              </c:numCache>
            </c:numRef>
          </c:val>
          <c:extLst xmlns:c16r2="http://schemas.microsoft.com/office/drawing/2015/06/chart">
            <c:ext xmlns:c16="http://schemas.microsoft.com/office/drawing/2014/chart" uri="{C3380CC4-5D6E-409C-BE32-E72D297353CC}">
              <c16:uniqueId val="{00000002-8CE5-4F50-ACD3-626F4BF115B5}"/>
            </c:ext>
          </c:extLst>
        </c:ser>
        <c:ser>
          <c:idx val="3"/>
          <c:order val="3"/>
          <c:tx>
            <c:strRef>
              <c:f>'Q49'!$F$2</c:f>
              <c:strCache>
                <c:ptCount val="1"/>
                <c:pt idx="0">
                  <c:v>Not effective at all </c:v>
                </c:pt>
              </c:strCache>
            </c:strRef>
          </c:tx>
          <c:spPr>
            <a:solidFill>
              <a:srgbClr val="920000"/>
            </a:solidFill>
            <a:ln>
              <a:noFill/>
            </a:ln>
            <a:effectLst/>
          </c:spPr>
          <c:invertIfNegative val="0"/>
          <c:dLbls>
            <c:spPr>
              <a:noFill/>
              <a:ln>
                <a:noFill/>
              </a:ln>
              <a:effectLst/>
            </c:spPr>
            <c:txPr>
              <a:bodyPr rot="0" vert="horz"/>
              <a:lstStyle/>
              <a:p>
                <a:pPr>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'Q49'!$B$3:$B$12</c:f>
              <c:strCache>
                <c:ptCount val="10"/>
                <c:pt idx="0">
                  <c:v>National Security Service</c:v>
                </c:pt>
                <c:pt idx="1">
                  <c:v>Special Investigation Service</c:v>
                </c:pt>
                <c:pt idx="2">
                  <c:v>Investigation Committee</c:v>
                </c:pt>
                <c:pt idx="3">
                  <c:v>Police</c:v>
                </c:pt>
                <c:pt idx="4">
                  <c:v>Bodies of Justice (court) </c:v>
                </c:pt>
                <c:pt idx="5">
                  <c:v> State Supervision Service</c:v>
                </c:pt>
                <c:pt idx="6">
                  <c:v>Prosecutor's Office</c:v>
                </c:pt>
                <c:pt idx="7">
                  <c:v>Ethics Committee / Corruption Prevention Committee</c:v>
                </c:pt>
                <c:pt idx="8">
                  <c:v>Anticorruption Policy Council</c:v>
                </c:pt>
                <c:pt idx="9">
                  <c:v>Audit chamber of the RA</c:v>
                </c:pt>
              </c:strCache>
            </c:strRef>
          </c:cat>
          <c:val>
            <c:numRef>
              <c:f>'Q49'!$F$3:$F$12</c:f>
              <c:numCache>
                <c:formatCode>###0</c:formatCode>
                <c:ptCount val="10"/>
                <c:pt idx="0">
                  <c:v>4.7354742615815404</c:v>
                </c:pt>
                <c:pt idx="1">
                  <c:v>6.7745564503904676</c:v>
                </c:pt>
                <c:pt idx="2">
                  <c:v>8.8324877237847019</c:v>
                </c:pt>
                <c:pt idx="3">
                  <c:v>9.4866833686793068</c:v>
                </c:pt>
                <c:pt idx="4">
                  <c:v>17.384324075102793</c:v>
                </c:pt>
                <c:pt idx="5">
                  <c:v>8.7928091979472747</c:v>
                </c:pt>
                <c:pt idx="6">
                  <c:v>15.634578244649827</c:v>
                </c:pt>
                <c:pt idx="7">
                  <c:v>7.6181914296385873</c:v>
                </c:pt>
                <c:pt idx="8">
                  <c:v>5.0484076972803713</c:v>
                </c:pt>
                <c:pt idx="9">
                  <c:v>9.8435357220794639</c:v>
                </c:pt>
              </c:numCache>
            </c:numRef>
          </c:val>
          <c:extLst xmlns:c16r2="http://schemas.microsoft.com/office/drawing/2015/06/chart">
            <c:ext xmlns:c16="http://schemas.microsoft.com/office/drawing/2014/chart" uri="{C3380CC4-5D6E-409C-BE32-E72D297353CC}">
              <c16:uniqueId val="{00000003-8CE5-4F50-ACD3-626F4BF115B5}"/>
            </c:ext>
          </c:extLst>
        </c:ser>
        <c:ser>
          <c:idx val="4"/>
          <c:order val="4"/>
          <c:tx>
            <c:strRef>
              <c:f>'Q49'!$G$2</c:f>
              <c:strCache>
                <c:ptCount val="1"/>
                <c:pt idx="0">
                  <c:v>I haven't heard about the institution/ I'm not aware</c:v>
                </c:pt>
              </c:strCache>
            </c:strRef>
          </c:tx>
          <c:spPr>
            <a:solidFill>
              <a:srgbClr val="44546A">
                <a:lumMod val="60000"/>
                <a:lumOff val="40000"/>
              </a:srgbClr>
            </a:solidFill>
            <a:ln>
              <a:noFill/>
            </a:ln>
            <a:effectLst/>
          </c:spPr>
          <c:invertIfNegative val="0"/>
          <c:dLbls>
            <c:dLbl>
              <c:idx val="3"/>
              <c:delete val="1"/>
              <c:extLst>
                <c:ext xmlns:c15="http://schemas.microsoft.com/office/drawing/2012/chart" uri="{CE6537A1-D6FC-4f65-9D91-7224C49458BB}"/>
              </c:extLst>
            </c:dLbl>
            <c:spPr>
              <a:noFill/>
              <a:ln>
                <a:noFill/>
              </a:ln>
              <a:effectLst/>
            </c:spPr>
            <c:txPr>
              <a:bodyPr rot="0" vert="horz"/>
              <a:lstStyle/>
              <a:p>
                <a:pPr>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'Q49'!$B$3:$B$12</c:f>
              <c:strCache>
                <c:ptCount val="10"/>
                <c:pt idx="0">
                  <c:v>National Security Service</c:v>
                </c:pt>
                <c:pt idx="1">
                  <c:v>Special Investigation Service</c:v>
                </c:pt>
                <c:pt idx="2">
                  <c:v>Investigation Committee</c:v>
                </c:pt>
                <c:pt idx="3">
                  <c:v>Police</c:v>
                </c:pt>
                <c:pt idx="4">
                  <c:v>Bodies of Justice (court) </c:v>
                </c:pt>
                <c:pt idx="5">
                  <c:v> State Supervision Service</c:v>
                </c:pt>
                <c:pt idx="6">
                  <c:v>Prosecutor's Office</c:v>
                </c:pt>
                <c:pt idx="7">
                  <c:v>Ethics Committee / Corruption Prevention Committee</c:v>
                </c:pt>
                <c:pt idx="8">
                  <c:v>Anticorruption Policy Council</c:v>
                </c:pt>
                <c:pt idx="9">
                  <c:v>Audit chamber of the RA</c:v>
                </c:pt>
              </c:strCache>
            </c:strRef>
          </c:cat>
          <c:val>
            <c:numRef>
              <c:f>'Q49'!$G$3:$G$12</c:f>
              <c:numCache>
                <c:formatCode>###0</c:formatCode>
                <c:ptCount val="10"/>
                <c:pt idx="0">
                  <c:v>0.62629523516161978</c:v>
                </c:pt>
                <c:pt idx="1">
                  <c:v>5.1887566783799173</c:v>
                </c:pt>
                <c:pt idx="2">
                  <c:v>5.3883199101064569</c:v>
                </c:pt>
                <c:pt idx="3">
                  <c:v>0.42847937093752314</c:v>
                </c:pt>
                <c:pt idx="4">
                  <c:v>1.7985132040870884</c:v>
                </c:pt>
                <c:pt idx="5">
                  <c:v>17.423082267100927</c:v>
                </c:pt>
                <c:pt idx="6">
                  <c:v>0.80951631947281044</c:v>
                </c:pt>
                <c:pt idx="7">
                  <c:v>49.738625295068559</c:v>
                </c:pt>
                <c:pt idx="8">
                  <c:v>54.839196082474082</c:v>
                </c:pt>
                <c:pt idx="9">
                  <c:v>30.989631190981665</c:v>
                </c:pt>
              </c:numCache>
            </c:numRef>
          </c:val>
          <c:extLst xmlns:c16r2="http://schemas.microsoft.com/office/drawing/2015/06/chart">
            <c:ext xmlns:c16="http://schemas.microsoft.com/office/drawing/2014/chart" uri="{C3380CC4-5D6E-409C-BE32-E72D297353CC}">
              <c16:uniqueId val="{00000004-8CE5-4F50-ACD3-626F4BF115B5}"/>
            </c:ext>
          </c:extLst>
        </c:ser>
        <c:dLbls>
          <c:dLblPos val="ctr"/>
          <c:showLegendKey val="0"/>
          <c:showVal val="1"/>
          <c:showCatName val="0"/>
          <c:showSerName val="0"/>
          <c:showPercent val="0"/>
          <c:showBubbleSize val="0"/>
        </c:dLbls>
        <c:gapWidth val="55"/>
        <c:overlap val="100"/>
        <c:axId val="-1430880080"/>
        <c:axId val="-1430871376"/>
      </c:barChart>
      <c:catAx>
        <c:axId val="-14308800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30871376"/>
        <c:crosses val="autoZero"/>
        <c:auto val="1"/>
        <c:lblAlgn val="ctr"/>
        <c:lblOffset val="100"/>
        <c:noMultiLvlLbl val="0"/>
      </c:catAx>
      <c:valAx>
        <c:axId val="-1430871376"/>
        <c:scaling>
          <c:orientation val="minMax"/>
        </c:scaling>
        <c:delete val="1"/>
        <c:axPos val="b"/>
        <c:numFmt formatCode="0%" sourceLinked="1"/>
        <c:majorTickMark val="none"/>
        <c:minorTickMark val="none"/>
        <c:tickLblPos val="nextTo"/>
        <c:crossAx val="-1430880080"/>
        <c:crosses val="max"/>
        <c:crossBetween val="between"/>
      </c:valAx>
      <c:spPr>
        <a:noFill/>
        <a:ln>
          <a:noFill/>
        </a:ln>
        <a:effectLst/>
      </c:spPr>
    </c:plotArea>
    <c:legend>
      <c:legendPos val="b"/>
      <c:layout>
        <c:manualLayout>
          <c:xMode val="edge"/>
          <c:yMode val="edge"/>
          <c:x val="1.0185379165315984E-2"/>
          <c:y val="0.90093840152053994"/>
          <c:w val="0.98850092795954547"/>
          <c:h val="9.8229922332685821E-2"/>
        </c:manualLayout>
      </c:layout>
      <c:overlay val="0"/>
      <c:spPr>
        <a:noFill/>
        <a:ln>
          <a:noFill/>
        </a:ln>
        <a:effectLst/>
      </c:spPr>
      <c:txPr>
        <a:bodyPr rot="0" vert="horz"/>
        <a:lstStyle/>
        <a:p>
          <a:pPr>
            <a:defRPr sz="1200"/>
          </a:pPr>
          <a:endParaRPr lang="en-US"/>
        </a:p>
      </c:txPr>
    </c:legend>
    <c:plotVisOnly val="1"/>
    <c:dispBlanksAs val="gap"/>
    <c:showDLblsOverMax val="0"/>
  </c:chart>
  <c:spPr>
    <a:noFill/>
    <a:ln w="9525" cap="flat" cmpd="sng" algn="ctr">
      <a:noFill/>
      <a:round/>
    </a:ln>
    <a:effectLst/>
  </c:spPr>
  <c:txPr>
    <a:bodyPr/>
    <a:lstStyle/>
    <a:p>
      <a:pPr>
        <a:defRPr sz="1300" b="1">
          <a:solidFill>
            <a:sysClr val="windowText" lastClr="000000"/>
          </a:solidFill>
          <a:latin typeface="WeblySleek UI Light" panose="020B0502040204020203"/>
        </a:defRPr>
      </a:pPr>
      <a:endParaRPr lang="en-US"/>
    </a:p>
  </c:txPr>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2650994183856747"/>
          <c:y val="0"/>
          <c:w val="0.46477210830954468"/>
          <c:h val="0.99411216490072185"/>
        </c:manualLayout>
      </c:layout>
      <c:barChart>
        <c:barDir val="bar"/>
        <c:grouping val="clustered"/>
        <c:varyColors val="0"/>
        <c:ser>
          <c:idx val="0"/>
          <c:order val="0"/>
          <c:spPr>
            <a:solidFill>
              <a:srgbClr val="009242"/>
            </a:solidFill>
            <a:ln>
              <a:noFill/>
            </a:ln>
            <a:effectLst/>
          </c:spPr>
          <c:invertIfNegative val="0"/>
          <c:dPt>
            <c:idx val="1"/>
            <c:invertIfNegative val="0"/>
            <c:bubble3D val="0"/>
            <c:spPr>
              <a:solidFill>
                <a:srgbClr val="05FF76"/>
              </a:solidFill>
              <a:ln>
                <a:noFill/>
              </a:ln>
              <a:effectLst/>
            </c:spPr>
            <c:extLst xmlns:c16r2="http://schemas.microsoft.com/office/drawing/2015/06/chart">
              <c:ext xmlns:c16="http://schemas.microsoft.com/office/drawing/2014/chart" uri="{C3380CC4-5D6E-409C-BE32-E72D297353CC}">
                <c16:uniqueId val="{00000001-DC91-47B3-89A6-A50AF867FF5C}"/>
              </c:ext>
            </c:extLst>
          </c:dPt>
          <c:dPt>
            <c:idx val="2"/>
            <c:invertIfNegative val="0"/>
            <c:bubble3D val="0"/>
            <c:spPr>
              <a:solidFill>
                <a:srgbClr val="05FF76"/>
              </a:solidFill>
              <a:ln>
                <a:noFill/>
              </a:ln>
              <a:effectLst/>
            </c:spPr>
            <c:extLst xmlns:c16r2="http://schemas.microsoft.com/office/drawing/2015/06/chart">
              <c:ext xmlns:c16="http://schemas.microsoft.com/office/drawing/2014/chart" uri="{C3380CC4-5D6E-409C-BE32-E72D297353CC}">
                <c16:uniqueId val="{00000003-DC91-47B3-89A6-A50AF867FF5C}"/>
              </c:ext>
            </c:extLst>
          </c:dPt>
          <c:dPt>
            <c:idx val="3"/>
            <c:invertIfNegative val="0"/>
            <c:bubble3D val="0"/>
            <c:spPr>
              <a:solidFill>
                <a:srgbClr val="05FF76"/>
              </a:solidFill>
              <a:ln>
                <a:noFill/>
              </a:ln>
              <a:effectLst/>
            </c:spPr>
            <c:extLst xmlns:c16r2="http://schemas.microsoft.com/office/drawing/2015/06/chart">
              <c:ext xmlns:c16="http://schemas.microsoft.com/office/drawing/2014/chart" uri="{C3380CC4-5D6E-409C-BE32-E72D297353CC}">
                <c16:uniqueId val="{00000005-DC91-47B3-89A6-A50AF867FF5C}"/>
              </c:ext>
            </c:extLst>
          </c:dPt>
          <c:dPt>
            <c:idx val="4"/>
            <c:invertIfNegative val="0"/>
            <c:bubble3D val="0"/>
            <c:spPr>
              <a:solidFill>
                <a:srgbClr val="05FF76"/>
              </a:solidFill>
              <a:ln>
                <a:noFill/>
              </a:ln>
              <a:effectLst/>
            </c:spPr>
            <c:extLst xmlns:c16r2="http://schemas.microsoft.com/office/drawing/2015/06/chart">
              <c:ext xmlns:c16="http://schemas.microsoft.com/office/drawing/2014/chart" uri="{C3380CC4-5D6E-409C-BE32-E72D297353CC}">
                <c16:uniqueId val="{00000007-DC91-47B3-89A6-A50AF867FF5C}"/>
              </c:ext>
            </c:extLst>
          </c:dPt>
          <c:dPt>
            <c:idx val="5"/>
            <c:invertIfNegative val="0"/>
            <c:bubble3D val="0"/>
            <c:spPr>
              <a:solidFill>
                <a:srgbClr val="05FF76"/>
              </a:solidFill>
              <a:ln>
                <a:noFill/>
              </a:ln>
              <a:effectLst/>
            </c:spPr>
            <c:extLst xmlns:c16r2="http://schemas.microsoft.com/office/drawing/2015/06/chart">
              <c:ext xmlns:c16="http://schemas.microsoft.com/office/drawing/2014/chart" uri="{C3380CC4-5D6E-409C-BE32-E72D297353CC}">
                <c16:uniqueId val="{00000009-DC91-47B3-89A6-A50AF867FF5C}"/>
              </c:ext>
            </c:extLst>
          </c:dPt>
          <c:dPt>
            <c:idx val="6"/>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B-DC91-47B3-89A6-A50AF867FF5C}"/>
              </c:ext>
            </c:extLst>
          </c:dPt>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'Q50'!$B$2:$B$8</c:f>
              <c:strCache>
                <c:ptCount val="7"/>
                <c:pt idx="0">
                  <c:v>State</c:v>
                </c:pt>
                <c:pt idx="1">
                  <c:v>International / foreign organizations</c:v>
                </c:pt>
                <c:pt idx="2">
                  <c:v>Businessmen</c:v>
                </c:pt>
                <c:pt idx="3">
                  <c:v>Citizens with voluntary donations</c:v>
                </c:pt>
                <c:pt idx="4">
                  <c:v>The diaspora</c:v>
                </c:pt>
                <c:pt idx="5">
                  <c:v>Other</c:v>
                </c:pt>
                <c:pt idx="6">
                  <c:v>There is no need to finance the fight against corruption</c:v>
                </c:pt>
              </c:strCache>
            </c:strRef>
          </c:cat>
          <c:val>
            <c:numRef>
              <c:f>'Q50'!$C$2:$C$8</c:f>
              <c:numCache>
                <c:formatCode>0.0</c:formatCode>
                <c:ptCount val="7"/>
                <c:pt idx="0">
                  <c:v>49.410536052263531</c:v>
                </c:pt>
                <c:pt idx="1">
                  <c:v>9.0238031970649697</c:v>
                </c:pt>
                <c:pt idx="2">
                  <c:v>8.5903802851119799</c:v>
                </c:pt>
                <c:pt idx="3">
                  <c:v>7.0621155115674181</c:v>
                </c:pt>
                <c:pt idx="4">
                  <c:v>4.0702097267875068</c:v>
                </c:pt>
                <c:pt idx="5">
                  <c:v>0.97502167643164928</c:v>
                </c:pt>
                <c:pt idx="6">
                  <c:v>20.867933550772946</c:v>
                </c:pt>
              </c:numCache>
            </c:numRef>
          </c:val>
          <c:extLst xmlns:c16r2="http://schemas.microsoft.com/office/drawing/2015/06/chart">
            <c:ext xmlns:c16="http://schemas.microsoft.com/office/drawing/2014/chart" uri="{C3380CC4-5D6E-409C-BE32-E72D297353CC}">
              <c16:uniqueId val="{00000000-2451-40DB-8454-E7C3D25AECC7}"/>
            </c:ext>
          </c:extLst>
        </c:ser>
        <c:dLbls>
          <c:dLblPos val="outEnd"/>
          <c:showLegendKey val="0"/>
          <c:showVal val="1"/>
          <c:showCatName val="0"/>
          <c:showSerName val="0"/>
          <c:showPercent val="0"/>
          <c:showBubbleSize val="0"/>
        </c:dLbls>
        <c:gapWidth val="59"/>
        <c:axId val="-1430874096"/>
        <c:axId val="-1430876816"/>
      </c:barChart>
      <c:catAx>
        <c:axId val="-14308740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30876816"/>
        <c:crosses val="autoZero"/>
        <c:auto val="1"/>
        <c:lblAlgn val="ctr"/>
        <c:lblOffset val="100"/>
        <c:noMultiLvlLbl val="0"/>
      </c:catAx>
      <c:valAx>
        <c:axId val="-1430876816"/>
        <c:scaling>
          <c:orientation val="minMax"/>
          <c:max val="55"/>
          <c:min val="0"/>
        </c:scaling>
        <c:delete val="1"/>
        <c:axPos val="b"/>
        <c:numFmt formatCode="0.0" sourceLinked="1"/>
        <c:majorTickMark val="out"/>
        <c:minorTickMark val="none"/>
        <c:tickLblPos val="nextTo"/>
        <c:crossAx val="-143087409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3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613221914049617"/>
          <c:y val="7.5936677479273892E-2"/>
          <c:w val="0.67386777541521314"/>
          <c:h val="0.7854287497511182"/>
        </c:manualLayout>
      </c:layout>
      <c:barChart>
        <c:barDir val="bar"/>
        <c:grouping val="stacked"/>
        <c:varyColors val="0"/>
        <c:ser>
          <c:idx val="0"/>
          <c:order val="0"/>
          <c:tx>
            <c:strRef>
              <c:f>'Q45'!$B$3</c:f>
              <c:strCache>
                <c:ptCount val="1"/>
                <c:pt idx="0">
                  <c:v>No</c:v>
                </c:pt>
              </c:strCache>
            </c:strRef>
          </c:tx>
          <c:spPr>
            <a:solidFill>
              <a:srgbClr val="FFC000"/>
            </a:solidFill>
            <a:ln>
              <a:noFill/>
            </a:ln>
            <a:effectLst/>
          </c:spPr>
          <c:invertIfNegative val="0"/>
          <c:dLbls>
            <c:spPr>
              <a:noFill/>
              <a:ln>
                <a:noFill/>
              </a:ln>
              <a:effectLst/>
            </c:spPr>
            <c:txPr>
              <a:bodyPr rot="0" vert="horz"/>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'Q45'!$C$2:$D$2</c:f>
              <c:strCache>
                <c:ptCount val="2"/>
                <c:pt idx="0">
                  <c:v>Public Organizations</c:v>
                </c:pt>
                <c:pt idx="1">
                  <c:v>State Entities</c:v>
                </c:pt>
              </c:strCache>
            </c:strRef>
          </c:cat>
          <c:val>
            <c:numRef>
              <c:f>'Q45'!$C$3:$D$3</c:f>
              <c:numCache>
                <c:formatCode>0.0</c:formatCode>
                <c:ptCount val="2"/>
                <c:pt idx="0">
                  <c:v>94.281086324484193</c:v>
                </c:pt>
                <c:pt idx="1">
                  <c:v>60.718310665212528</c:v>
                </c:pt>
              </c:numCache>
            </c:numRef>
          </c:val>
          <c:extLst xmlns:c16r2="http://schemas.microsoft.com/office/drawing/2015/06/chart">
            <c:ext xmlns:c16="http://schemas.microsoft.com/office/drawing/2014/chart" uri="{C3380CC4-5D6E-409C-BE32-E72D297353CC}">
              <c16:uniqueId val="{00000000-4617-4462-8885-612F1DE917CC}"/>
            </c:ext>
          </c:extLst>
        </c:ser>
        <c:ser>
          <c:idx val="1"/>
          <c:order val="1"/>
          <c:tx>
            <c:strRef>
              <c:f>'Q45'!$B$4</c:f>
              <c:strCache>
                <c:ptCount val="1"/>
                <c:pt idx="0">
                  <c:v>Yes</c:v>
                </c:pt>
              </c:strCache>
            </c:strRef>
          </c:tx>
          <c:spPr>
            <a:solidFill>
              <a:srgbClr val="00B050"/>
            </a:solidFill>
            <a:ln>
              <a:noFill/>
            </a:ln>
            <a:effectLst/>
          </c:spPr>
          <c:invertIfNegative val="0"/>
          <c:dLbls>
            <c:spPr>
              <a:noFill/>
              <a:ln>
                <a:noFill/>
              </a:ln>
              <a:effectLst/>
            </c:spPr>
            <c:txPr>
              <a:bodyPr rot="0" vert="horz"/>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'Q45'!$C$2:$D$2</c:f>
              <c:strCache>
                <c:ptCount val="2"/>
                <c:pt idx="0">
                  <c:v>Public Organizations</c:v>
                </c:pt>
                <c:pt idx="1">
                  <c:v>State Entities</c:v>
                </c:pt>
              </c:strCache>
            </c:strRef>
          </c:cat>
          <c:val>
            <c:numRef>
              <c:f>'Q45'!$C$4:$D$4</c:f>
              <c:numCache>
                <c:formatCode>0.0</c:formatCode>
                <c:ptCount val="2"/>
                <c:pt idx="0">
                  <c:v>5.7189136755157026</c:v>
                </c:pt>
                <c:pt idx="1">
                  <c:v>39.281689334787259</c:v>
                </c:pt>
              </c:numCache>
            </c:numRef>
          </c:val>
          <c:extLst xmlns:c16r2="http://schemas.microsoft.com/office/drawing/2015/06/chart">
            <c:ext xmlns:c16="http://schemas.microsoft.com/office/drawing/2014/chart" uri="{C3380CC4-5D6E-409C-BE32-E72D297353CC}">
              <c16:uniqueId val="{00000001-4617-4462-8885-612F1DE917CC}"/>
            </c:ext>
          </c:extLst>
        </c:ser>
        <c:dLbls>
          <c:showLegendKey val="0"/>
          <c:showVal val="1"/>
          <c:showCatName val="0"/>
          <c:showSerName val="0"/>
          <c:showPercent val="0"/>
          <c:showBubbleSize val="0"/>
        </c:dLbls>
        <c:gapWidth val="115"/>
        <c:overlap val="100"/>
        <c:axId val="-1430864848"/>
        <c:axId val="-1430879536"/>
      </c:barChart>
      <c:catAx>
        <c:axId val="-14308648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430879536"/>
        <c:crosses val="autoZero"/>
        <c:auto val="1"/>
        <c:lblAlgn val="ctr"/>
        <c:lblOffset val="100"/>
        <c:noMultiLvlLbl val="0"/>
      </c:catAx>
      <c:valAx>
        <c:axId val="-1430879536"/>
        <c:scaling>
          <c:orientation val="minMax"/>
        </c:scaling>
        <c:delete val="1"/>
        <c:axPos val="b"/>
        <c:numFmt formatCode="0.0" sourceLinked="1"/>
        <c:majorTickMark val="out"/>
        <c:minorTickMark val="none"/>
        <c:tickLblPos val="nextTo"/>
        <c:crossAx val="-1430864848"/>
        <c:crosses val="max"/>
        <c:crossBetween val="between"/>
      </c:valAx>
      <c:spPr>
        <a:noFill/>
        <a:ln>
          <a:noFill/>
        </a:ln>
        <a:effectLst/>
      </c:spPr>
    </c:plotArea>
    <c:legend>
      <c:legendPos val="b"/>
      <c:layout>
        <c:manualLayout>
          <c:xMode val="edge"/>
          <c:yMode val="edge"/>
          <c:x val="0.47788251379236474"/>
          <c:y val="0.89890274211427657"/>
          <c:w val="0.1902632068189905"/>
          <c:h val="4.8341014719806084E-2"/>
        </c:manualLayout>
      </c:layout>
      <c:overlay val="0"/>
      <c:spPr>
        <a:noFill/>
        <a:ln>
          <a:noFill/>
        </a:ln>
        <a:effectLst/>
      </c:spPr>
      <c:txPr>
        <a:bodyPr rot="0" vert="horz"/>
        <a:lstStyle/>
        <a:p>
          <a:pPr>
            <a:defRPr sz="1400"/>
          </a:pPr>
          <a:endParaRPr lang="en-US"/>
        </a:p>
      </c:txPr>
    </c:legend>
    <c:plotVisOnly val="1"/>
    <c:dispBlanksAs val="gap"/>
    <c:showDLblsOverMax val="0"/>
  </c:chart>
  <c:spPr>
    <a:solidFill>
      <a:schemeClr val="bg1"/>
    </a:solidFill>
    <a:ln w="9525" cap="flat" cmpd="sng" algn="ctr">
      <a:noFill/>
      <a:round/>
    </a:ln>
    <a:effectLst/>
  </c:spPr>
  <c:txPr>
    <a:bodyPr/>
    <a:lstStyle/>
    <a:p>
      <a:pPr>
        <a:defRPr b="1">
          <a:latin typeface="GHEA Grapalat" pitchFamily="50" charset="0"/>
          <a:cs typeface="Calibri Light" panose="020F0302020204030204" pitchFamily="34" charset="0"/>
        </a:defRPr>
      </a:pPr>
      <a:endParaRPr lang="en-US"/>
    </a:p>
  </c:txPr>
  <c:externalData r:id="rId2">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7110789410343177"/>
          <c:y val="4.796298767738779E-2"/>
          <c:w val="0.40979838351160791"/>
          <c:h val="0.95203701232261218"/>
        </c:manualLayout>
      </c:layout>
      <c:barChart>
        <c:barDir val="bar"/>
        <c:grouping val="clustered"/>
        <c:varyColors val="0"/>
        <c:ser>
          <c:idx val="0"/>
          <c:order val="0"/>
          <c:spPr>
            <a:solidFill>
              <a:srgbClr val="05FF76"/>
            </a:solidFill>
            <a:ln>
              <a:noFill/>
            </a:ln>
            <a:effectLst/>
          </c:spPr>
          <c:invertIfNegative val="0"/>
          <c:dPt>
            <c:idx val="0"/>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1-6C74-4F7E-934F-A119E5B89669}"/>
              </c:ext>
            </c:extLst>
          </c:dPt>
          <c:dPt>
            <c:idx val="1"/>
            <c:invertIfNegative val="0"/>
            <c:bubble3D val="0"/>
            <c:spPr>
              <a:solidFill>
                <a:srgbClr val="00E266"/>
              </a:solidFill>
              <a:ln>
                <a:noFill/>
              </a:ln>
              <a:effectLst/>
            </c:spPr>
            <c:extLst xmlns:c16r2="http://schemas.microsoft.com/office/drawing/2015/06/chart">
              <c:ext xmlns:c16="http://schemas.microsoft.com/office/drawing/2014/chart" uri="{C3380CC4-5D6E-409C-BE32-E72D297353CC}">
                <c16:uniqueId val="{00000003-6C74-4F7E-934F-A119E5B89669}"/>
              </c:ext>
            </c:extLst>
          </c:dPt>
          <c:dPt>
            <c:idx val="2"/>
            <c:invertIfNegative val="0"/>
            <c:bubble3D val="0"/>
            <c:spPr>
              <a:solidFill>
                <a:srgbClr val="00E266"/>
              </a:solidFill>
              <a:ln>
                <a:noFill/>
              </a:ln>
              <a:effectLst/>
            </c:spPr>
            <c:extLst xmlns:c16r2="http://schemas.microsoft.com/office/drawing/2015/06/chart">
              <c:ext xmlns:c16="http://schemas.microsoft.com/office/drawing/2014/chart" uri="{C3380CC4-5D6E-409C-BE32-E72D297353CC}">
                <c16:uniqueId val="{00000005-6C74-4F7E-934F-A119E5B89669}"/>
              </c:ext>
            </c:extLst>
          </c:dPt>
          <c:dPt>
            <c:idx val="8"/>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7-6C74-4F7E-934F-A119E5B89669}"/>
              </c:ext>
            </c:extLst>
          </c:dPt>
          <c:dLbls>
            <c:dLbl>
              <c:idx val="1"/>
              <c:spPr>
                <a:noFill/>
                <a:ln>
                  <a:noFill/>
                </a:ln>
                <a:effectLst/>
              </c:spPr>
              <c:txPr>
                <a:bodyPr rot="0" vert="horz"/>
                <a:lstStyle/>
                <a:p>
                  <a:pPr>
                    <a:defRPr sz="1200" b="1"/>
                  </a:pPr>
                  <a:endParaRPr lang="en-US"/>
                </a:p>
              </c:txPr>
              <c:dLblPos val="outEnd"/>
              <c:showLegendKey val="0"/>
              <c:showVal val="1"/>
              <c:showCatName val="0"/>
              <c:showSerName val="0"/>
              <c:showPercent val="0"/>
              <c:showBubbleSize val="0"/>
            </c:dLbl>
            <c:spPr>
              <a:noFill/>
              <a:ln>
                <a:noFill/>
              </a:ln>
              <a:effectLst/>
            </c:spPr>
            <c:txPr>
              <a:bodyPr rot="0" vert="horz"/>
              <a:lstStyle/>
              <a:p>
                <a:pPr>
                  <a:defRPr sz="14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'Q46'!$B$2:$B$10</c:f>
              <c:strCache>
                <c:ptCount val="9"/>
                <c:pt idx="0">
                  <c:v>Helsinki Citizens' Assembly Vanadzor office</c:v>
                </c:pt>
                <c:pt idx="1">
                  <c:v>Union of Informed Citizens</c:v>
                </c:pt>
                <c:pt idx="2">
                  <c:v>Transparency International Anticorruption Center</c:v>
                </c:pt>
                <c:pt idx="3">
                  <c:v>“Hetq” Investigative Journalists</c:v>
                </c:pt>
                <c:pt idx="4">
                  <c:v>Asbarez Journalists' Club</c:v>
                </c:pt>
                <c:pt idx="5">
                  <c:v>                            Coalition of Anti-Corruption NGOs               </c:v>
                </c:pt>
                <c:pt idx="6">
                  <c:v>                                                      Freedom of Information Center</c:v>
                </c:pt>
                <c:pt idx="7">
                  <c:v>Armenian Lawyers Association</c:v>
                </c:pt>
                <c:pt idx="8">
                  <c:v>Other</c:v>
                </c:pt>
              </c:strCache>
            </c:strRef>
          </c:cat>
          <c:val>
            <c:numRef>
              <c:f>'Q46'!$C$2:$C$10</c:f>
              <c:numCache>
                <c:formatCode>0.0</c:formatCode>
                <c:ptCount val="9"/>
                <c:pt idx="0">
                  <c:v>38.174765898449508</c:v>
                </c:pt>
                <c:pt idx="1">
                  <c:v>14.939467872443297</c:v>
                </c:pt>
                <c:pt idx="2">
                  <c:v>11.874636855071845</c:v>
                </c:pt>
                <c:pt idx="3">
                  <c:v>8.3674329442400559</c:v>
                </c:pt>
                <c:pt idx="4">
                  <c:v>5.9333849998453534</c:v>
                </c:pt>
                <c:pt idx="5">
                  <c:v>2.2319316248822796</c:v>
                </c:pt>
                <c:pt idx="6">
                  <c:v>1.3878212782053827</c:v>
                </c:pt>
                <c:pt idx="7">
                  <c:v>0.75093693581066034</c:v>
                </c:pt>
                <c:pt idx="8">
                  <c:v>16.339621591051618</c:v>
                </c:pt>
              </c:numCache>
            </c:numRef>
          </c:val>
          <c:extLst xmlns:c16r2="http://schemas.microsoft.com/office/drawing/2015/06/chart">
            <c:ext xmlns:c16="http://schemas.microsoft.com/office/drawing/2014/chart" uri="{C3380CC4-5D6E-409C-BE32-E72D297353CC}">
              <c16:uniqueId val="{00000000-3960-4E9E-9F97-A103F5D64E22}"/>
            </c:ext>
          </c:extLst>
        </c:ser>
        <c:dLbls>
          <c:dLblPos val="outEnd"/>
          <c:showLegendKey val="0"/>
          <c:showVal val="1"/>
          <c:showCatName val="0"/>
          <c:showSerName val="0"/>
          <c:showPercent val="0"/>
          <c:showBubbleSize val="0"/>
        </c:dLbls>
        <c:gapWidth val="59"/>
        <c:axId val="-1430873008"/>
        <c:axId val="-1430876272"/>
      </c:barChart>
      <c:catAx>
        <c:axId val="-14308730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b="1">
                <a:solidFill>
                  <a:schemeClr val="tx1">
                    <a:lumMod val="75000"/>
                    <a:lumOff val="25000"/>
                  </a:schemeClr>
                </a:solidFill>
              </a:defRPr>
            </a:pPr>
            <a:endParaRPr lang="en-US"/>
          </a:p>
        </c:txPr>
        <c:crossAx val="-1430876272"/>
        <c:crosses val="autoZero"/>
        <c:auto val="1"/>
        <c:lblAlgn val="ctr"/>
        <c:lblOffset val="100"/>
        <c:noMultiLvlLbl val="0"/>
      </c:catAx>
      <c:valAx>
        <c:axId val="-1430876272"/>
        <c:scaling>
          <c:orientation val="minMax"/>
          <c:max val="40"/>
        </c:scaling>
        <c:delete val="1"/>
        <c:axPos val="b"/>
        <c:numFmt formatCode="0.0" sourceLinked="1"/>
        <c:majorTickMark val="out"/>
        <c:minorTickMark val="none"/>
        <c:tickLblPos val="nextTo"/>
        <c:crossAx val="-1430873008"/>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4152454490250967"/>
          <c:y val="3.2038016633787789E-2"/>
          <c:w val="0.44086213494716542"/>
          <c:h val="0.94004481864928435"/>
        </c:manualLayout>
      </c:layout>
      <c:barChart>
        <c:barDir val="bar"/>
        <c:grouping val="clustered"/>
        <c:varyColors val="0"/>
        <c:ser>
          <c:idx val="0"/>
          <c:order val="0"/>
          <c:spPr>
            <a:solidFill>
              <a:srgbClr val="00C85A"/>
            </a:solidFill>
            <a:ln>
              <a:noFill/>
            </a:ln>
            <a:effectLst/>
          </c:spPr>
          <c:invertIfNegative val="0"/>
          <c:dPt>
            <c:idx val="0"/>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1-A294-456E-B58A-FF739CC14CF2}"/>
              </c:ext>
            </c:extLst>
          </c:dPt>
          <c:dPt>
            <c:idx val="1"/>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3-A294-456E-B58A-FF739CC14CF2}"/>
              </c:ext>
            </c:extLst>
          </c:dPt>
          <c:dPt>
            <c:idx val="2"/>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5-A294-456E-B58A-FF739CC14CF2}"/>
              </c:ext>
            </c:extLst>
          </c:dPt>
          <c:dPt>
            <c:idx val="3"/>
            <c:invertIfNegative val="0"/>
            <c:bubble3D val="0"/>
            <c:spPr>
              <a:solidFill>
                <a:srgbClr val="009242"/>
              </a:solidFill>
              <a:ln>
                <a:noFill/>
              </a:ln>
              <a:effectLst/>
            </c:spPr>
            <c:extLst xmlns:c16r2="http://schemas.microsoft.com/office/drawing/2015/06/chart">
              <c:ext xmlns:c16="http://schemas.microsoft.com/office/drawing/2014/chart" uri="{C3380CC4-5D6E-409C-BE32-E72D297353CC}">
                <c16:uniqueId val="{00000007-A294-456E-B58A-FF739CC14CF2}"/>
              </c:ext>
            </c:extLst>
          </c:dPt>
          <c:dPt>
            <c:idx val="5"/>
            <c:invertIfNegative val="0"/>
            <c:bubble3D val="0"/>
            <c:spPr>
              <a:solidFill>
                <a:srgbClr val="920000"/>
              </a:solidFill>
              <a:ln>
                <a:noFill/>
              </a:ln>
              <a:effectLst/>
            </c:spPr>
          </c:dPt>
          <c:dLbls>
            <c:dLbl>
              <c:idx val="5"/>
              <c:spPr>
                <a:noFill/>
                <a:ln>
                  <a:noFill/>
                </a:ln>
                <a:effectLst/>
              </c:spPr>
              <c:txPr>
                <a:bodyPr rot="0" vert="horz"/>
                <a:lstStyle/>
                <a:p>
                  <a:pPr>
                    <a:defRPr sz="1400" b="1">
                      <a:solidFill>
                        <a:srgbClr val="C00000"/>
                      </a:solidFill>
                    </a:defRPr>
                  </a:pPr>
                  <a:endParaRPr lang="en-US"/>
                </a:p>
              </c:txPr>
              <c:dLblPos val="outEnd"/>
              <c:showLegendKey val="0"/>
              <c:showVal val="1"/>
              <c:showCatName val="0"/>
              <c:showSerName val="0"/>
              <c:showPercent val="0"/>
              <c:showBubbleSize val="0"/>
            </c:dLbl>
            <c:spPr>
              <a:noFill/>
              <a:ln>
                <a:noFill/>
              </a:ln>
              <a:effectLst/>
            </c:spPr>
            <c:txPr>
              <a:bodyPr rot="0" vert="horz"/>
              <a:lstStyle/>
              <a:p>
                <a:pPr>
                  <a:defRPr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'Q2'!$F$3:$F$19</c:f>
              <c:strCache>
                <c:ptCount val="17"/>
                <c:pt idx="0">
                  <c:v>Unemployment</c:v>
                </c:pt>
                <c:pt idx="1">
                  <c:v>Inflation/ High prices </c:v>
                </c:pt>
                <c:pt idx="2">
                  <c:v>Poverty</c:v>
                </c:pt>
                <c:pt idx="3">
                  <c:v>Overall economic issues</c:v>
                </c:pt>
                <c:pt idx="4">
                  <c:v>Low income/salaries </c:v>
                </c:pt>
                <c:pt idx="5">
                  <c:v>Corruption</c:v>
                </c:pt>
                <c:pt idx="6">
                  <c:v>Emigration  </c:v>
                </c:pt>
                <c:pt idx="7">
                  <c:v>Other</c:v>
                </c:pt>
                <c:pt idx="8">
                  <c:v>Conflict / dispute over Nagorno Karabakh</c:v>
                </c:pt>
                <c:pt idx="9">
                  <c:v>Poor healthcare system</c:v>
                </c:pt>
                <c:pt idx="10">
                  <c:v>Pension system</c:v>
                </c:pt>
                <c:pt idx="11">
                  <c:v>Education</c:v>
                </c:pt>
                <c:pt idx="12">
                  <c:v>Poor infrastructure</c:v>
                </c:pt>
                <c:pt idx="13">
                  <c:v>Political instability</c:v>
                </c:pt>
                <c:pt idx="14">
                  <c:v>Relationships with the neighbouring countries </c:v>
                </c:pt>
                <c:pt idx="15">
                  <c:v>Conflicts between the Government and Opposition</c:v>
                </c:pt>
                <c:pt idx="16">
                  <c:v>Level of crimes  </c:v>
                </c:pt>
              </c:strCache>
            </c:strRef>
          </c:cat>
          <c:val>
            <c:numRef>
              <c:f>'Q2'!$G$3:$G$19</c:f>
              <c:numCache>
                <c:formatCode>0.0</c:formatCode>
                <c:ptCount val="17"/>
                <c:pt idx="0">
                  <c:v>27.240784850438878</c:v>
                </c:pt>
                <c:pt idx="1">
                  <c:v>17.089315558830883</c:v>
                </c:pt>
                <c:pt idx="2">
                  <c:v>13.344036636881654</c:v>
                </c:pt>
                <c:pt idx="3">
                  <c:v>8.7433707510297545</c:v>
                </c:pt>
                <c:pt idx="4">
                  <c:v>6.7562410348866289</c:v>
                </c:pt>
                <c:pt idx="5">
                  <c:v>5.1665372619721275</c:v>
                </c:pt>
                <c:pt idx="6">
                  <c:v>3.576833489057627</c:v>
                </c:pt>
                <c:pt idx="7">
                  <c:v>3.1794075458290014</c:v>
                </c:pt>
                <c:pt idx="8">
                  <c:v>2.7819816026003763</c:v>
                </c:pt>
                <c:pt idx="9">
                  <c:v>2.3845556593717512</c:v>
                </c:pt>
                <c:pt idx="10">
                  <c:v>2.3845556593717512</c:v>
                </c:pt>
                <c:pt idx="11">
                  <c:v>1.9871297161431261</c:v>
                </c:pt>
                <c:pt idx="12">
                  <c:v>1.9871297161431261</c:v>
                </c:pt>
                <c:pt idx="13">
                  <c:v>1.5897037729145007</c:v>
                </c:pt>
                <c:pt idx="14">
                  <c:v>1.1922778296858756</c:v>
                </c:pt>
                <c:pt idx="15">
                  <c:v>0.39742594322862518</c:v>
                </c:pt>
                <c:pt idx="16">
                  <c:v>0.19871297161431259</c:v>
                </c:pt>
              </c:numCache>
            </c:numRef>
          </c:val>
          <c:extLst xmlns:c16r2="http://schemas.microsoft.com/office/drawing/2015/06/chart">
            <c:ext xmlns:c16="http://schemas.microsoft.com/office/drawing/2014/chart" uri="{C3380CC4-5D6E-409C-BE32-E72D297353CC}">
              <c16:uniqueId val="{00000000-C26E-4390-8DCC-32118C2B8F00}"/>
            </c:ext>
          </c:extLst>
        </c:ser>
        <c:dLbls>
          <c:dLblPos val="outEnd"/>
          <c:showLegendKey val="0"/>
          <c:showVal val="1"/>
          <c:showCatName val="0"/>
          <c:showSerName val="0"/>
          <c:showPercent val="0"/>
          <c:showBubbleSize val="0"/>
        </c:dLbls>
        <c:gapWidth val="59"/>
        <c:axId val="-1491605296"/>
        <c:axId val="-1491599856"/>
      </c:barChart>
      <c:catAx>
        <c:axId val="-14916052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en-US"/>
          </a:p>
        </c:txPr>
        <c:crossAx val="-1491599856"/>
        <c:crosses val="autoZero"/>
        <c:auto val="1"/>
        <c:lblAlgn val="ctr"/>
        <c:lblOffset val="100"/>
        <c:noMultiLvlLbl val="0"/>
      </c:catAx>
      <c:valAx>
        <c:axId val="-1491599856"/>
        <c:scaling>
          <c:orientation val="minMax"/>
          <c:max val="30"/>
        </c:scaling>
        <c:delete val="1"/>
        <c:axPos val="b"/>
        <c:numFmt formatCode="0.0" sourceLinked="1"/>
        <c:majorTickMark val="out"/>
        <c:minorTickMark val="none"/>
        <c:tickLblPos val="nextTo"/>
        <c:crossAx val="-149160529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0463461804116591"/>
          <c:y val="3.1243311666951209E-2"/>
          <c:w val="0.59161340981961741"/>
          <c:h val="0.90717738812526805"/>
        </c:manualLayout>
      </c:layout>
      <c:barChart>
        <c:barDir val="bar"/>
        <c:grouping val="clustered"/>
        <c:varyColors val="0"/>
        <c:ser>
          <c:idx val="0"/>
          <c:order val="0"/>
          <c:spPr>
            <a:solidFill>
              <a:srgbClr val="009242"/>
            </a:solidFill>
            <a:ln>
              <a:noFill/>
            </a:ln>
            <a:effectLst/>
          </c:spPr>
          <c:invertIfNegative val="0"/>
          <c:dPt>
            <c:idx val="4"/>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3316-4DB4-A2DC-D5A19CB2E062}"/>
              </c:ext>
            </c:extLst>
          </c:dPt>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'Q48'!$B$2:$B$7</c:f>
              <c:strCache>
                <c:ptCount val="6"/>
                <c:pt idx="0">
                  <c:v>Very effective</c:v>
                </c:pt>
                <c:pt idx="1">
                  <c:v>Rather effective  </c:v>
                </c:pt>
                <c:pt idx="2">
                  <c:v>Rather ineffective </c:v>
                </c:pt>
                <c:pt idx="3">
                  <c:v>Not effective at all</c:v>
                </c:pt>
                <c:pt idx="4">
                  <c:v>Don't know</c:v>
                </c:pt>
                <c:pt idx="5">
                  <c:v>Refuse to answer</c:v>
                </c:pt>
              </c:strCache>
            </c:strRef>
          </c:cat>
          <c:val>
            <c:numRef>
              <c:f>'Q48'!$C$2:$C$7</c:f>
              <c:numCache>
                <c:formatCode>###0.0</c:formatCode>
                <c:ptCount val="6"/>
                <c:pt idx="0">
                  <c:v>5.9845830637098612</c:v>
                </c:pt>
                <c:pt idx="1">
                  <c:v>23.379678741642838</c:v>
                </c:pt>
                <c:pt idx="2">
                  <c:v>20.529823558640857</c:v>
                </c:pt>
                <c:pt idx="3">
                  <c:v>10.444861345146329</c:v>
                </c:pt>
                <c:pt idx="4">
                  <c:v>39.571966283548974</c:v>
                </c:pt>
                <c:pt idx="5" formatCode="####.0">
                  <c:v>8.9087007311072677E-2</c:v>
                </c:pt>
              </c:numCache>
            </c:numRef>
          </c:val>
          <c:extLst xmlns:c16r2="http://schemas.microsoft.com/office/drawing/2015/06/chart">
            <c:ext xmlns:c16="http://schemas.microsoft.com/office/drawing/2014/chart" uri="{C3380CC4-5D6E-409C-BE32-E72D297353CC}">
              <c16:uniqueId val="{00000000-6F24-437A-8FE0-E34A1528598C}"/>
            </c:ext>
          </c:extLst>
        </c:ser>
        <c:dLbls>
          <c:dLblPos val="outEnd"/>
          <c:showLegendKey val="0"/>
          <c:showVal val="1"/>
          <c:showCatName val="0"/>
          <c:showSerName val="0"/>
          <c:showPercent val="0"/>
          <c:showBubbleSize val="0"/>
        </c:dLbls>
        <c:gapWidth val="59"/>
        <c:axId val="-1430878992"/>
        <c:axId val="-1430873552"/>
      </c:barChart>
      <c:catAx>
        <c:axId val="-14308789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30873552"/>
        <c:crosses val="autoZero"/>
        <c:auto val="1"/>
        <c:lblAlgn val="ctr"/>
        <c:lblOffset val="100"/>
        <c:noMultiLvlLbl val="0"/>
      </c:catAx>
      <c:valAx>
        <c:axId val="-1430873552"/>
        <c:scaling>
          <c:orientation val="minMax"/>
          <c:max val="45"/>
        </c:scaling>
        <c:delete val="1"/>
        <c:axPos val="b"/>
        <c:numFmt formatCode="###0.0" sourceLinked="1"/>
        <c:majorTickMark val="out"/>
        <c:minorTickMark val="none"/>
        <c:tickLblPos val="nextTo"/>
        <c:crossAx val="-1430878992"/>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3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492165149739574"/>
          <c:y val="3.7684569482574377E-2"/>
          <c:w val="0.54314782843439779"/>
          <c:h val="0.9322004121984846"/>
        </c:manualLayout>
      </c:layout>
      <c:barChart>
        <c:barDir val="bar"/>
        <c:grouping val="clustered"/>
        <c:varyColors val="0"/>
        <c:ser>
          <c:idx val="0"/>
          <c:order val="0"/>
          <c:spPr>
            <a:solidFill>
              <a:srgbClr val="009242"/>
            </a:solidFill>
            <a:ln>
              <a:noFill/>
            </a:ln>
            <a:effectLst/>
          </c:spPr>
          <c:invertIfNegative val="0"/>
          <c:dPt>
            <c:idx val="6"/>
            <c:invertIfNegative val="0"/>
            <c:bubble3D val="0"/>
            <c:spPr>
              <a:solidFill>
                <a:schemeClr val="bg1">
                  <a:lumMod val="75000"/>
                </a:schemeClr>
              </a:solidFill>
              <a:ln>
                <a:noFill/>
              </a:ln>
              <a:effectLst/>
            </c:spPr>
          </c:dPt>
          <c:dLbls>
            <c:dLbl>
              <c:idx val="0"/>
              <c:layout>
                <c:manualLayout>
                  <c:x val="-2.863394871020971E-2"/>
                  <c:y val="5.2451657960420686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D593-431B-BBBB-29420FCC8092}"/>
                </c:ext>
                <c:ext xmlns:c15="http://schemas.microsoft.com/office/drawing/2012/chart" uri="{CE6537A1-D6FC-4f65-9D91-7224C49458BB}"/>
              </c:extLst>
            </c:dLbl>
            <c:numFmt formatCode="#,##0.0" sourceLinked="0"/>
            <c:spPr>
              <a:noFill/>
              <a:ln>
                <a:noFill/>
              </a:ln>
              <a:effectLst/>
            </c:spPr>
            <c:txPr>
              <a:bodyPr rot="0" vert="horz"/>
              <a:lstStyle/>
              <a:p>
                <a:pPr>
                  <a:defRPr>
                    <a:solidFill>
                      <a:schemeClr val="tx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'Q51-Q54'!$B$27:$B$33</c:f>
              <c:strCache>
                <c:ptCount val="7"/>
                <c:pt idx="0">
                  <c:v>State bodies</c:v>
                </c:pt>
                <c:pt idx="1">
                  <c:v>Media</c:v>
                </c:pt>
                <c:pt idx="2">
                  <c:v>Anticorruption NGO</c:v>
                </c:pt>
                <c:pt idx="3">
                  <c:v>To any other NGO</c:v>
                </c:pt>
                <c:pt idx="4">
                  <c:v>All</c:v>
                </c:pt>
                <c:pt idx="5">
                  <c:v>Other</c:v>
                </c:pt>
                <c:pt idx="6">
                  <c:v>Don't know</c:v>
                </c:pt>
              </c:strCache>
            </c:strRef>
          </c:cat>
          <c:val>
            <c:numRef>
              <c:f>'Q51-Q54'!$C$27:$C$33</c:f>
              <c:numCache>
                <c:formatCode>###0.0</c:formatCode>
                <c:ptCount val="7"/>
                <c:pt idx="0">
                  <c:v>76.312342086562822</c:v>
                </c:pt>
                <c:pt idx="1">
                  <c:v>3.5731283702110304</c:v>
                </c:pt>
                <c:pt idx="2">
                  <c:v>3.0442427278782822</c:v>
                </c:pt>
                <c:pt idx="3">
                  <c:v>0.3928171243192804</c:v>
                </c:pt>
                <c:pt idx="4">
                  <c:v>8.2590887935140813</c:v>
                </c:pt>
                <c:pt idx="5">
                  <c:v>3.4859265166855935</c:v>
                </c:pt>
                <c:pt idx="6">
                  <c:v>4.9324543808289238</c:v>
                </c:pt>
              </c:numCache>
            </c:numRef>
          </c:val>
          <c:extLst xmlns:c16r2="http://schemas.microsoft.com/office/drawing/2015/06/chart">
            <c:ext xmlns:c16="http://schemas.microsoft.com/office/drawing/2014/chart" uri="{C3380CC4-5D6E-409C-BE32-E72D297353CC}">
              <c16:uniqueId val="{00000000-4CC4-4A33-992F-2E8FDF3AE65B}"/>
            </c:ext>
          </c:extLst>
        </c:ser>
        <c:dLbls>
          <c:dLblPos val="outEnd"/>
          <c:showLegendKey val="0"/>
          <c:showVal val="1"/>
          <c:showCatName val="0"/>
          <c:showSerName val="0"/>
          <c:showPercent val="0"/>
          <c:showBubbleSize val="0"/>
        </c:dLbls>
        <c:gapWidth val="59"/>
        <c:axId val="-1430869744"/>
        <c:axId val="-1430869200"/>
      </c:barChart>
      <c:catAx>
        <c:axId val="-14308697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30869200"/>
        <c:crosses val="autoZero"/>
        <c:auto val="1"/>
        <c:lblAlgn val="ctr"/>
        <c:lblOffset val="100"/>
        <c:noMultiLvlLbl val="0"/>
      </c:catAx>
      <c:valAx>
        <c:axId val="-1430869200"/>
        <c:scaling>
          <c:orientation val="minMax"/>
          <c:max val="80"/>
        </c:scaling>
        <c:delete val="1"/>
        <c:axPos val="b"/>
        <c:numFmt formatCode="###0.0" sourceLinked="1"/>
        <c:majorTickMark val="out"/>
        <c:minorTickMark val="none"/>
        <c:tickLblPos val="nextTo"/>
        <c:crossAx val="-1430869744"/>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b="1">
          <a:solidFill>
            <a:schemeClr val="tx1">
              <a:lumMod val="75000"/>
              <a:lumOff val="2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hy-AM" sz="1400" b="1" i="0" u="none" strike="noStrike" kern="1200" spc="0" baseline="0" dirty="0" smtClean="0">
                <a:solidFill>
                  <a:sysClr val="windowText" lastClr="000000"/>
                </a:solidFill>
                <a:latin typeface="WeblySleek UI Light" panose="020B0502040204020203"/>
                <a:ea typeface="+mn-ea"/>
                <a:cs typeface="Calibri Light" panose="020F0302020204030204" pitchFamily="34" charset="0"/>
              </a:defRPr>
            </a:pPr>
            <a:r>
              <a:rPr lang="en-US" sz="1400" b="1" i="0" u="none" strike="noStrike" baseline="0" dirty="0" smtClean="0">
                <a:effectLst/>
              </a:rPr>
              <a:t>If you ever become a victim of corruption, will you seek help?</a:t>
            </a:r>
            <a:endParaRPr lang="hy-AM" sz="1400" b="1" i="0" u="none" strike="noStrike" kern="1200" baseline="0" dirty="0" smtClean="0">
              <a:solidFill>
                <a:sysClr val="windowText" lastClr="000000"/>
              </a:solidFill>
              <a:latin typeface="WeblySleek UI Light" panose="020B0502040204020203"/>
              <a:ea typeface="+mn-ea"/>
              <a:cs typeface="Calibri Light" panose="020F0302020204030204" pitchFamily="34" charset="0"/>
            </a:endParaRPr>
          </a:p>
        </c:rich>
      </c:tx>
      <c:layout>
        <c:manualLayout>
          <c:xMode val="edge"/>
          <c:yMode val="edge"/>
          <c:x val="0.1102151759138269"/>
          <c:y val="1.6652651049597803E-2"/>
        </c:manualLayout>
      </c:layout>
      <c:overlay val="0"/>
      <c:spPr>
        <a:noFill/>
        <a:ln>
          <a:noFill/>
        </a:ln>
        <a:effectLst/>
      </c:spPr>
      <c:txPr>
        <a:bodyPr rot="0" spcFirstLastPara="1" vertOverflow="ellipsis" vert="horz" wrap="square" anchor="ctr" anchorCtr="1"/>
        <a:lstStyle/>
        <a:p>
          <a:pPr>
            <a:defRPr lang="hy-AM" sz="1400" b="1" i="0" u="none" strike="noStrike" kern="1200" spc="0" baseline="0" dirty="0" smtClean="0">
              <a:solidFill>
                <a:sysClr val="windowText" lastClr="000000"/>
              </a:solidFill>
              <a:latin typeface="WeblySleek UI Light" panose="020B0502040204020203"/>
              <a:ea typeface="+mn-ea"/>
              <a:cs typeface="Calibri Light" panose="020F0302020204030204" pitchFamily="34" charset="0"/>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ln>
              <a:noFill/>
            </a:ln>
          </c:spPr>
          <c:dPt>
            <c:idx val="0"/>
            <c:bubble3D val="0"/>
            <c:explosion val="11"/>
            <c:spPr>
              <a:solidFill>
                <a:srgbClr val="176483"/>
              </a:solidFill>
              <a:ln w="25400">
                <a:noFill/>
              </a:ln>
              <a:effectLst/>
              <a:sp3d/>
            </c:spPr>
          </c:dPt>
          <c:dPt>
            <c:idx val="1"/>
            <c:bubble3D val="0"/>
            <c:explosion val="17"/>
            <c:spPr>
              <a:solidFill>
                <a:srgbClr val="00B050"/>
              </a:solidFill>
              <a:ln w="25400">
                <a:noFill/>
              </a:ln>
              <a:effectLst/>
              <a:sp3d/>
            </c:spPr>
          </c:dPt>
          <c:dPt>
            <c:idx val="2"/>
            <c:bubble3D val="0"/>
            <c:explosion val="15"/>
            <c:spPr>
              <a:solidFill>
                <a:schemeClr val="accent3"/>
              </a:solidFill>
              <a:ln w="25400">
                <a:noFill/>
              </a:ln>
              <a:effectLst/>
              <a:sp3d/>
            </c:spPr>
          </c:dPt>
          <c:dLbls>
            <c:numFmt formatCode="#,##0.0" sourceLinked="0"/>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WeblySleek UI Light" panose="020B0502040204020203"/>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'Q51-Q54'!$B$2:$B$4</c:f>
              <c:strCache>
                <c:ptCount val="3"/>
                <c:pt idx="0">
                  <c:v>Yes</c:v>
                </c:pt>
                <c:pt idx="1">
                  <c:v>No</c:v>
                </c:pt>
                <c:pt idx="2">
                  <c:v>Don't know</c:v>
                </c:pt>
              </c:strCache>
            </c:strRef>
          </c:cat>
          <c:val>
            <c:numRef>
              <c:f>'Q51-Q54'!$C$2:$C$4</c:f>
              <c:numCache>
                <c:formatCode>General</c:formatCode>
                <c:ptCount val="3"/>
                <c:pt idx="0">
                  <c:v>56.2</c:v>
                </c:pt>
                <c:pt idx="1">
                  <c:v>32.799999999999997</c:v>
                </c:pt>
                <c:pt idx="2">
                  <c:v>10.6</c:v>
                </c:pt>
              </c:numCache>
            </c:numRef>
          </c:val>
        </c:ser>
        <c:dLbls>
          <c:dLblPos val="ctr"/>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300" b="1" i="0" u="none" strike="noStrike" kern="1200" baseline="0">
              <a:solidFill>
                <a:schemeClr val="tx1">
                  <a:lumMod val="65000"/>
                  <a:lumOff val="35000"/>
                </a:schemeClr>
              </a:solidFill>
              <a:latin typeface="WeblySleek UI Light" panose="020B0502040204020203"/>
              <a:ea typeface="+mn-ea"/>
              <a:cs typeface="+mn-cs"/>
            </a:defRPr>
          </a:pPr>
          <a:endParaRPr lang="en-US"/>
        </a:p>
      </c:txPr>
    </c:legend>
    <c:plotVisOnly val="1"/>
    <c:dispBlanksAs val="gap"/>
    <c:showDLblsOverMax val="0"/>
  </c:chart>
  <c:spPr>
    <a:noFill/>
    <a:ln>
      <a:noFill/>
    </a:ln>
    <a:effectLst/>
  </c:spPr>
  <c:txPr>
    <a:bodyPr/>
    <a:lstStyle/>
    <a:p>
      <a:pPr>
        <a:defRPr sz="1300">
          <a:latin typeface="+mj-lt"/>
        </a:defRPr>
      </a:pPr>
      <a:endParaRPr lang="en-US"/>
    </a:p>
  </c:txPr>
  <c:externalData r:id="rId4">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4378901357367715"/>
          <c:y val="0"/>
          <c:w val="0.45049405104270945"/>
          <c:h val="1"/>
        </c:manualLayout>
      </c:layout>
      <c:barChart>
        <c:barDir val="bar"/>
        <c:grouping val="clustered"/>
        <c:varyColors val="0"/>
        <c:ser>
          <c:idx val="0"/>
          <c:order val="0"/>
          <c:spPr>
            <a:solidFill>
              <a:srgbClr val="009242"/>
            </a:solidFill>
            <a:ln>
              <a:noFill/>
            </a:ln>
            <a:effectLst/>
          </c:spPr>
          <c:invertIfNegative val="0"/>
          <c:dLbls>
            <c:numFmt formatCode="#,##0.0" sourceLinked="0"/>
            <c:spPr>
              <a:noFill/>
              <a:ln>
                <a:noFill/>
              </a:ln>
              <a:effectLst/>
            </c:spPr>
            <c:txPr>
              <a:bodyPr rot="0" vert="horz"/>
              <a:lstStyle/>
              <a:p>
                <a:pPr>
                  <a:defRPr sz="1200" b="1">
                    <a:latin typeface="GHEA Grapalat" pitchFamily="50"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'Q55'!$B$2:$B$11</c:f>
              <c:strCache>
                <c:ptCount val="10"/>
                <c:pt idx="0">
                  <c:v>Information on citizens’ rights and responsibilities regarding corruption </c:v>
                </c:pt>
                <c:pt idx="1">
                  <c:v>Free legal advice on filing a corruption complaint, collecting information, and evidence/ documentation</c:v>
                </c:pt>
                <c:pt idx="2">
                  <c:v>Information on the institutions that one can appeal/complain to in cases of corrupt behavior by public officials</c:v>
                </c:pt>
                <c:pt idx="3">
                  <c:v>       Information on anti-corruption legislation and policies</c:v>
                </c:pt>
                <c:pt idx="4">
                  <c:v>Information on the process of punishing corrupt public officials and/or reclaiming confiscated property</c:v>
                </c:pt>
                <c:pt idx="5">
                  <c:v>Information regarding hotlines of public bodies</c:v>
                </c:pt>
                <c:pt idx="6">
                  <c:v>   Anti-corruption educational programs and outreach activities</c:v>
                </c:pt>
                <c:pt idx="7">
                  <c:v>Free representation in law enforcement and court/lawyer service</c:v>
                </c:pt>
                <c:pt idx="8">
                  <c:v>Coverage of corruption cases related to you </c:v>
                </c:pt>
                <c:pt idx="9">
                  <c:v>Other</c:v>
                </c:pt>
              </c:strCache>
            </c:strRef>
          </c:cat>
          <c:val>
            <c:numRef>
              <c:f>'Q55'!$C$2:$C$11</c:f>
              <c:numCache>
                <c:formatCode>0.0</c:formatCode>
                <c:ptCount val="10"/>
                <c:pt idx="0">
                  <c:v>25.038452732045631</c:v>
                </c:pt>
                <c:pt idx="1">
                  <c:v>15.09830344664779</c:v>
                </c:pt>
                <c:pt idx="2">
                  <c:v>14.166215403153616</c:v>
                </c:pt>
                <c:pt idx="3">
                  <c:v>10.168840772361751</c:v>
                </c:pt>
                <c:pt idx="4">
                  <c:v>8.9500037716738365</c:v>
                </c:pt>
                <c:pt idx="5">
                  <c:v>8.273848952133136</c:v>
                </c:pt>
                <c:pt idx="6">
                  <c:v>7.0910093525302793</c:v>
                </c:pt>
                <c:pt idx="7">
                  <c:v>6.0667684940553599</c:v>
                </c:pt>
                <c:pt idx="8">
                  <c:v>5.0163577162076338</c:v>
                </c:pt>
                <c:pt idx="9">
                  <c:v>0.13019935919095255</c:v>
                </c:pt>
              </c:numCache>
            </c:numRef>
          </c:val>
          <c:extLst xmlns:c16r2="http://schemas.microsoft.com/office/drawing/2015/06/chart">
            <c:ext xmlns:c16="http://schemas.microsoft.com/office/drawing/2014/chart" uri="{C3380CC4-5D6E-409C-BE32-E72D297353CC}">
              <c16:uniqueId val="{00000000-6BE0-4529-8BA8-E27A5E2CDEBB}"/>
            </c:ext>
          </c:extLst>
        </c:ser>
        <c:dLbls>
          <c:dLblPos val="outEnd"/>
          <c:showLegendKey val="0"/>
          <c:showVal val="1"/>
          <c:showCatName val="0"/>
          <c:showSerName val="0"/>
          <c:showPercent val="0"/>
          <c:showBubbleSize val="0"/>
        </c:dLbls>
        <c:gapWidth val="59"/>
        <c:axId val="-1419521568"/>
        <c:axId val="-1419518848"/>
      </c:barChart>
      <c:catAx>
        <c:axId val="-14195215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300" b="1">
                <a:solidFill>
                  <a:schemeClr val="tx1"/>
                </a:solidFill>
                <a:latin typeface="GHEA Grapalat" pitchFamily="50" charset="0"/>
              </a:defRPr>
            </a:pPr>
            <a:endParaRPr lang="en-US"/>
          </a:p>
        </c:txPr>
        <c:crossAx val="-1419518848"/>
        <c:crosses val="autoZero"/>
        <c:auto val="1"/>
        <c:lblAlgn val="ctr"/>
        <c:lblOffset val="100"/>
        <c:noMultiLvlLbl val="0"/>
      </c:catAx>
      <c:valAx>
        <c:axId val="-1419518848"/>
        <c:scaling>
          <c:orientation val="minMax"/>
          <c:max val="30"/>
        </c:scaling>
        <c:delete val="1"/>
        <c:axPos val="b"/>
        <c:numFmt formatCode="0.0" sourceLinked="1"/>
        <c:majorTickMark val="out"/>
        <c:minorTickMark val="none"/>
        <c:tickLblPos val="nextTo"/>
        <c:crossAx val="-1419521568"/>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900">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5554242667964115"/>
          <c:y val="2.1201120320033982E-2"/>
          <c:w val="0.4407055833027177"/>
          <c:h val="0.91991023028311936"/>
        </c:manualLayout>
      </c:layout>
      <c:barChart>
        <c:barDir val="bar"/>
        <c:grouping val="clustered"/>
        <c:varyColors val="0"/>
        <c:ser>
          <c:idx val="0"/>
          <c:order val="0"/>
          <c:spPr>
            <a:solidFill>
              <a:srgbClr val="92000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'Q44'!$B$3:$B$8</c:f>
              <c:strCache>
                <c:ptCount val="6"/>
                <c:pt idx="0">
                  <c:v>Government / Ruling Political Power</c:v>
                </c:pt>
                <c:pt idx="1">
                  <c:v>All</c:v>
                </c:pt>
                <c:pt idx="2">
                  <c:v>Citizens</c:v>
                </c:pt>
                <c:pt idx="3">
                  <c:v>All political forces represented in the National Assembly</c:v>
                </c:pt>
                <c:pt idx="4">
                  <c:v>Anti-Corruption Bodies / Institutions</c:v>
                </c:pt>
                <c:pt idx="5">
                  <c:v>Other</c:v>
                </c:pt>
              </c:strCache>
            </c:strRef>
          </c:cat>
          <c:val>
            <c:numRef>
              <c:f>'Q44'!$C$3:$C$8</c:f>
              <c:numCache>
                <c:formatCode>0.0</c:formatCode>
                <c:ptCount val="6"/>
                <c:pt idx="0">
                  <c:v>35.759839500354516</c:v>
                </c:pt>
                <c:pt idx="1">
                  <c:v>29.646245969109433</c:v>
                </c:pt>
                <c:pt idx="2">
                  <c:v>13.827447104633784</c:v>
                </c:pt>
                <c:pt idx="3">
                  <c:v>9.7126971286467043</c:v>
                </c:pt>
                <c:pt idx="4">
                  <c:v>8.294058058898873</c:v>
                </c:pt>
                <c:pt idx="5">
                  <c:v>2.759712238356689</c:v>
                </c:pt>
              </c:numCache>
            </c:numRef>
          </c:val>
          <c:extLst xmlns:c16r2="http://schemas.microsoft.com/office/drawing/2015/06/chart">
            <c:ext xmlns:c16="http://schemas.microsoft.com/office/drawing/2014/chart" uri="{C3380CC4-5D6E-409C-BE32-E72D297353CC}">
              <c16:uniqueId val="{00000000-904B-4D4E-9E10-D05142808003}"/>
            </c:ext>
          </c:extLst>
        </c:ser>
        <c:dLbls>
          <c:dLblPos val="outEnd"/>
          <c:showLegendKey val="0"/>
          <c:showVal val="1"/>
          <c:showCatName val="0"/>
          <c:showSerName val="0"/>
          <c:showPercent val="0"/>
          <c:showBubbleSize val="0"/>
        </c:dLbls>
        <c:gapWidth val="59"/>
        <c:axId val="-1419518304"/>
        <c:axId val="-1419517760"/>
      </c:barChart>
      <c:catAx>
        <c:axId val="-14195183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600"/>
            </a:pPr>
            <a:endParaRPr lang="en-US"/>
          </a:p>
        </c:txPr>
        <c:crossAx val="-1419517760"/>
        <c:crosses val="autoZero"/>
        <c:auto val="1"/>
        <c:lblAlgn val="ctr"/>
        <c:lblOffset val="100"/>
        <c:noMultiLvlLbl val="0"/>
      </c:catAx>
      <c:valAx>
        <c:axId val="-1419517760"/>
        <c:scaling>
          <c:orientation val="minMax"/>
          <c:max val="40"/>
        </c:scaling>
        <c:delete val="1"/>
        <c:axPos val="b"/>
        <c:numFmt formatCode="0.0" sourceLinked="1"/>
        <c:majorTickMark val="out"/>
        <c:minorTickMark val="none"/>
        <c:tickLblPos val="nextTo"/>
        <c:crossAx val="-1419518304"/>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300" b="1">
          <a:solidFill>
            <a:sysClr val="windowText" lastClr="000000"/>
          </a:solidFill>
          <a:latin typeface="GHEA Grapalat" pitchFamily="50" charset="0"/>
          <a:cs typeface="Calibri Light" panose="020F0302020204030204" pitchFamily="34" charset="0"/>
        </a:defRPr>
      </a:pPr>
      <a:endParaRPr lang="en-US"/>
    </a:p>
  </c:txPr>
  <c:externalData r:id="rId2">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62601449556156696"/>
          <c:y val="4.7838593015462734E-2"/>
          <c:w val="0.35255568176759772"/>
          <c:h val="0.92528246531848768"/>
        </c:manualLayout>
      </c:layout>
      <c:barChart>
        <c:barDir val="bar"/>
        <c:grouping val="clustered"/>
        <c:varyColors val="0"/>
        <c:ser>
          <c:idx val="0"/>
          <c:order val="0"/>
          <c:spPr>
            <a:solidFill>
              <a:srgbClr val="920000"/>
            </a:solidFill>
            <a:ln>
              <a:noFill/>
            </a:ln>
            <a:effectLst/>
          </c:spPr>
          <c:invertIfNegative val="0"/>
          <c:dLbls>
            <c:numFmt formatCode="#,##0.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'Q56'!$B$2:$B$11</c:f>
              <c:strCache>
                <c:ptCount val="10"/>
                <c:pt idx="0">
                  <c:v>Hotlines of various government agencies</c:v>
                </c:pt>
                <c:pt idx="1">
                  <c:v>Draft Anticorruption Strategy  Implementation Action Plan for  2019-2022 </c:v>
                </c:pt>
                <c:pt idx="2">
                  <c:v>The initiative to reveal the real owners of companies</c:v>
                </c:pt>
                <c:pt idx="3">
                  <c:v>The Open Government Partnership Initiative</c:v>
                </c:pt>
                <c:pt idx="4">
                  <c:v>www.azdararir.am</c:v>
                </c:pt>
                <c:pt idx="5">
                  <c:v>Extractive Industries Transparency Initiative</c:v>
                </c:pt>
                <c:pt idx="6">
                  <c:v>Implementation of the Anti-Corruption Strategy Action Plan for 2015-2018</c:v>
                </c:pt>
                <c:pt idx="7">
                  <c:v>The e-draft platform for public participation in drafting legal acts</c:v>
                </c:pt>
                <c:pt idx="8">
                  <c:v>www.anti-corruption.gov.am</c:v>
                </c:pt>
                <c:pt idx="9">
                  <c:v>Other e-democracy tools </c:v>
                </c:pt>
              </c:strCache>
            </c:strRef>
          </c:cat>
          <c:val>
            <c:numRef>
              <c:f>'Q56'!$C$2:$C$11</c:f>
              <c:numCache>
                <c:formatCode>###0.0</c:formatCode>
                <c:ptCount val="10"/>
                <c:pt idx="0">
                  <c:v>56.070752120771914</c:v>
                </c:pt>
                <c:pt idx="1">
                  <c:v>16.316582162488487</c:v>
                </c:pt>
                <c:pt idx="2">
                  <c:v>13.821642612144361</c:v>
                </c:pt>
                <c:pt idx="3">
                  <c:v>11.667002387654055</c:v>
                </c:pt>
                <c:pt idx="4">
                  <c:v>8.8072183537198629</c:v>
                </c:pt>
                <c:pt idx="5">
                  <c:v>8.787640726491146</c:v>
                </c:pt>
                <c:pt idx="6">
                  <c:v>8.5854561429348593</c:v>
                </c:pt>
                <c:pt idx="7">
                  <c:v>5.9874045489609991</c:v>
                </c:pt>
                <c:pt idx="8">
                  <c:v>5.4739069515655565</c:v>
                </c:pt>
                <c:pt idx="9">
                  <c:v>4.1790871428122029</c:v>
                </c:pt>
              </c:numCache>
            </c:numRef>
          </c:val>
          <c:extLst xmlns:c16r2="http://schemas.microsoft.com/office/drawing/2015/06/chart">
            <c:ext xmlns:c16="http://schemas.microsoft.com/office/drawing/2014/chart" uri="{C3380CC4-5D6E-409C-BE32-E72D297353CC}">
              <c16:uniqueId val="{00000000-F7DF-47E7-A123-6D054681ED54}"/>
            </c:ext>
          </c:extLst>
        </c:ser>
        <c:dLbls>
          <c:dLblPos val="outEnd"/>
          <c:showLegendKey val="0"/>
          <c:showVal val="1"/>
          <c:showCatName val="0"/>
          <c:showSerName val="0"/>
          <c:showPercent val="0"/>
          <c:showBubbleSize val="0"/>
        </c:dLbls>
        <c:gapWidth val="55"/>
        <c:axId val="-1419512864"/>
        <c:axId val="-1419515040"/>
      </c:barChart>
      <c:catAx>
        <c:axId val="-14195128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19515040"/>
        <c:crosses val="autoZero"/>
        <c:auto val="1"/>
        <c:lblAlgn val="ctr"/>
        <c:lblOffset val="100"/>
        <c:noMultiLvlLbl val="0"/>
      </c:catAx>
      <c:valAx>
        <c:axId val="-1419515040"/>
        <c:scaling>
          <c:orientation val="minMax"/>
        </c:scaling>
        <c:delete val="1"/>
        <c:axPos val="b"/>
        <c:numFmt formatCode="###0.0" sourceLinked="1"/>
        <c:majorTickMark val="none"/>
        <c:minorTickMark val="none"/>
        <c:tickLblPos val="nextTo"/>
        <c:crossAx val="-1419512864"/>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300" b="1">
          <a:solidFill>
            <a:sysClr val="windowText" lastClr="000000"/>
          </a:solidFill>
          <a:latin typeface="WeblySleek UI Light" panose="020B0502040204020203"/>
        </a:defRPr>
      </a:pPr>
      <a:endParaRPr lang="en-US"/>
    </a:p>
  </c:txPr>
  <c:externalData r:id="rId2">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414681820374223"/>
          <c:y val="0"/>
          <c:w val="0.49178952401991866"/>
          <c:h val="0.9106856506271005"/>
        </c:manualLayout>
      </c:layout>
      <c:barChart>
        <c:barDir val="bar"/>
        <c:grouping val="percentStacked"/>
        <c:varyColors val="0"/>
        <c:ser>
          <c:idx val="0"/>
          <c:order val="0"/>
          <c:tx>
            <c:strRef>
              <c:f>'Q57'!$C$2</c:f>
              <c:strCache>
                <c:ptCount val="1"/>
                <c:pt idx="0">
                  <c:v>Yes</c:v>
                </c:pt>
              </c:strCache>
            </c:strRef>
          </c:tx>
          <c:spPr>
            <a:solidFill>
              <a:srgbClr val="92D050"/>
            </a:solidFill>
            <a:ln>
              <a:noFill/>
            </a:ln>
            <a:effectLst/>
          </c:spPr>
          <c:invertIfNegative val="0"/>
          <c:dLbls>
            <c:numFmt formatCode="#,##0.0" sourceLinked="0"/>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'Q57'!$B$3:$B$6</c:f>
              <c:strCache>
                <c:ptCount val="4"/>
                <c:pt idx="0">
                  <c:v>Declaration of property and income by everyone</c:v>
                </c:pt>
                <c:pt idx="1">
                  <c:v>Investigating the integrity/conduct of judicial system officials/vetting</c:v>
                </c:pt>
                <c:pt idx="2">
                  <c:v>The return of illegally obtained property and possessions without criminal prosecution</c:v>
                </c:pt>
                <c:pt idx="3">
                  <c:v>Transitionnel justice measures</c:v>
                </c:pt>
              </c:strCache>
            </c:strRef>
          </c:cat>
          <c:val>
            <c:numRef>
              <c:f>'Q57'!$C$3:$C$6</c:f>
              <c:numCache>
                <c:formatCode>###0</c:formatCode>
                <c:ptCount val="4"/>
                <c:pt idx="0">
                  <c:v>64.24442938647492</c:v>
                </c:pt>
                <c:pt idx="1">
                  <c:v>57.50706889169831</c:v>
                </c:pt>
                <c:pt idx="2">
                  <c:v>55.817935683850365</c:v>
                </c:pt>
                <c:pt idx="3">
                  <c:v>54.971676631109268</c:v>
                </c:pt>
              </c:numCache>
            </c:numRef>
          </c:val>
          <c:extLst xmlns:c16r2="http://schemas.microsoft.com/office/drawing/2015/06/chart">
            <c:ext xmlns:c16="http://schemas.microsoft.com/office/drawing/2014/chart" uri="{C3380CC4-5D6E-409C-BE32-E72D297353CC}">
              <c16:uniqueId val="{00000000-1EEC-4535-A6FB-F85ECECB2CB2}"/>
            </c:ext>
          </c:extLst>
        </c:ser>
        <c:ser>
          <c:idx val="1"/>
          <c:order val="1"/>
          <c:tx>
            <c:strRef>
              <c:f>'Q57'!$D$2</c:f>
              <c:strCache>
                <c:ptCount val="1"/>
                <c:pt idx="0">
                  <c:v>No</c:v>
                </c:pt>
              </c:strCache>
            </c:strRef>
          </c:tx>
          <c:spPr>
            <a:solidFill>
              <a:srgbClr val="920000"/>
            </a:solidFill>
            <a:ln>
              <a:noFill/>
            </a:ln>
            <a:effectLst/>
          </c:spPr>
          <c:invertIfNegative val="0"/>
          <c:dLbls>
            <c:numFmt formatCode="#,##0.0" sourceLinked="0"/>
            <c:spPr>
              <a:noFill/>
              <a:ln>
                <a:noFill/>
              </a:ln>
              <a:effectLst/>
            </c:spPr>
            <c:txPr>
              <a:bodyPr rot="0" vert="horz"/>
              <a:lstStyle/>
              <a:p>
                <a:pPr>
                  <a:defRPr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'Q57'!$B$3:$B$6</c:f>
              <c:strCache>
                <c:ptCount val="4"/>
                <c:pt idx="0">
                  <c:v>Declaration of property and income by everyone</c:v>
                </c:pt>
                <c:pt idx="1">
                  <c:v>Investigating the integrity/conduct of judicial system officials/vetting</c:v>
                </c:pt>
                <c:pt idx="2">
                  <c:v>The return of illegally obtained property and possessions without criminal prosecution</c:v>
                </c:pt>
                <c:pt idx="3">
                  <c:v>Transitionnel justice measures</c:v>
                </c:pt>
              </c:strCache>
            </c:strRef>
          </c:cat>
          <c:val>
            <c:numRef>
              <c:f>'Q57'!$D$3:$D$6</c:f>
              <c:numCache>
                <c:formatCode>###0</c:formatCode>
                <c:ptCount val="4"/>
                <c:pt idx="0">
                  <c:v>12.274759373344445</c:v>
                </c:pt>
                <c:pt idx="1">
                  <c:v>8.5961209520334947</c:v>
                </c:pt>
                <c:pt idx="2">
                  <c:v>28.737607062165104</c:v>
                </c:pt>
                <c:pt idx="3">
                  <c:v>10.338046349480855</c:v>
                </c:pt>
              </c:numCache>
            </c:numRef>
          </c:val>
          <c:extLst xmlns:c16r2="http://schemas.microsoft.com/office/drawing/2015/06/chart">
            <c:ext xmlns:c16="http://schemas.microsoft.com/office/drawing/2014/chart" uri="{C3380CC4-5D6E-409C-BE32-E72D297353CC}">
              <c16:uniqueId val="{00000001-1EEC-4535-A6FB-F85ECECB2CB2}"/>
            </c:ext>
          </c:extLst>
        </c:ser>
        <c:ser>
          <c:idx val="2"/>
          <c:order val="2"/>
          <c:tx>
            <c:strRef>
              <c:f>'Q57'!$E$2</c:f>
              <c:strCache>
                <c:ptCount val="1"/>
                <c:pt idx="0">
                  <c:v>I haven't heard about it / I'm not aware</c:v>
                </c:pt>
              </c:strCache>
            </c:strRef>
          </c:tx>
          <c:spPr>
            <a:solidFill>
              <a:sysClr val="window" lastClr="FFFFFF">
                <a:lumMod val="85000"/>
              </a:sysClr>
            </a:solidFill>
            <a:ln>
              <a:noFill/>
            </a:ln>
            <a:effectLst/>
          </c:spPr>
          <c:invertIfNegative val="0"/>
          <c:dLbls>
            <c:numFmt formatCode="#,##0.0" sourceLinked="0"/>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'Q57'!$B$3:$B$6</c:f>
              <c:strCache>
                <c:ptCount val="4"/>
                <c:pt idx="0">
                  <c:v>Declaration of property and income by everyone</c:v>
                </c:pt>
                <c:pt idx="1">
                  <c:v>Investigating the integrity/conduct of judicial system officials/vetting</c:v>
                </c:pt>
                <c:pt idx="2">
                  <c:v>The return of illegally obtained property and possessions without criminal prosecution</c:v>
                </c:pt>
                <c:pt idx="3">
                  <c:v>Transitionnel justice measures</c:v>
                </c:pt>
              </c:strCache>
            </c:strRef>
          </c:cat>
          <c:val>
            <c:numRef>
              <c:f>'Q57'!$E$3:$E$6</c:f>
              <c:numCache>
                <c:formatCode>###0</c:formatCode>
                <c:ptCount val="4"/>
                <c:pt idx="0">
                  <c:v>15.431187702023403</c:v>
                </c:pt>
                <c:pt idx="1">
                  <c:v>24.122243529889218</c:v>
                </c:pt>
                <c:pt idx="2">
                  <c:v>10.224673889475572</c:v>
                </c:pt>
                <c:pt idx="3">
                  <c:v>23.862944117909464</c:v>
                </c:pt>
              </c:numCache>
            </c:numRef>
          </c:val>
          <c:extLst xmlns:c16r2="http://schemas.microsoft.com/office/drawing/2015/06/chart">
            <c:ext xmlns:c16="http://schemas.microsoft.com/office/drawing/2014/chart" uri="{C3380CC4-5D6E-409C-BE32-E72D297353CC}">
              <c16:uniqueId val="{00000002-1EEC-4535-A6FB-F85ECECB2CB2}"/>
            </c:ext>
          </c:extLst>
        </c:ser>
        <c:ser>
          <c:idx val="3"/>
          <c:order val="3"/>
          <c:tx>
            <c:strRef>
              <c:f>'Q57'!$F$2</c:f>
              <c:strCache>
                <c:ptCount val="1"/>
                <c:pt idx="0">
                  <c:v>Difficult to answer</c:v>
                </c:pt>
              </c:strCache>
            </c:strRef>
          </c:tx>
          <c:spPr>
            <a:solidFill>
              <a:sysClr val="window" lastClr="FFFFFF">
                <a:lumMod val="65000"/>
              </a:sysClr>
            </a:solidFill>
            <a:ln>
              <a:noFill/>
            </a:ln>
            <a:effectLst/>
          </c:spPr>
          <c:invertIfNegative val="0"/>
          <c:dLbls>
            <c:numFmt formatCode="#,##0.0" sourceLinked="0"/>
            <c:spPr>
              <a:noFill/>
              <a:ln>
                <a:noFill/>
              </a:ln>
              <a:effectLst/>
            </c:spPr>
            <c:txPr>
              <a:bodyPr rot="0" vert="horz"/>
              <a:lstStyle/>
              <a:p>
                <a:pPr>
                  <a:defRPr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'Q57'!$B$3:$B$6</c:f>
              <c:strCache>
                <c:ptCount val="4"/>
                <c:pt idx="0">
                  <c:v>Declaration of property and income by everyone</c:v>
                </c:pt>
                <c:pt idx="1">
                  <c:v>Investigating the integrity/conduct of judicial system officials/vetting</c:v>
                </c:pt>
                <c:pt idx="2">
                  <c:v>The return of illegally obtained property and possessions without criminal prosecution</c:v>
                </c:pt>
                <c:pt idx="3">
                  <c:v>Transitionnel justice measures</c:v>
                </c:pt>
              </c:strCache>
            </c:strRef>
          </c:cat>
          <c:val>
            <c:numRef>
              <c:f>'Q57'!$F$3:$F$6</c:f>
              <c:numCache>
                <c:formatCode>###0</c:formatCode>
                <c:ptCount val="4"/>
                <c:pt idx="0">
                  <c:v>7.6769697584657361</c:v>
                </c:pt>
                <c:pt idx="1">
                  <c:v>9.609966006062594</c:v>
                </c:pt>
                <c:pt idx="2">
                  <c:v>5.045889349156278</c:v>
                </c:pt>
                <c:pt idx="3">
                  <c:v>10.719661598874158</c:v>
                </c:pt>
              </c:numCache>
            </c:numRef>
          </c:val>
          <c:extLst xmlns:c16r2="http://schemas.microsoft.com/office/drawing/2015/06/chart">
            <c:ext xmlns:c16="http://schemas.microsoft.com/office/drawing/2014/chart" uri="{C3380CC4-5D6E-409C-BE32-E72D297353CC}">
              <c16:uniqueId val="{00000003-1EEC-4535-A6FB-F85ECECB2CB2}"/>
            </c:ext>
          </c:extLst>
        </c:ser>
        <c:dLbls>
          <c:dLblPos val="ctr"/>
          <c:showLegendKey val="0"/>
          <c:showVal val="1"/>
          <c:showCatName val="0"/>
          <c:showSerName val="0"/>
          <c:showPercent val="0"/>
          <c:showBubbleSize val="0"/>
        </c:dLbls>
        <c:gapWidth val="55"/>
        <c:overlap val="100"/>
        <c:axId val="-1419512320"/>
        <c:axId val="-1419524832"/>
      </c:barChart>
      <c:catAx>
        <c:axId val="-14195123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b="1"/>
            </a:pPr>
            <a:endParaRPr lang="en-US"/>
          </a:p>
        </c:txPr>
        <c:crossAx val="-1419524832"/>
        <c:crosses val="autoZero"/>
        <c:auto val="1"/>
        <c:lblAlgn val="ctr"/>
        <c:lblOffset val="100"/>
        <c:noMultiLvlLbl val="0"/>
      </c:catAx>
      <c:valAx>
        <c:axId val="-1419524832"/>
        <c:scaling>
          <c:orientation val="minMax"/>
        </c:scaling>
        <c:delete val="1"/>
        <c:axPos val="b"/>
        <c:numFmt formatCode="0%" sourceLinked="1"/>
        <c:majorTickMark val="none"/>
        <c:minorTickMark val="none"/>
        <c:tickLblPos val="nextTo"/>
        <c:crossAx val="-1419512320"/>
        <c:crosses val="max"/>
        <c:crossBetween val="between"/>
      </c:valAx>
      <c:spPr>
        <a:noFill/>
        <a:ln>
          <a:noFill/>
        </a:ln>
        <a:effectLst/>
      </c:spPr>
    </c:plotArea>
    <c:legend>
      <c:legendPos val="b"/>
      <c:layout>
        <c:manualLayout>
          <c:xMode val="edge"/>
          <c:yMode val="edge"/>
          <c:x val="9.6179782174938916E-2"/>
          <c:y val="0.93647905457348291"/>
          <c:w val="0.82386109099747928"/>
          <c:h val="6.147196200987276E-2"/>
        </c:manualLayout>
      </c:layout>
      <c:overlay val="0"/>
      <c:spPr>
        <a:noFill/>
        <a:ln>
          <a:noFill/>
        </a:ln>
        <a:effectLst/>
      </c:spPr>
      <c:txPr>
        <a:bodyPr rot="0" vert="horz"/>
        <a:lstStyle/>
        <a:p>
          <a:pPr>
            <a:defRPr sz="1400" b="1"/>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latin typeface="GHEA Grapalat" pitchFamily="50" charset="0"/>
        </a:defRPr>
      </a:pPr>
      <a:endParaRPr lang="en-US"/>
    </a:p>
  </c:txPr>
  <c:externalData r:id="rId2">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414681820374223"/>
          <c:y val="2.5051598154826486E-2"/>
          <c:w val="0.49178952401991866"/>
          <c:h val="0.88495233138694906"/>
        </c:manualLayout>
      </c:layout>
      <c:barChart>
        <c:barDir val="bar"/>
        <c:grouping val="clustered"/>
        <c:varyColors val="0"/>
        <c:ser>
          <c:idx val="0"/>
          <c:order val="0"/>
          <c:spPr>
            <a:solidFill>
              <a:srgbClr val="920000"/>
            </a:solidFill>
            <a:ln>
              <a:noFill/>
            </a:ln>
            <a:effectLst/>
          </c:spPr>
          <c:invertIfNegative val="0"/>
          <c:dLbls>
            <c:numFmt formatCode="#,##0.0" sourceLinked="0"/>
            <c:spPr>
              <a:noFill/>
              <a:ln>
                <a:noFill/>
              </a:ln>
              <a:effectLst/>
            </c:spPr>
            <c:txPr>
              <a:bodyPr rot="0" vert="horz"/>
              <a:lstStyle/>
              <a:p>
                <a:pPr>
                  <a:defRPr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'Q58'!$B$2:$B$6</c:f>
              <c:strCache>
                <c:ptCount val="5"/>
                <c:pt idx="0">
                  <c:v>Very effective</c:v>
                </c:pt>
                <c:pt idx="1">
                  <c:v>Somewhat effective</c:v>
                </c:pt>
                <c:pt idx="2">
                  <c:v>Not much effective</c:v>
                </c:pt>
                <c:pt idx="3">
                  <c:v>Not effective at all</c:v>
                </c:pt>
                <c:pt idx="4">
                  <c:v>Don't know</c:v>
                </c:pt>
              </c:strCache>
            </c:strRef>
          </c:cat>
          <c:val>
            <c:numRef>
              <c:f>'Q58'!$C$2:$C$6</c:f>
              <c:numCache>
                <c:formatCode>General</c:formatCode>
                <c:ptCount val="5"/>
                <c:pt idx="0">
                  <c:v>24.2</c:v>
                </c:pt>
                <c:pt idx="1">
                  <c:v>57.4</c:v>
                </c:pt>
                <c:pt idx="2">
                  <c:v>11.7</c:v>
                </c:pt>
                <c:pt idx="3">
                  <c:v>3.2</c:v>
                </c:pt>
                <c:pt idx="4">
                  <c:v>3.5</c:v>
                </c:pt>
              </c:numCache>
            </c:numRef>
          </c:val>
          <c:extLst xmlns:c16r2="http://schemas.microsoft.com/office/drawing/2015/06/chart">
            <c:ext xmlns:c16="http://schemas.microsoft.com/office/drawing/2014/chart" uri="{C3380CC4-5D6E-409C-BE32-E72D297353CC}">
              <c16:uniqueId val="{00000000-1EEC-4535-A6FB-F85ECECB2CB2}"/>
            </c:ext>
          </c:extLst>
        </c:ser>
        <c:dLbls>
          <c:dLblPos val="outEnd"/>
          <c:showLegendKey val="0"/>
          <c:showVal val="1"/>
          <c:showCatName val="0"/>
          <c:showSerName val="0"/>
          <c:showPercent val="0"/>
          <c:showBubbleSize val="0"/>
        </c:dLbls>
        <c:gapWidth val="55"/>
        <c:axId val="-1419522656"/>
        <c:axId val="-1419517216"/>
      </c:barChart>
      <c:catAx>
        <c:axId val="-14195226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b="1"/>
            </a:pPr>
            <a:endParaRPr lang="en-US"/>
          </a:p>
        </c:txPr>
        <c:crossAx val="-1419517216"/>
        <c:crosses val="autoZero"/>
        <c:auto val="1"/>
        <c:lblAlgn val="ctr"/>
        <c:lblOffset val="100"/>
        <c:noMultiLvlLbl val="0"/>
      </c:catAx>
      <c:valAx>
        <c:axId val="-1419517216"/>
        <c:scaling>
          <c:orientation val="minMax"/>
        </c:scaling>
        <c:delete val="1"/>
        <c:axPos val="b"/>
        <c:numFmt formatCode="General" sourceLinked="1"/>
        <c:majorTickMark val="none"/>
        <c:minorTickMark val="none"/>
        <c:tickLblPos val="nextTo"/>
        <c:crossAx val="-141952265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latin typeface="GHEA Grapalat" pitchFamily="50" charset="0"/>
        </a:defRPr>
      </a:pPr>
      <a:endParaRPr lang="en-US"/>
    </a:p>
  </c:txPr>
  <c:externalData r:id="rId2">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739378765597564"/>
          <c:y val="1.4384511430995664E-2"/>
          <c:w val="0.49969549462345575"/>
          <c:h val="0.98561548856900438"/>
        </c:manualLayout>
      </c:layout>
      <c:barChart>
        <c:barDir val="bar"/>
        <c:grouping val="clustered"/>
        <c:varyColors val="0"/>
        <c:ser>
          <c:idx val="0"/>
          <c:order val="0"/>
          <c:spPr>
            <a:solidFill>
              <a:srgbClr val="92000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'Q61'!$B$2:$B$13</c:f>
              <c:strCache>
                <c:ptCount val="12"/>
                <c:pt idx="0">
                  <c:v>Declaration and verification of income and assets of officials</c:v>
                </c:pt>
                <c:pt idx="1">
                  <c:v>Nothing will help if citizens are not involved</c:v>
                </c:pt>
                <c:pt idx="2">
                  <c:v>Transparent and accountable administration</c:v>
                </c:pt>
                <c:pt idx="3">
                  <c:v>Detecting corruption offenses and ensuring the inevitability of punishment by law enforcement</c:v>
                </c:pt>
                <c:pt idx="4">
                  <c:v>Overcoming administrative corruption (as experienced in daily interactions with citizens)</c:v>
                </c:pt>
                <c:pt idx="5">
                  <c:v>Eliminating corruption risks in laws and government decrees</c:v>
                </c:pt>
                <c:pt idx="6">
                  <c:v>Reforming the Judiciary</c:v>
                </c:pt>
                <c:pt idx="7">
                  <c:v>Strengthening the integrity /code of conduct of public officials</c:v>
                </c:pt>
                <c:pt idx="8">
                  <c:v>Anti-corruption education and awareness</c:v>
                </c:pt>
                <c:pt idx="9">
                  <c:v>Returning illegally obtained property without prosecution</c:v>
                </c:pt>
                <c:pt idx="10">
                  <c:v>Prosecution of officials involved in corrupt transactions</c:v>
                </c:pt>
                <c:pt idx="11">
                  <c:v>Other</c:v>
                </c:pt>
              </c:strCache>
            </c:strRef>
          </c:cat>
          <c:val>
            <c:numRef>
              <c:f>'Q61'!$C$2:$C$13</c:f>
              <c:numCache>
                <c:formatCode>###0.0</c:formatCode>
                <c:ptCount val="12"/>
                <c:pt idx="0">
                  <c:v>14.959836887741275</c:v>
                </c:pt>
                <c:pt idx="1">
                  <c:v>13.714986062315836</c:v>
                </c:pt>
                <c:pt idx="2">
                  <c:v>11.35289998914913</c:v>
                </c:pt>
                <c:pt idx="3">
                  <c:v>10.739847749056867</c:v>
                </c:pt>
                <c:pt idx="4">
                  <c:v>9.3037394095118948</c:v>
                </c:pt>
                <c:pt idx="5">
                  <c:v>8.7813882093383189</c:v>
                </c:pt>
                <c:pt idx="6">
                  <c:v>7.4373238877677537</c:v>
                </c:pt>
                <c:pt idx="7">
                  <c:v>7.0253434022034833</c:v>
                </c:pt>
                <c:pt idx="8">
                  <c:v>6.0593825854163654</c:v>
                </c:pt>
                <c:pt idx="9">
                  <c:v>5.6714758831961305</c:v>
                </c:pt>
                <c:pt idx="10">
                  <c:v>4.5989994674030905</c:v>
                </c:pt>
                <c:pt idx="11">
                  <c:v>0.35477646689984738</c:v>
                </c:pt>
              </c:numCache>
            </c:numRef>
          </c:val>
          <c:extLst xmlns:c16r2="http://schemas.microsoft.com/office/drawing/2015/06/chart">
            <c:ext xmlns:c16="http://schemas.microsoft.com/office/drawing/2014/chart" uri="{C3380CC4-5D6E-409C-BE32-E72D297353CC}">
              <c16:uniqueId val="{00000000-7142-47EA-9CF0-7A196C56884A}"/>
            </c:ext>
          </c:extLst>
        </c:ser>
        <c:dLbls>
          <c:dLblPos val="outEnd"/>
          <c:showLegendKey val="0"/>
          <c:showVal val="1"/>
          <c:showCatName val="0"/>
          <c:showSerName val="0"/>
          <c:showPercent val="0"/>
          <c:showBubbleSize val="0"/>
        </c:dLbls>
        <c:gapWidth val="59"/>
        <c:axId val="-1419511776"/>
        <c:axId val="-1419520480"/>
      </c:barChart>
      <c:catAx>
        <c:axId val="-1419511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19520480"/>
        <c:crosses val="autoZero"/>
        <c:auto val="1"/>
        <c:lblAlgn val="ctr"/>
        <c:lblOffset val="100"/>
        <c:noMultiLvlLbl val="0"/>
      </c:catAx>
      <c:valAx>
        <c:axId val="-1419520480"/>
        <c:scaling>
          <c:orientation val="minMax"/>
          <c:max val="20"/>
        </c:scaling>
        <c:delete val="1"/>
        <c:axPos val="b"/>
        <c:numFmt formatCode="###0.0" sourceLinked="1"/>
        <c:majorTickMark val="out"/>
        <c:minorTickMark val="none"/>
        <c:tickLblPos val="nextTo"/>
        <c:crossAx val="-141951177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1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3826957747235382"/>
          <c:y val="4.6579138381624263E-3"/>
          <c:w val="0.46173033476324937"/>
          <c:h val="0.98364000353018943"/>
        </c:manualLayout>
      </c:layout>
      <c:barChart>
        <c:barDir val="bar"/>
        <c:grouping val="clustered"/>
        <c:varyColors val="0"/>
        <c:ser>
          <c:idx val="0"/>
          <c:order val="0"/>
          <c:spPr>
            <a:solidFill>
              <a:srgbClr val="920000"/>
            </a:solidFill>
            <a:ln>
              <a:noFill/>
            </a:ln>
            <a:effectLst/>
          </c:spPr>
          <c:invertIfNegative val="0"/>
          <c:dPt>
            <c:idx val="3"/>
            <c:invertIfNegative val="0"/>
            <c:bubble3D val="0"/>
            <c:extLst xmlns:c16r2="http://schemas.microsoft.com/office/drawing/2015/06/chart">
              <c:ext xmlns:c16="http://schemas.microsoft.com/office/drawing/2014/chart" uri="{C3380CC4-5D6E-409C-BE32-E72D297353CC}">
                <c16:uniqueId val="{00000001-F7F0-4EC1-B42A-7A5B8F8A1A47}"/>
              </c:ext>
            </c:extLst>
          </c:dPt>
          <c:dPt>
            <c:idx val="4"/>
            <c:invertIfNegative val="0"/>
            <c:bubble3D val="0"/>
            <c:extLst xmlns:c16r2="http://schemas.microsoft.com/office/drawing/2015/06/chart">
              <c:ext xmlns:c16="http://schemas.microsoft.com/office/drawing/2014/chart" uri="{C3380CC4-5D6E-409C-BE32-E72D297353CC}">
                <c16:uniqueId val="{00000003-F7F0-4EC1-B42A-7A5B8F8A1A47}"/>
              </c:ext>
            </c:extLst>
          </c:dPt>
          <c:dPt>
            <c:idx val="5"/>
            <c:invertIfNegative val="0"/>
            <c:bubble3D val="0"/>
            <c:extLst xmlns:c16r2="http://schemas.microsoft.com/office/drawing/2015/06/chart">
              <c:ext xmlns:c16="http://schemas.microsoft.com/office/drawing/2014/chart" uri="{C3380CC4-5D6E-409C-BE32-E72D297353CC}">
                <c16:uniqueId val="{00000005-F7F0-4EC1-B42A-7A5B8F8A1A47}"/>
              </c:ext>
            </c:extLst>
          </c:dPt>
          <c:dPt>
            <c:idx val="6"/>
            <c:invertIfNegative val="0"/>
            <c:bubble3D val="0"/>
            <c:extLst xmlns:c16r2="http://schemas.microsoft.com/office/drawing/2015/06/chart">
              <c:ext xmlns:c16="http://schemas.microsoft.com/office/drawing/2014/chart" uri="{C3380CC4-5D6E-409C-BE32-E72D297353CC}">
                <c16:uniqueId val="{00000007-F7F0-4EC1-B42A-7A5B8F8A1A47}"/>
              </c:ext>
            </c:extLst>
          </c:dPt>
          <c:dLbls>
            <c:spPr>
              <a:noFill/>
              <a:ln>
                <a:noFill/>
              </a:ln>
              <a:effectLst/>
            </c:spPr>
            <c:txPr>
              <a:bodyPr rot="0" vert="horz"/>
              <a:lstStyle/>
              <a:p>
                <a:pPr>
                  <a:defRPr sz="1200">
                    <a:latin typeface="GHEA Grapalat" pitchFamily="50"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'Q62'!$B$2:$B$8</c:f>
              <c:strCache>
                <c:ptCount val="7"/>
                <c:pt idx="0">
                  <c:v>Prosecution and confiscation of illegally obtained property</c:v>
                </c:pt>
                <c:pt idx="1">
                  <c:v>Confiscation of illegally obtained property without criminal prosecution</c:v>
                </c:pt>
                <c:pt idx="2">
                  <c:v>Low-ranking officials should be fired, and only corrupt senior officials should face punishment</c:v>
                </c:pt>
                <c:pt idx="3">
                  <c:v>Criminal  prosecution</c:v>
                </c:pt>
                <c:pt idx="4">
                  <c:v>Termination of employment</c:v>
                </c:pt>
                <c:pt idx="5">
                  <c:v>Administrative  prosecution</c:v>
                </c:pt>
                <c:pt idx="6">
                  <c:v>Other</c:v>
                </c:pt>
              </c:strCache>
            </c:strRef>
          </c:cat>
          <c:val>
            <c:numRef>
              <c:f>'Q62'!$C$2:$C$8</c:f>
              <c:numCache>
                <c:formatCode>0.0</c:formatCode>
                <c:ptCount val="7"/>
                <c:pt idx="0">
                  <c:v>53.332860964027631</c:v>
                </c:pt>
                <c:pt idx="1">
                  <c:v>27.85965524290426</c:v>
                </c:pt>
                <c:pt idx="2">
                  <c:v>12.393954920156673</c:v>
                </c:pt>
                <c:pt idx="3">
                  <c:v>1.6031186789749137</c:v>
                </c:pt>
                <c:pt idx="4">
                  <c:v>1.5981078646528561</c:v>
                </c:pt>
                <c:pt idx="5">
                  <c:v>1.4397051931845319</c:v>
                </c:pt>
                <c:pt idx="6">
                  <c:v>1.7725971360991397</c:v>
                </c:pt>
              </c:numCache>
            </c:numRef>
          </c:val>
          <c:extLst xmlns:c16r2="http://schemas.microsoft.com/office/drawing/2015/06/chart">
            <c:ext xmlns:c16="http://schemas.microsoft.com/office/drawing/2014/chart" uri="{C3380CC4-5D6E-409C-BE32-E72D297353CC}">
              <c16:uniqueId val="{00000000-3F96-4579-A7AB-115D2715E8BC}"/>
            </c:ext>
          </c:extLst>
        </c:ser>
        <c:dLbls>
          <c:dLblPos val="outEnd"/>
          <c:showLegendKey val="0"/>
          <c:showVal val="1"/>
          <c:showCatName val="0"/>
          <c:showSerName val="0"/>
          <c:showPercent val="0"/>
          <c:showBubbleSize val="0"/>
        </c:dLbls>
        <c:gapWidth val="59"/>
        <c:axId val="-1419514496"/>
        <c:axId val="-1419513408"/>
      </c:barChart>
      <c:catAx>
        <c:axId val="-14195144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300">
                <a:latin typeface="GHEA Grapalat" pitchFamily="50" charset="0"/>
              </a:defRPr>
            </a:pPr>
            <a:endParaRPr lang="en-US"/>
          </a:p>
        </c:txPr>
        <c:crossAx val="-1419513408"/>
        <c:crosses val="autoZero"/>
        <c:auto val="1"/>
        <c:lblAlgn val="ctr"/>
        <c:lblOffset val="100"/>
        <c:noMultiLvlLbl val="0"/>
      </c:catAx>
      <c:valAx>
        <c:axId val="-1419513408"/>
        <c:scaling>
          <c:orientation val="minMax"/>
          <c:max val="60"/>
        </c:scaling>
        <c:delete val="1"/>
        <c:axPos val="b"/>
        <c:numFmt formatCode="0.0" sourceLinked="1"/>
        <c:majorTickMark val="out"/>
        <c:minorTickMark val="none"/>
        <c:tickLblPos val="nextTo"/>
        <c:crossAx val="-141951449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9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984727124626665"/>
          <c:y val="1.7500226853233013E-2"/>
          <c:w val="0.48644583220200921"/>
          <c:h val="0.96540567147820089"/>
        </c:manualLayout>
      </c:layout>
      <c:barChart>
        <c:barDir val="bar"/>
        <c:grouping val="clustered"/>
        <c:varyColors val="0"/>
        <c:ser>
          <c:idx val="0"/>
          <c:order val="0"/>
          <c:spPr>
            <a:solidFill>
              <a:srgbClr val="009242"/>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'Q3'!$B$2:$B$11</c:f>
              <c:strCache>
                <c:ptCount val="10"/>
                <c:pt idx="0">
                  <c:v>Lack of staff appointments</c:v>
                </c:pt>
                <c:pt idx="1">
                  <c:v>Pressure from former authorities and sabotage of former staff</c:v>
                </c:pt>
                <c:pt idx="2">
                  <c:v>Lack of public management experience</c:v>
                </c:pt>
                <c:pt idx="3">
                  <c:v>Incomplete implementation of the law</c:v>
                </c:pt>
                <c:pt idx="4">
                  <c:v>Unclear development perspective</c:v>
                </c:pt>
                <c:pt idx="5">
                  <c:v>Incomplete legislation</c:v>
                </c:pt>
                <c:pt idx="6">
                  <c:v>External pressures (due to geopolitical situation)</c:v>
                </c:pt>
                <c:pt idx="7">
                  <c:v>The weak link between the government and the people</c:v>
                </c:pt>
                <c:pt idx="8">
                  <c:v>There are no issues</c:v>
                </c:pt>
                <c:pt idx="9">
                  <c:v>Other</c:v>
                </c:pt>
              </c:strCache>
            </c:strRef>
          </c:cat>
          <c:val>
            <c:numRef>
              <c:f>'Q3'!$C$2:$C$11</c:f>
              <c:numCache>
                <c:formatCode>0.0</c:formatCode>
                <c:ptCount val="10"/>
                <c:pt idx="0">
                  <c:v>26.424666050105003</c:v>
                </c:pt>
                <c:pt idx="1">
                  <c:v>14.350681959717782</c:v>
                </c:pt>
                <c:pt idx="2">
                  <c:v>14.02204315392439</c:v>
                </c:pt>
                <c:pt idx="3">
                  <c:v>12.379827820382747</c:v>
                </c:pt>
                <c:pt idx="4">
                  <c:v>11.181684114271372</c:v>
                </c:pt>
                <c:pt idx="5">
                  <c:v>7.3324998448425402</c:v>
                </c:pt>
                <c:pt idx="6">
                  <c:v>6.83862286563987</c:v>
                </c:pt>
                <c:pt idx="7">
                  <c:v>6.3727386975225064</c:v>
                </c:pt>
                <c:pt idx="8">
                  <c:v>0.63508220823359751</c:v>
                </c:pt>
                <c:pt idx="9">
                  <c:v>0.46215328536024186</c:v>
                </c:pt>
              </c:numCache>
            </c:numRef>
          </c:val>
          <c:extLst xmlns:c16r2="http://schemas.microsoft.com/office/drawing/2015/06/chart">
            <c:ext xmlns:c16="http://schemas.microsoft.com/office/drawing/2014/chart" uri="{C3380CC4-5D6E-409C-BE32-E72D297353CC}">
              <c16:uniqueId val="{00000000-9997-4D41-911F-256431154B29}"/>
            </c:ext>
          </c:extLst>
        </c:ser>
        <c:dLbls>
          <c:dLblPos val="outEnd"/>
          <c:showLegendKey val="0"/>
          <c:showVal val="1"/>
          <c:showCatName val="0"/>
          <c:showSerName val="0"/>
          <c:showPercent val="0"/>
          <c:showBubbleSize val="0"/>
        </c:dLbls>
        <c:gapWidth val="59"/>
        <c:axId val="-1491602032"/>
        <c:axId val="-1491607472"/>
      </c:barChart>
      <c:catAx>
        <c:axId val="-14916020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491607472"/>
        <c:crosses val="autoZero"/>
        <c:auto val="1"/>
        <c:lblAlgn val="ctr"/>
        <c:lblOffset val="100"/>
        <c:noMultiLvlLbl val="0"/>
      </c:catAx>
      <c:valAx>
        <c:axId val="-1491607472"/>
        <c:scaling>
          <c:orientation val="minMax"/>
          <c:max val="30"/>
        </c:scaling>
        <c:delete val="1"/>
        <c:axPos val="b"/>
        <c:numFmt formatCode="0.0" sourceLinked="1"/>
        <c:majorTickMark val="out"/>
        <c:minorTickMark val="none"/>
        <c:tickLblPos val="nextTo"/>
        <c:crossAx val="-1491602032"/>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300" b="1">
          <a:solidFill>
            <a:sysClr val="windowText" lastClr="000000"/>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887563249322257"/>
          <c:y val="1.1136297071028598E-2"/>
          <c:w val="0.5799471033299608"/>
          <c:h val="0.98395324626616798"/>
        </c:manualLayout>
      </c:layout>
      <c:barChart>
        <c:barDir val="bar"/>
        <c:grouping val="clustered"/>
        <c:varyColors val="0"/>
        <c:ser>
          <c:idx val="0"/>
          <c:order val="0"/>
          <c:spPr>
            <a:solidFill>
              <a:srgbClr val="920000"/>
            </a:solidFill>
            <a:ln>
              <a:noFill/>
            </a:ln>
            <a:effectLst/>
          </c:spPr>
          <c:invertIfNegative val="0"/>
          <c:dLbls>
            <c:spPr>
              <a:noFill/>
              <a:ln>
                <a:noFill/>
              </a:ln>
              <a:effectLst/>
            </c:spPr>
            <c:txPr>
              <a:bodyPr rot="0" vert="horz"/>
              <a:lstStyle/>
              <a:p>
                <a:pPr>
                  <a:defRPr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'Q22'!$B$2:$B$7</c:f>
              <c:strCache>
                <c:ptCount val="6"/>
                <c:pt idx="0">
                  <c:v>Information reported by the media</c:v>
                </c:pt>
                <c:pt idx="1">
                  <c:v>Information from family members, relatives, friends, or acquaintances</c:v>
                </c:pt>
                <c:pt idx="2">
                  <c:v>Social networks (internet)</c:v>
                </c:pt>
                <c:pt idx="3">
                  <c:v>Personal experience </c:v>
                </c:pt>
                <c:pt idx="4">
                  <c:v>Information about corruption given by NGOs </c:v>
                </c:pt>
                <c:pt idx="5">
                  <c:v>Other</c:v>
                </c:pt>
              </c:strCache>
            </c:strRef>
          </c:cat>
          <c:val>
            <c:numRef>
              <c:f>'Q22'!$C$2:$C$7</c:f>
              <c:numCache>
                <c:formatCode>0.0</c:formatCode>
                <c:ptCount val="6"/>
                <c:pt idx="0">
                  <c:v>36.924668770660453</c:v>
                </c:pt>
                <c:pt idx="1">
                  <c:v>28.756482090077085</c:v>
                </c:pt>
                <c:pt idx="2">
                  <c:v>15.831194217363597</c:v>
                </c:pt>
                <c:pt idx="3">
                  <c:v>14.895009685146896</c:v>
                </c:pt>
                <c:pt idx="4">
                  <c:v>3.4280584142826553</c:v>
                </c:pt>
                <c:pt idx="5">
                  <c:v>0.16458682246931861</c:v>
                </c:pt>
              </c:numCache>
            </c:numRef>
          </c:val>
          <c:extLst xmlns:c16r2="http://schemas.microsoft.com/office/drawing/2015/06/chart">
            <c:ext xmlns:c16="http://schemas.microsoft.com/office/drawing/2014/chart" uri="{C3380CC4-5D6E-409C-BE32-E72D297353CC}">
              <c16:uniqueId val="{00000000-6080-468F-9A75-88BD8834024E}"/>
            </c:ext>
          </c:extLst>
        </c:ser>
        <c:dLbls>
          <c:dLblPos val="outEnd"/>
          <c:showLegendKey val="0"/>
          <c:showVal val="1"/>
          <c:showCatName val="0"/>
          <c:showSerName val="0"/>
          <c:showPercent val="0"/>
          <c:showBubbleSize val="0"/>
        </c:dLbls>
        <c:gapWidth val="59"/>
        <c:axId val="-1419510688"/>
        <c:axId val="-1419516128"/>
      </c:barChart>
      <c:catAx>
        <c:axId val="-14195106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en-US"/>
          </a:p>
        </c:txPr>
        <c:crossAx val="-1419516128"/>
        <c:crosses val="autoZero"/>
        <c:auto val="1"/>
        <c:lblAlgn val="ctr"/>
        <c:lblOffset val="100"/>
        <c:noMultiLvlLbl val="0"/>
      </c:catAx>
      <c:valAx>
        <c:axId val="-1419516128"/>
        <c:scaling>
          <c:orientation val="minMax"/>
          <c:max val="45"/>
        </c:scaling>
        <c:delete val="1"/>
        <c:axPos val="b"/>
        <c:numFmt formatCode="0.0" sourceLinked="1"/>
        <c:majorTickMark val="out"/>
        <c:minorTickMark val="none"/>
        <c:tickLblPos val="nextTo"/>
        <c:crossAx val="-1419510688"/>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300">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503573298893164E-2"/>
          <c:y val="0.12189535864308589"/>
          <c:w val="0.89256218973625867"/>
          <c:h val="0.6998359062752777"/>
        </c:manualLayout>
      </c:layout>
      <c:barChart>
        <c:barDir val="col"/>
        <c:grouping val="clustered"/>
        <c:varyColors val="0"/>
        <c:ser>
          <c:idx val="0"/>
          <c:order val="0"/>
          <c:spPr>
            <a:solidFill>
              <a:srgbClr val="92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WeblySleek UI Semibold" panose="020B0702040204020203" pitchFamily="34" charset="0"/>
                    <a:ea typeface="+mn-ea"/>
                    <a:cs typeface="WeblySleek UI Semibold" panose="020B070204020402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Demo!$B$43:$B$49</c:f>
              <c:strCache>
                <c:ptCount val="7"/>
                <c:pt idx="0">
                  <c:v>From 18 to 22 years old=86)</c:v>
                </c:pt>
                <c:pt idx="1">
                  <c:v>From 23 to 30 years old</c:v>
                </c:pt>
                <c:pt idx="2">
                  <c:v>From 31 to 40 years old</c:v>
                </c:pt>
                <c:pt idx="3">
                  <c:v>From 41 to 50 years old</c:v>
                </c:pt>
                <c:pt idx="4">
                  <c:v>From 51 to 60 years old </c:v>
                </c:pt>
                <c:pt idx="5">
                  <c:v>From 61 to 70 years old</c:v>
                </c:pt>
                <c:pt idx="6">
                  <c:v>71 years old and older</c:v>
                </c:pt>
              </c:strCache>
            </c:strRef>
          </c:cat>
          <c:val>
            <c:numRef>
              <c:f>Demo!$C$43:$C$49</c:f>
              <c:numCache>
                <c:formatCode>###0.0</c:formatCode>
                <c:ptCount val="7"/>
                <c:pt idx="0">
                  <c:v>6.9307214060476161</c:v>
                </c:pt>
                <c:pt idx="1">
                  <c:v>17.519901120745359</c:v>
                </c:pt>
                <c:pt idx="2">
                  <c:v>23.320887174763133</c:v>
                </c:pt>
                <c:pt idx="3">
                  <c:v>13.794379538697065</c:v>
                </c:pt>
                <c:pt idx="4">
                  <c:v>15.298779488332906</c:v>
                </c:pt>
                <c:pt idx="5">
                  <c:v>13.983576984097201</c:v>
                </c:pt>
                <c:pt idx="6">
                  <c:v>9.1517542873167272</c:v>
                </c:pt>
              </c:numCache>
            </c:numRef>
          </c:val>
          <c:extLst xmlns:c16r2="http://schemas.microsoft.com/office/drawing/2015/06/chart">
            <c:ext xmlns:c16="http://schemas.microsoft.com/office/drawing/2014/chart" uri="{C3380CC4-5D6E-409C-BE32-E72D297353CC}">
              <c16:uniqueId val="{00000000-3A6E-4443-B685-75A058FEDDB1}"/>
            </c:ext>
          </c:extLst>
        </c:ser>
        <c:dLbls>
          <c:dLblPos val="outEnd"/>
          <c:showLegendKey val="0"/>
          <c:showVal val="1"/>
          <c:showCatName val="0"/>
          <c:showSerName val="0"/>
          <c:showPercent val="0"/>
          <c:showBubbleSize val="0"/>
        </c:dLbls>
        <c:gapWidth val="219"/>
        <c:axId val="-1419516672"/>
        <c:axId val="-1419515584"/>
      </c:barChart>
      <c:catAx>
        <c:axId val="-141951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10455B"/>
                </a:solidFill>
                <a:latin typeface="WeblySleek UI Semibold" panose="020B0702040204020203" pitchFamily="34" charset="0"/>
                <a:ea typeface="+mn-ea"/>
                <a:cs typeface="WeblySleek UI Semibold" panose="020B0702040204020203" pitchFamily="34" charset="0"/>
              </a:defRPr>
            </a:pPr>
            <a:endParaRPr lang="en-US"/>
          </a:p>
        </c:txPr>
        <c:crossAx val="-1419515584"/>
        <c:crosses val="autoZero"/>
        <c:auto val="1"/>
        <c:lblAlgn val="ctr"/>
        <c:lblOffset val="100"/>
        <c:noMultiLvlLbl val="0"/>
      </c:catAx>
      <c:valAx>
        <c:axId val="-1419515584"/>
        <c:scaling>
          <c:orientation val="minMax"/>
        </c:scaling>
        <c:delete val="1"/>
        <c:axPos val="l"/>
        <c:numFmt formatCode="###0.0" sourceLinked="1"/>
        <c:majorTickMark val="none"/>
        <c:minorTickMark val="none"/>
        <c:tickLblPos val="nextTo"/>
        <c:crossAx val="-141951667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WeblySleek UI Semibold" panose="020B0702040204020203" pitchFamily="34" charset="0"/>
          <a:cs typeface="WeblySleek UI Semibold" panose="020B0702040204020203" pitchFamily="34" charset="0"/>
        </a:defRPr>
      </a:pPr>
      <a:endParaRPr lang="en-US"/>
    </a:p>
  </c:txPr>
  <c:externalData r:id="rId4">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503583260519798E-2"/>
          <c:y val="0.10676477979266713"/>
          <c:w val="0.95980562800519609"/>
          <c:h val="0.62122034405279569"/>
        </c:manualLayout>
      </c:layout>
      <c:barChart>
        <c:barDir val="col"/>
        <c:grouping val="clustered"/>
        <c:varyColors val="0"/>
        <c:ser>
          <c:idx val="0"/>
          <c:order val="0"/>
          <c:spPr>
            <a:solidFill>
              <a:srgbClr val="92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WeblySleek UI Semibold" panose="020B0702040204020203" pitchFamily="34" charset="0"/>
                    <a:ea typeface="+mn-ea"/>
                    <a:cs typeface="WeblySleek UI Semibold" panose="020B070204020402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Demo!$B$58:$B$64</c:f>
              <c:strCache>
                <c:ptCount val="7"/>
                <c:pt idx="0">
                  <c:v>Primary education (either complete or incomplete)</c:v>
                </c:pt>
                <c:pt idx="1">
                  <c:v>Incomplete secondary education</c:v>
                </c:pt>
                <c:pt idx="2">
                  <c:v>Completed secondary education</c:v>
                </c:pt>
                <c:pt idx="3">
                  <c:v>Secondary technical education</c:v>
                </c:pt>
                <c:pt idx="4">
                  <c:v>Incomplete higher education</c:v>
                </c:pt>
                <c:pt idx="5">
                  <c:v>Completed higher education</c:v>
                </c:pt>
                <c:pt idx="6">
                  <c:v>Post-graduate degree</c:v>
                </c:pt>
              </c:strCache>
            </c:strRef>
          </c:cat>
          <c:val>
            <c:numRef>
              <c:f>Demo!$C$58:$C$64</c:f>
              <c:numCache>
                <c:formatCode>###0.0</c:formatCode>
                <c:ptCount val="7"/>
                <c:pt idx="0">
                  <c:v>0.37741020776258594</c:v>
                </c:pt>
                <c:pt idx="1">
                  <c:v>4.1662115986650869</c:v>
                </c:pt>
                <c:pt idx="2">
                  <c:v>42.654934150776178</c:v>
                </c:pt>
                <c:pt idx="3">
                  <c:v>21.286502599773286</c:v>
                </c:pt>
                <c:pt idx="4">
                  <c:v>3.5152129403301235</c:v>
                </c:pt>
                <c:pt idx="5">
                  <c:v>27.207306172714031</c:v>
                </c:pt>
                <c:pt idx="6">
                  <c:v>0.79242232997869078</c:v>
                </c:pt>
              </c:numCache>
            </c:numRef>
          </c:val>
          <c:extLst xmlns:c16r2="http://schemas.microsoft.com/office/drawing/2015/06/chart">
            <c:ext xmlns:c16="http://schemas.microsoft.com/office/drawing/2014/chart" uri="{C3380CC4-5D6E-409C-BE32-E72D297353CC}">
              <c16:uniqueId val="{00000000-2749-4C43-A69A-83C5D839E580}"/>
            </c:ext>
          </c:extLst>
        </c:ser>
        <c:dLbls>
          <c:dLblPos val="outEnd"/>
          <c:showLegendKey val="0"/>
          <c:showVal val="1"/>
          <c:showCatName val="0"/>
          <c:showSerName val="0"/>
          <c:showPercent val="0"/>
          <c:showBubbleSize val="0"/>
        </c:dLbls>
        <c:gapWidth val="219"/>
        <c:axId val="-1419521024"/>
        <c:axId val="-1419511232"/>
      </c:barChart>
      <c:catAx>
        <c:axId val="-141952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rgbClr val="10455B"/>
                </a:solidFill>
                <a:latin typeface="WeblySleek UI Light" panose="020B0502040204020203"/>
                <a:ea typeface="+mn-ea"/>
                <a:cs typeface="WeblySleek UI Semibold" panose="020B0702040204020203" pitchFamily="34" charset="0"/>
              </a:defRPr>
            </a:pPr>
            <a:endParaRPr lang="en-US"/>
          </a:p>
        </c:txPr>
        <c:crossAx val="-1419511232"/>
        <c:crosses val="autoZero"/>
        <c:auto val="1"/>
        <c:lblAlgn val="ctr"/>
        <c:lblOffset val="100"/>
        <c:noMultiLvlLbl val="0"/>
      </c:catAx>
      <c:valAx>
        <c:axId val="-1419511232"/>
        <c:scaling>
          <c:orientation val="minMax"/>
        </c:scaling>
        <c:delete val="1"/>
        <c:axPos val="l"/>
        <c:numFmt formatCode="###0.0" sourceLinked="1"/>
        <c:majorTickMark val="none"/>
        <c:minorTickMark val="none"/>
        <c:tickLblPos val="nextTo"/>
        <c:crossAx val="-141952102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WeblySleek UI Semibold" panose="020B0702040204020203" pitchFamily="34" charset="0"/>
          <a:cs typeface="WeblySleek UI Semibold" panose="020B0702040204020203" pitchFamily="34" charset="0"/>
        </a:defRPr>
      </a:pPr>
      <a:endParaRPr lang="en-US"/>
    </a:p>
  </c:txPr>
  <c:externalData r:id="rId4">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064657137798142E-2"/>
          <c:y val="0.1556067683559052"/>
          <c:w val="0.5716292080010702"/>
          <c:h val="0.68878603572306607"/>
        </c:manualLayout>
      </c:layout>
      <c:doughnutChart>
        <c:varyColors val="1"/>
        <c:ser>
          <c:idx val="0"/>
          <c:order val="0"/>
          <c:spPr>
            <a:solidFill>
              <a:srgbClr val="10455B"/>
            </a:solidFill>
            <a:ln>
              <a:solidFill>
                <a:srgbClr val="920000"/>
              </a:solidFill>
            </a:ln>
          </c:spPr>
          <c:explosion val="3"/>
          <c:dPt>
            <c:idx val="0"/>
            <c:bubble3D val="0"/>
            <c:spPr>
              <a:solidFill>
                <a:schemeClr val="bg1"/>
              </a:solidFill>
              <a:ln>
                <a:solidFill>
                  <a:srgbClr val="920000"/>
                </a:solidFill>
              </a:ln>
              <a:effectLst/>
            </c:spPr>
            <c:extLst xmlns:c16r2="http://schemas.microsoft.com/office/drawing/2015/06/chart">
              <c:ext xmlns:c16="http://schemas.microsoft.com/office/drawing/2014/chart" uri="{C3380CC4-5D6E-409C-BE32-E72D297353CC}">
                <c16:uniqueId val="{00000001-687F-47A3-A9F1-63D6C6668795}"/>
              </c:ext>
            </c:extLst>
          </c:dPt>
          <c:dPt>
            <c:idx val="1"/>
            <c:bubble3D val="0"/>
            <c:spPr>
              <a:solidFill>
                <a:srgbClr val="920000"/>
              </a:solidFill>
              <a:ln>
                <a:solidFill>
                  <a:srgbClr val="920000"/>
                </a:solidFill>
              </a:ln>
              <a:effectLst/>
            </c:spPr>
            <c:extLst xmlns:c16r2="http://schemas.microsoft.com/office/drawing/2015/06/chart">
              <c:ext xmlns:c16="http://schemas.microsoft.com/office/drawing/2014/chart" uri="{C3380CC4-5D6E-409C-BE32-E72D297353CC}">
                <c16:uniqueId val="{00000003-687F-47A3-A9F1-63D6C6668795}"/>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tx1"/>
                        </a:solidFill>
                        <a:latin typeface="WeblySleek UI Semibold" panose="020B0702040204020203" pitchFamily="34" charset="0"/>
                        <a:ea typeface="+mn-ea"/>
                        <a:cs typeface="WeblySleek UI Semibold" panose="020B0702040204020203" pitchFamily="34" charset="0"/>
                      </a:defRPr>
                    </a:pPr>
                    <a:r>
                      <a:rPr lang="en-US" baseline="0" dirty="0" smtClean="0"/>
                      <a:t>44.8</a:t>
                    </a:r>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tx1"/>
                      </a:solidFill>
                      <a:latin typeface="WeblySleek UI Semibold" panose="020B0702040204020203" pitchFamily="34" charset="0"/>
                      <a:ea typeface="+mn-ea"/>
                      <a:cs typeface="WeblySleek UI Semibold" panose="020B0702040204020203"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layout>
                <c:manualLayout>
                  <c:x val="1.9558027413911883E-2"/>
                  <c:y val="1.7996998820476698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tx1"/>
                        </a:solidFill>
                        <a:latin typeface="WeblySleek UI Semibold" panose="020B0702040204020203" pitchFamily="34" charset="0"/>
                        <a:ea typeface="+mn-ea"/>
                        <a:cs typeface="WeblySleek UI Semibold" panose="020B0702040204020203" pitchFamily="34" charset="0"/>
                      </a:defRPr>
                    </a:pPr>
                    <a:r>
                      <a:rPr lang="en-US" baseline="0" dirty="0" smtClean="0"/>
                      <a:t>55.2</a:t>
                    </a:r>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tx1"/>
                      </a:solidFill>
                      <a:latin typeface="WeblySleek UI Semibold" panose="020B0702040204020203" pitchFamily="34" charset="0"/>
                      <a:ea typeface="+mn-ea"/>
                      <a:cs typeface="WeblySleek UI Semibold" panose="020B0702040204020203" pitchFamily="34" charset="0"/>
                    </a:defRPr>
                  </a:pPr>
                  <a:endParaRPr lang="en-US"/>
                </a:p>
              </c:txPr>
              <c:showLegendKey val="0"/>
              <c:showVal val="1"/>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80688981267867"/>
                      <c:h val="0.16538845982044031"/>
                    </c:manualLayout>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tx1"/>
                    </a:solidFill>
                    <a:latin typeface="WeblySleek UI Semibold" panose="020B0702040204020203" pitchFamily="34" charset="0"/>
                    <a:ea typeface="+mn-ea"/>
                    <a:cs typeface="WeblySleek UI Semibold" panose="020B0702040204020203" pitchFamily="34" charset="0"/>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Demo!$B$2:$B$3</c:f>
              <c:strCache>
                <c:ptCount val="2"/>
                <c:pt idx="0">
                  <c:v>Male</c:v>
                </c:pt>
                <c:pt idx="1">
                  <c:v>Female</c:v>
                </c:pt>
              </c:strCache>
            </c:strRef>
          </c:cat>
          <c:val>
            <c:numRef>
              <c:f>Demo!$C$2:$C$3</c:f>
              <c:numCache>
                <c:formatCode>###0.0</c:formatCode>
                <c:ptCount val="2"/>
                <c:pt idx="0">
                  <c:v>44.807607713014697</c:v>
                </c:pt>
                <c:pt idx="1">
                  <c:v>55.192392286985303</c:v>
                </c:pt>
              </c:numCache>
            </c:numRef>
          </c:val>
          <c:extLst xmlns:c16r2="http://schemas.microsoft.com/office/drawing/2015/06/chart">
            <c:ext xmlns:c16="http://schemas.microsoft.com/office/drawing/2014/chart" uri="{C3380CC4-5D6E-409C-BE32-E72D297353CC}">
              <c16:uniqueId val="{00000004-687F-47A3-A9F1-63D6C6668795}"/>
            </c:ext>
          </c:extLst>
        </c:ser>
        <c:dLbls>
          <c:showLegendKey val="0"/>
          <c:showVal val="0"/>
          <c:showCatName val="0"/>
          <c:showSerName val="0"/>
          <c:showPercent val="0"/>
          <c:showBubbleSize val="0"/>
          <c:showLeaderLines val="0"/>
        </c:dLbls>
        <c:firstSliceAng val="0"/>
        <c:holeSize val="50"/>
      </c:doughnutChart>
      <c:spPr>
        <a:noFill/>
        <a:ln>
          <a:noFill/>
        </a:ln>
        <a:effectLst/>
      </c:spPr>
    </c:plotArea>
    <c:legend>
      <c:legendPos val="r"/>
      <c:layout>
        <c:manualLayout>
          <c:xMode val="edge"/>
          <c:yMode val="edge"/>
          <c:x val="0.61837970249406848"/>
          <c:y val="8.0500215784015894E-2"/>
          <c:w val="0.34013227931574719"/>
          <c:h val="0.1787379524178454"/>
        </c:manualLayout>
      </c:layout>
      <c:overlay val="0"/>
      <c:spPr>
        <a:noFill/>
        <a:ln>
          <a:noFill/>
        </a:ln>
        <a:effectLst/>
      </c:spPr>
      <c:txPr>
        <a:bodyPr rot="0" spcFirstLastPara="1" vertOverflow="ellipsis" vert="horz" wrap="square" anchor="ctr" anchorCtr="1"/>
        <a:lstStyle/>
        <a:p>
          <a:pPr>
            <a:defRPr sz="1100" b="0" i="0" u="none" strike="noStrike" kern="1200" baseline="0">
              <a:solidFill>
                <a:srgbClr val="10455B"/>
              </a:solidFill>
              <a:latin typeface="WeblySleek UI Semibold" panose="020B0702040204020203" pitchFamily="34" charset="0"/>
              <a:ea typeface="+mn-ea"/>
              <a:cs typeface="WeblySleek UI Semibold" panose="020B0702040204020203" pitchFamily="34"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bg1"/>
          </a:solidFill>
          <a:latin typeface="WeblySleek UI Semibold" panose="020B0702040204020203" pitchFamily="34" charset="0"/>
          <a:cs typeface="WeblySleek UI Semibold" panose="020B0702040204020203" pitchFamily="34" charset="0"/>
        </a:defRPr>
      </a:pPr>
      <a:endParaRPr lang="en-US"/>
    </a:p>
  </c:txPr>
  <c:externalData r:id="rId4">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772792331122055"/>
          <c:y val="1.3468755235382802E-2"/>
          <c:w val="0.52227207527661312"/>
          <c:h val="0.9701354219020496"/>
        </c:manualLayout>
      </c:layout>
      <c:barChart>
        <c:barDir val="bar"/>
        <c:grouping val="clustered"/>
        <c:varyColors val="0"/>
        <c:ser>
          <c:idx val="0"/>
          <c:order val="0"/>
          <c:spPr>
            <a:solidFill>
              <a:srgbClr val="800000"/>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85000"/>
                        <a:lumOff val="15000"/>
                      </a:schemeClr>
                    </a:solidFill>
                    <a:latin typeface="WeblySleek UI Light" panose="020B0502040204020203"/>
                    <a:ea typeface="+mn-ea"/>
                    <a:cs typeface="Calibri Light" panose="020F030202020403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Demo!$B$19:$B$23</c:f>
              <c:strCache>
                <c:ptCount val="5"/>
                <c:pt idx="0">
                  <c:v>We do not have enough money even for food </c:v>
                </c:pt>
                <c:pt idx="1">
                  <c:v> We have enough money for food, but buying clothes is difficult </c:v>
                </c:pt>
                <c:pt idx="2">
                  <c:v>We have money for food and clothes; we can save some, but we do not have enough money to buy expensive things, like a car</c:v>
                </c:pt>
                <c:pt idx="3">
                  <c:v>We can afford some expensive things, like a car, but not an apartment or a country house</c:v>
                </c:pt>
                <c:pt idx="4">
                  <c:v>We can afford anything we want including an apartment or a country house</c:v>
                </c:pt>
              </c:strCache>
            </c:strRef>
          </c:cat>
          <c:val>
            <c:numRef>
              <c:f>Demo!$C$19:$C$23</c:f>
              <c:numCache>
                <c:formatCode>####.0</c:formatCode>
                <c:ptCount val="5"/>
                <c:pt idx="0">
                  <c:v>14.709193366800713</c:v>
                </c:pt>
                <c:pt idx="1">
                  <c:v>33.35474430254547</c:v>
                </c:pt>
                <c:pt idx="2">
                  <c:v>46.627965823012438</c:v>
                </c:pt>
                <c:pt idx="3">
                  <c:v>4.6017789514518812</c:v>
                </c:pt>
                <c:pt idx="4">
                  <c:v>0.70631755618947722</c:v>
                </c:pt>
              </c:numCache>
            </c:numRef>
          </c:val>
          <c:extLst xmlns:c16r2="http://schemas.microsoft.com/office/drawing/2015/06/chart">
            <c:ext xmlns:c16="http://schemas.microsoft.com/office/drawing/2014/chart" uri="{C3380CC4-5D6E-409C-BE32-E72D297353CC}">
              <c16:uniqueId val="{00000000-9553-4919-BA36-480365DFC666}"/>
            </c:ext>
          </c:extLst>
        </c:ser>
        <c:dLbls>
          <c:dLblPos val="outEnd"/>
          <c:showLegendKey val="0"/>
          <c:showVal val="1"/>
          <c:showCatName val="0"/>
          <c:showSerName val="0"/>
          <c:showPercent val="0"/>
          <c:showBubbleSize val="0"/>
        </c:dLbls>
        <c:gapWidth val="59"/>
        <c:axId val="-1419525376"/>
        <c:axId val="-1419519936"/>
      </c:barChart>
      <c:catAx>
        <c:axId val="-14195253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85000"/>
                    <a:lumOff val="15000"/>
                  </a:schemeClr>
                </a:solidFill>
                <a:latin typeface="WeblySleek UI Light" panose="020B0502040204020203"/>
                <a:ea typeface="+mn-ea"/>
                <a:cs typeface="Calibri Light" panose="020F0302020204030204" pitchFamily="34" charset="0"/>
              </a:defRPr>
            </a:pPr>
            <a:endParaRPr lang="en-US"/>
          </a:p>
        </c:txPr>
        <c:crossAx val="-1419519936"/>
        <c:crosses val="autoZero"/>
        <c:auto val="1"/>
        <c:lblAlgn val="ctr"/>
        <c:lblOffset val="100"/>
        <c:noMultiLvlLbl val="0"/>
      </c:catAx>
      <c:valAx>
        <c:axId val="-1419519936"/>
        <c:scaling>
          <c:orientation val="minMax"/>
          <c:max val="100"/>
        </c:scaling>
        <c:delete val="1"/>
        <c:axPos val="b"/>
        <c:numFmt formatCode="####.0" sourceLinked="1"/>
        <c:majorTickMark val="out"/>
        <c:minorTickMark val="none"/>
        <c:tickLblPos val="nextTo"/>
        <c:crossAx val="-141952537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b="1">
          <a:solidFill>
            <a:schemeClr val="accent1">
              <a:lumMod val="50000"/>
            </a:schemeClr>
          </a:solidFill>
          <a:latin typeface="WeblySleek UI Light" panose="020B0502040204020203"/>
          <a:cs typeface="Calibri Light" panose="020F030202020403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'Q7'!$C$2</c:f>
              <c:strCache>
                <c:ptCount val="1"/>
                <c:pt idx="0">
                  <c:v>2019</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WeblySleek UI Light" panose="020B0502040204020203"/>
                    <a:ea typeface="+mn-ea"/>
                    <a:cs typeface="Calibri Light" panose="020F030202020403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'Q7'!$B$3:$B$8</c:f>
              <c:strCache>
                <c:ptCount val="6"/>
                <c:pt idx="0">
                  <c:v>Very serious</c:v>
                </c:pt>
                <c:pt idx="1">
                  <c:v>Somewhat serious</c:v>
                </c:pt>
                <c:pt idx="2">
                  <c:v>Not too serious</c:v>
                </c:pt>
                <c:pt idx="3">
                  <c:v>Not at all serious</c:v>
                </c:pt>
                <c:pt idx="4">
                  <c:v>Corruption does not exist</c:v>
                </c:pt>
                <c:pt idx="5">
                  <c:v>Don’t know</c:v>
                </c:pt>
              </c:strCache>
            </c:strRef>
          </c:cat>
          <c:val>
            <c:numRef>
              <c:f>'Q7'!$C$3:$C$8</c:f>
              <c:numCache>
                <c:formatCode>###0.0</c:formatCode>
                <c:ptCount val="6"/>
                <c:pt idx="0">
                  <c:v>36.47701483133968</c:v>
                </c:pt>
                <c:pt idx="1">
                  <c:v>28.279016969605593</c:v>
                </c:pt>
                <c:pt idx="2">
                  <c:v>25.267895228303328</c:v>
                </c:pt>
                <c:pt idx="3">
                  <c:v>3.9373207621122397</c:v>
                </c:pt>
                <c:pt idx="4">
                  <c:v>3.1156334331063564</c:v>
                </c:pt>
                <c:pt idx="5">
                  <c:v>2.923118775532731</c:v>
                </c:pt>
              </c:numCache>
            </c:numRef>
          </c:val>
          <c:extLst xmlns:c16r2="http://schemas.microsoft.com/office/drawing/2015/06/chart">
            <c:ext xmlns:c16="http://schemas.microsoft.com/office/drawing/2014/chart" uri="{C3380CC4-5D6E-409C-BE32-E72D297353CC}">
              <c16:uniqueId val="{00000000-27E5-4775-8B69-24E966057FAD}"/>
            </c:ext>
          </c:extLst>
        </c:ser>
        <c:ser>
          <c:idx val="1"/>
          <c:order val="1"/>
          <c:tx>
            <c:strRef>
              <c:f>'Q7'!$D$2</c:f>
              <c:strCache>
                <c:ptCount val="1"/>
                <c:pt idx="0">
                  <c:v>2010</c:v>
                </c:pt>
              </c:strCache>
            </c:strRef>
          </c:tx>
          <c:spPr>
            <a:solidFill>
              <a:srgbClr val="10455B"/>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WeblySleek UI Light" panose="020B0502040204020203"/>
                    <a:ea typeface="+mn-ea"/>
                    <a:cs typeface="Calibri Light" panose="020F03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'Q7'!$B$3:$B$8</c:f>
              <c:strCache>
                <c:ptCount val="6"/>
                <c:pt idx="0">
                  <c:v>Very serious</c:v>
                </c:pt>
                <c:pt idx="1">
                  <c:v>Somewhat serious</c:v>
                </c:pt>
                <c:pt idx="2">
                  <c:v>Not too serious</c:v>
                </c:pt>
                <c:pt idx="3">
                  <c:v>Not at all serious</c:v>
                </c:pt>
                <c:pt idx="4">
                  <c:v>Corruption does not exist</c:v>
                </c:pt>
                <c:pt idx="5">
                  <c:v>Don’t know</c:v>
                </c:pt>
              </c:strCache>
            </c:strRef>
          </c:cat>
          <c:val>
            <c:numRef>
              <c:f>'Q7'!$D$3:$D$8</c:f>
              <c:numCache>
                <c:formatCode>###0.0</c:formatCode>
                <c:ptCount val="6"/>
                <c:pt idx="0">
                  <c:v>59.751308900523497</c:v>
                </c:pt>
                <c:pt idx="1">
                  <c:v>21.7277486910994</c:v>
                </c:pt>
                <c:pt idx="2">
                  <c:v>13.416230366492099</c:v>
                </c:pt>
                <c:pt idx="3">
                  <c:v>1.76701570680628</c:v>
                </c:pt>
                <c:pt idx="4">
                  <c:v>0</c:v>
                </c:pt>
                <c:pt idx="5">
                  <c:v>3.3</c:v>
                </c:pt>
              </c:numCache>
            </c:numRef>
          </c:val>
        </c:ser>
        <c:dLbls>
          <c:dLblPos val="outEnd"/>
          <c:showLegendKey val="0"/>
          <c:showVal val="1"/>
          <c:showCatName val="0"/>
          <c:showSerName val="0"/>
          <c:showPercent val="0"/>
          <c:showBubbleSize val="0"/>
        </c:dLbls>
        <c:gapWidth val="59"/>
        <c:axId val="-1491603120"/>
        <c:axId val="-1491605840"/>
      </c:barChart>
      <c:catAx>
        <c:axId val="-1491603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WeblySleek UI Light" panose="020B0502040204020203"/>
                <a:ea typeface="+mn-ea"/>
                <a:cs typeface="Calibri Light" panose="020F0302020204030204" pitchFamily="34" charset="0"/>
              </a:defRPr>
            </a:pPr>
            <a:endParaRPr lang="en-US"/>
          </a:p>
        </c:txPr>
        <c:crossAx val="-1491605840"/>
        <c:crosses val="autoZero"/>
        <c:auto val="1"/>
        <c:lblAlgn val="ctr"/>
        <c:lblOffset val="100"/>
        <c:noMultiLvlLbl val="0"/>
      </c:catAx>
      <c:valAx>
        <c:axId val="-1491605840"/>
        <c:scaling>
          <c:orientation val="minMax"/>
          <c:max val="65"/>
        </c:scaling>
        <c:delete val="1"/>
        <c:axPos val="b"/>
        <c:numFmt formatCode="###0.0" sourceLinked="1"/>
        <c:majorTickMark val="out"/>
        <c:minorTickMark val="none"/>
        <c:tickLblPos val="nextTo"/>
        <c:crossAx val="-1491603120"/>
        <c:crosses val="max"/>
        <c:crossBetween val="between"/>
      </c:valAx>
      <c:spPr>
        <a:noFill/>
        <a:ln>
          <a:noFill/>
        </a:ln>
        <a:effectLst/>
      </c:spPr>
    </c:plotArea>
    <c:legend>
      <c:legendPos val="r"/>
      <c:layout>
        <c:manualLayout>
          <c:xMode val="edge"/>
          <c:yMode val="edge"/>
          <c:x val="0.69626273749756029"/>
          <c:y val="0.46955214185527816"/>
          <c:w val="9.2176541015238575E-2"/>
          <c:h val="0.20819575674072183"/>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WeblySleek UI Light" panose="020B0502040204020203"/>
              <a:ea typeface="+mn-ea"/>
              <a:cs typeface="Calibri Light" panose="020F030202020403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b="1">
          <a:solidFill>
            <a:sysClr val="windowText" lastClr="000000"/>
          </a:solidFill>
          <a:latin typeface="WeblySleek UI Light" panose="020B0502040204020203"/>
          <a:cs typeface="Calibri Light" panose="020F030202020403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875209524043139"/>
          <c:y val="3.6855112547944706E-2"/>
          <c:w val="0.7574911076535159"/>
          <c:h val="0.63595290124532711"/>
        </c:manualLayout>
      </c:layout>
      <c:barChart>
        <c:barDir val="bar"/>
        <c:grouping val="percentStacked"/>
        <c:varyColors val="0"/>
        <c:ser>
          <c:idx val="0"/>
          <c:order val="0"/>
          <c:tx>
            <c:strRef>
              <c:f>'Q7'!$B$25</c:f>
              <c:strCache>
                <c:ptCount val="1"/>
                <c:pt idx="0">
                  <c:v>Very serious</c:v>
                </c:pt>
              </c:strCache>
            </c:strRef>
          </c:tx>
          <c:spPr>
            <a:solidFill>
              <a:srgbClr val="C00000"/>
            </a:solidFill>
            <a:ln>
              <a:noFill/>
            </a:ln>
            <a:effectLst/>
          </c:spPr>
          <c:invertIfNegative val="0"/>
          <c:dLbls>
            <c:spPr>
              <a:noFill/>
              <a:ln>
                <a:noFill/>
              </a:ln>
              <a:effectLst/>
            </c:spPr>
            <c:txPr>
              <a:bodyPr rot="0" vert="horz"/>
              <a:lstStyle/>
              <a:p>
                <a:pPr>
                  <a:defRPr sz="14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'Q7'!$C$24:$E$24</c:f>
              <c:strCache>
                <c:ptCount val="3"/>
                <c:pt idx="0">
                  <c:v>Yerevan (N=478)</c:v>
                </c:pt>
                <c:pt idx="1">
                  <c:v>Other urban (N=460)</c:v>
                </c:pt>
                <c:pt idx="2">
                  <c:v>Rural (N=563)</c:v>
                </c:pt>
              </c:strCache>
            </c:strRef>
          </c:cat>
          <c:val>
            <c:numRef>
              <c:f>'Q7'!$C$25:$E$25</c:f>
              <c:numCache>
                <c:formatCode>0.0</c:formatCode>
                <c:ptCount val="3"/>
                <c:pt idx="0">
                  <c:v>47.030571119385009</c:v>
                </c:pt>
                <c:pt idx="1">
                  <c:v>37.316504145135028</c:v>
                </c:pt>
                <c:pt idx="2">
                  <c:v>29.78835297173886</c:v>
                </c:pt>
              </c:numCache>
            </c:numRef>
          </c:val>
          <c:extLst xmlns:c16r2="http://schemas.microsoft.com/office/drawing/2015/06/chart">
            <c:ext xmlns:c16="http://schemas.microsoft.com/office/drawing/2014/chart" uri="{C3380CC4-5D6E-409C-BE32-E72D297353CC}">
              <c16:uniqueId val="{00000000-737F-4A8E-A342-D541CB324C36}"/>
            </c:ext>
          </c:extLst>
        </c:ser>
        <c:ser>
          <c:idx val="1"/>
          <c:order val="1"/>
          <c:tx>
            <c:strRef>
              <c:f>'Q7'!$B$26</c:f>
              <c:strCache>
                <c:ptCount val="1"/>
                <c:pt idx="0">
                  <c:v>Somewhat serious</c:v>
                </c:pt>
              </c:strCache>
            </c:strRef>
          </c:tx>
          <c:spPr>
            <a:solidFill>
              <a:srgbClr val="FF0000"/>
            </a:solidFill>
            <a:ln>
              <a:noFill/>
            </a:ln>
            <a:effectLst/>
          </c:spPr>
          <c:invertIfNegative val="0"/>
          <c:dLbls>
            <c:spPr>
              <a:noFill/>
              <a:ln>
                <a:noFill/>
              </a:ln>
              <a:effectLst/>
            </c:spPr>
            <c:txPr>
              <a:bodyPr rot="0" vert="horz"/>
              <a:lstStyle/>
              <a:p>
                <a:pPr>
                  <a:defRPr sz="14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'Q7'!$C$24:$E$24</c:f>
              <c:strCache>
                <c:ptCount val="3"/>
                <c:pt idx="0">
                  <c:v>Yerevan (N=478)</c:v>
                </c:pt>
                <c:pt idx="1">
                  <c:v>Other urban (N=460)</c:v>
                </c:pt>
                <c:pt idx="2">
                  <c:v>Rural (N=563)</c:v>
                </c:pt>
              </c:strCache>
            </c:strRef>
          </c:cat>
          <c:val>
            <c:numRef>
              <c:f>'Q7'!$C$26:$E$26</c:f>
              <c:numCache>
                <c:formatCode>0.0</c:formatCode>
                <c:ptCount val="3"/>
                <c:pt idx="0">
                  <c:v>33.724089812414427</c:v>
                </c:pt>
                <c:pt idx="1">
                  <c:v>30.576512016132973</c:v>
                </c:pt>
                <c:pt idx="2">
                  <c:v>24.056817965814602</c:v>
                </c:pt>
              </c:numCache>
            </c:numRef>
          </c:val>
          <c:extLst xmlns:c16r2="http://schemas.microsoft.com/office/drawing/2015/06/chart">
            <c:ext xmlns:c16="http://schemas.microsoft.com/office/drawing/2014/chart" uri="{C3380CC4-5D6E-409C-BE32-E72D297353CC}">
              <c16:uniqueId val="{00000001-737F-4A8E-A342-D541CB324C36}"/>
            </c:ext>
          </c:extLst>
        </c:ser>
        <c:ser>
          <c:idx val="2"/>
          <c:order val="2"/>
          <c:tx>
            <c:strRef>
              <c:f>'Q7'!$B$27</c:f>
              <c:strCache>
                <c:ptCount val="1"/>
                <c:pt idx="0">
                  <c:v>Not too serious</c:v>
                </c:pt>
              </c:strCache>
            </c:strRef>
          </c:tx>
          <c:spPr>
            <a:solidFill>
              <a:srgbClr val="00E266"/>
            </a:solidFill>
            <a:ln>
              <a:noFill/>
            </a:ln>
            <a:effectLst/>
          </c:spPr>
          <c:invertIfNegative val="0"/>
          <c:dLbls>
            <c:spPr>
              <a:noFill/>
              <a:ln>
                <a:noFill/>
              </a:ln>
              <a:effectLst/>
            </c:spPr>
            <c:txPr>
              <a:bodyPr rot="0" vert="horz"/>
              <a:lstStyle/>
              <a:p>
                <a:pPr>
                  <a:defRPr sz="14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'Q7'!$C$24:$E$24</c:f>
              <c:strCache>
                <c:ptCount val="3"/>
                <c:pt idx="0">
                  <c:v>Yerevan (N=478)</c:v>
                </c:pt>
                <c:pt idx="1">
                  <c:v>Other urban (N=460)</c:v>
                </c:pt>
                <c:pt idx="2">
                  <c:v>Rural (N=563)</c:v>
                </c:pt>
              </c:strCache>
            </c:strRef>
          </c:cat>
          <c:val>
            <c:numRef>
              <c:f>'Q7'!$C$27:$E$27</c:f>
              <c:numCache>
                <c:formatCode>0.0</c:formatCode>
                <c:ptCount val="3"/>
                <c:pt idx="0">
                  <c:v>16.568665507544488</c:v>
                </c:pt>
                <c:pt idx="1">
                  <c:v>25.390527536917809</c:v>
                </c:pt>
                <c:pt idx="2">
                  <c:v>34.556588810016116</c:v>
                </c:pt>
              </c:numCache>
            </c:numRef>
          </c:val>
          <c:extLst xmlns:c16r2="http://schemas.microsoft.com/office/drawing/2015/06/chart">
            <c:ext xmlns:c16="http://schemas.microsoft.com/office/drawing/2014/chart" uri="{C3380CC4-5D6E-409C-BE32-E72D297353CC}">
              <c16:uniqueId val="{00000002-737F-4A8E-A342-D541CB324C36}"/>
            </c:ext>
          </c:extLst>
        </c:ser>
        <c:ser>
          <c:idx val="3"/>
          <c:order val="3"/>
          <c:tx>
            <c:strRef>
              <c:f>'Q7'!$B$28</c:f>
              <c:strCache>
                <c:ptCount val="1"/>
                <c:pt idx="0">
                  <c:v>Not at all serious</c:v>
                </c:pt>
              </c:strCache>
            </c:strRef>
          </c:tx>
          <c:spPr>
            <a:solidFill>
              <a:srgbClr val="009242"/>
            </a:solidFill>
            <a:ln>
              <a:noFill/>
            </a:ln>
            <a:effectLst/>
          </c:spPr>
          <c:invertIfNegative val="0"/>
          <c:dLbls>
            <c:spPr>
              <a:noFill/>
              <a:ln>
                <a:noFill/>
              </a:ln>
              <a:effectLst/>
            </c:spPr>
            <c:txPr>
              <a:bodyPr rot="0" vert="horz"/>
              <a:lstStyle/>
              <a:p>
                <a:pPr>
                  <a:defRPr sz="14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'Q7'!$C$24:$E$24</c:f>
              <c:strCache>
                <c:ptCount val="3"/>
                <c:pt idx="0">
                  <c:v>Yerevan (N=478)</c:v>
                </c:pt>
                <c:pt idx="1">
                  <c:v>Other urban (N=460)</c:v>
                </c:pt>
                <c:pt idx="2">
                  <c:v>Rural (N=563)</c:v>
                </c:pt>
              </c:strCache>
            </c:strRef>
          </c:cat>
          <c:val>
            <c:numRef>
              <c:f>'Q7'!$C$28:$E$28</c:f>
              <c:numCache>
                <c:formatCode>0.0</c:formatCode>
                <c:ptCount val="3"/>
                <c:pt idx="0">
                  <c:v>2.2867491865134095</c:v>
                </c:pt>
                <c:pt idx="1">
                  <c:v>3.1501997330034031</c:v>
                </c:pt>
                <c:pt idx="2">
                  <c:v>6.2962931673555422</c:v>
                </c:pt>
              </c:numCache>
            </c:numRef>
          </c:val>
          <c:extLst xmlns:c16r2="http://schemas.microsoft.com/office/drawing/2015/06/chart">
            <c:ext xmlns:c16="http://schemas.microsoft.com/office/drawing/2014/chart" uri="{C3380CC4-5D6E-409C-BE32-E72D297353CC}">
              <c16:uniqueId val="{00000003-737F-4A8E-A342-D541CB324C36}"/>
            </c:ext>
          </c:extLst>
        </c:ser>
        <c:ser>
          <c:idx val="4"/>
          <c:order val="4"/>
          <c:tx>
            <c:strRef>
              <c:f>'Q7'!$B$29</c:f>
              <c:strCache>
                <c:ptCount val="1"/>
                <c:pt idx="0">
                  <c:v>Corruption does not exist</c:v>
                </c:pt>
              </c:strCache>
            </c:strRef>
          </c:tx>
          <c:spPr>
            <a:solidFill>
              <a:sysClr val="window" lastClr="FFFFFF">
                <a:lumMod val="85000"/>
              </a:sysClr>
            </a:solidFill>
            <a:ln>
              <a:noFill/>
            </a:ln>
            <a:effectLst/>
          </c:spPr>
          <c:invertIfNegative val="0"/>
          <c:dLbls>
            <c:dLbl>
              <c:idx val="0"/>
              <c:layout>
                <c:manualLayout>
                  <c:x val="1.8497401236500295E-2"/>
                  <c:y val="0"/>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vert="horz"/>
              <a:lstStyle/>
              <a:p>
                <a:pPr>
                  <a:defRPr sz="14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'Q7'!$C$24:$E$24</c:f>
              <c:strCache>
                <c:ptCount val="3"/>
                <c:pt idx="0">
                  <c:v>Yerevan (N=478)</c:v>
                </c:pt>
                <c:pt idx="1">
                  <c:v>Other urban (N=460)</c:v>
                </c:pt>
                <c:pt idx="2">
                  <c:v>Rural (N=563)</c:v>
                </c:pt>
              </c:strCache>
            </c:strRef>
          </c:cat>
          <c:val>
            <c:numRef>
              <c:f>'Q7'!$C$29:$E$29</c:f>
              <c:numCache>
                <c:formatCode>0.0</c:formatCode>
                <c:ptCount val="3"/>
                <c:pt idx="0">
                  <c:v>0.38992437414267189</c:v>
                </c:pt>
                <c:pt idx="1">
                  <c:v>3.5662565688107848</c:v>
                </c:pt>
                <c:pt idx="2">
                  <c:v>5.3019470850748824</c:v>
                </c:pt>
              </c:numCache>
            </c:numRef>
          </c:val>
          <c:extLst xmlns:c16r2="http://schemas.microsoft.com/office/drawing/2015/06/chart">
            <c:ext xmlns:c16="http://schemas.microsoft.com/office/drawing/2014/chart" uri="{C3380CC4-5D6E-409C-BE32-E72D297353CC}">
              <c16:uniqueId val="{00000004-737F-4A8E-A342-D541CB324C36}"/>
            </c:ext>
          </c:extLst>
        </c:ser>
        <c:dLbls>
          <c:dLblPos val="ctr"/>
          <c:showLegendKey val="0"/>
          <c:showVal val="1"/>
          <c:showCatName val="0"/>
          <c:showSerName val="0"/>
          <c:showPercent val="0"/>
          <c:showBubbleSize val="0"/>
        </c:dLbls>
        <c:gapWidth val="55"/>
        <c:overlap val="100"/>
        <c:axId val="-1491610192"/>
        <c:axId val="-1491602576"/>
      </c:barChart>
      <c:catAx>
        <c:axId val="-14916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b="1"/>
            </a:pPr>
            <a:endParaRPr lang="en-US"/>
          </a:p>
        </c:txPr>
        <c:crossAx val="-1491602576"/>
        <c:crosses val="autoZero"/>
        <c:auto val="1"/>
        <c:lblAlgn val="ctr"/>
        <c:lblOffset val="100"/>
        <c:noMultiLvlLbl val="0"/>
      </c:catAx>
      <c:valAx>
        <c:axId val="-1491602576"/>
        <c:scaling>
          <c:orientation val="minMax"/>
        </c:scaling>
        <c:delete val="1"/>
        <c:axPos val="b"/>
        <c:numFmt formatCode="0%" sourceLinked="1"/>
        <c:majorTickMark val="none"/>
        <c:minorTickMark val="none"/>
        <c:tickLblPos val="nextTo"/>
        <c:crossAx val="-1491610192"/>
        <c:crosses val="max"/>
        <c:crossBetween val="between"/>
      </c:valAx>
      <c:spPr>
        <a:noFill/>
        <a:ln>
          <a:noFill/>
        </a:ln>
        <a:effectLst/>
      </c:spPr>
    </c:plotArea>
    <c:legend>
      <c:legendPos val="b"/>
      <c:layout>
        <c:manualLayout>
          <c:xMode val="edge"/>
          <c:yMode val="edge"/>
          <c:x val="0"/>
          <c:y val="0.73423533787747119"/>
          <c:w val="1"/>
          <c:h val="0.16052087423274514"/>
        </c:manualLayout>
      </c:layout>
      <c:overlay val="0"/>
      <c:spPr>
        <a:noFill/>
        <a:ln>
          <a:noFill/>
        </a:ln>
        <a:effectLst/>
      </c:spPr>
      <c:txPr>
        <a:bodyPr rot="0" vert="horz"/>
        <a:lstStyle/>
        <a:p>
          <a:pPr>
            <a:defRPr sz="1400" b="1"/>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latin typeface="WeblySleek UI Light" panose="020B0502040204020203"/>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0786097567706168"/>
          <c:y val="2.7467963736043061E-2"/>
          <c:w val="0.47797134862274449"/>
          <c:h val="0.94406674024381687"/>
        </c:manualLayout>
      </c:layout>
      <c:barChart>
        <c:barDir val="bar"/>
        <c:grouping val="clustered"/>
        <c:varyColors val="0"/>
        <c:ser>
          <c:idx val="0"/>
          <c:order val="0"/>
          <c:spPr>
            <a:solidFill>
              <a:srgbClr val="009242"/>
            </a:solidFill>
            <a:ln>
              <a:noFill/>
            </a:ln>
            <a:effectLst/>
          </c:spPr>
          <c:invertIfNegative val="0"/>
          <c:dPt>
            <c:idx val="1"/>
            <c:invertIfNegative val="0"/>
            <c:bubble3D val="0"/>
            <c:spPr>
              <a:solidFill>
                <a:srgbClr val="00E266"/>
              </a:solidFill>
              <a:ln>
                <a:noFill/>
              </a:ln>
              <a:effectLst/>
            </c:spPr>
            <c:extLst xmlns:c16r2="http://schemas.microsoft.com/office/drawing/2015/06/chart">
              <c:ext xmlns:c16="http://schemas.microsoft.com/office/drawing/2014/chart" uri="{C3380CC4-5D6E-409C-BE32-E72D297353CC}">
                <c16:uniqueId val="{00000001-DEA5-428C-9FA0-31E4736171A4}"/>
              </c:ext>
            </c:extLst>
          </c:dPt>
          <c:dPt>
            <c:idx val="2"/>
            <c:invertIfNegative val="0"/>
            <c:bubble3D val="0"/>
            <c:spPr>
              <a:solidFill>
                <a:srgbClr val="00E266"/>
              </a:solidFill>
              <a:ln>
                <a:noFill/>
              </a:ln>
              <a:effectLst/>
            </c:spPr>
            <c:extLst xmlns:c16r2="http://schemas.microsoft.com/office/drawing/2015/06/chart">
              <c:ext xmlns:c16="http://schemas.microsoft.com/office/drawing/2014/chart" uri="{C3380CC4-5D6E-409C-BE32-E72D297353CC}">
                <c16:uniqueId val="{00000003-DEA5-428C-9FA0-31E4736171A4}"/>
              </c:ext>
            </c:extLst>
          </c:dPt>
          <c:dPt>
            <c:idx val="6"/>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5-DEA5-428C-9FA0-31E4736171A4}"/>
              </c:ext>
            </c:extLst>
          </c:dPt>
          <c:dLbls>
            <c:spPr>
              <a:noFill/>
              <a:ln>
                <a:noFill/>
              </a:ln>
              <a:effectLst/>
            </c:spPr>
            <c:txPr>
              <a:bodyPr rot="0" vert="horz"/>
              <a:lstStyle/>
              <a:p>
                <a:pPr>
                  <a:defRPr b="1">
                    <a:solidFill>
                      <a:schemeClr val="tx1">
                        <a:lumMod val="85000"/>
                        <a:lumOff val="15000"/>
                      </a:schemeClr>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'Q9'!$B$2:$B$8</c:f>
              <c:strCache>
                <c:ptCount val="7"/>
                <c:pt idx="0">
                  <c:v>Corruption is evil and it must be eliminated / neutralized</c:v>
                </c:pt>
                <c:pt idx="1">
                  <c:v>Corruption is a natural / inevitable phenomenon and should be accepted</c:v>
                </c:pt>
                <c:pt idx="2">
                  <c:v>Corruption reduces bureaucratic protraction and facilitates the resolution of issues </c:v>
                </c:pt>
                <c:pt idx="3">
                  <c:v>Without corruption, the governance system cannot work effectively</c:v>
                </c:pt>
                <c:pt idx="4">
                  <c:v>Corruption promotes business activity</c:v>
                </c:pt>
                <c:pt idx="5">
                  <c:v>Other</c:v>
                </c:pt>
                <c:pt idx="6">
                  <c:v>I don't know</c:v>
                </c:pt>
              </c:strCache>
            </c:strRef>
          </c:cat>
          <c:val>
            <c:numRef>
              <c:f>'Q9'!$C$2:$C$8</c:f>
              <c:numCache>
                <c:formatCode>###0.0</c:formatCode>
                <c:ptCount val="7"/>
                <c:pt idx="0">
                  <c:v>81.359528747497393</c:v>
                </c:pt>
                <c:pt idx="1">
                  <c:v>9.5239061755457328</c:v>
                </c:pt>
                <c:pt idx="2">
                  <c:v>4.90354979027419</c:v>
                </c:pt>
                <c:pt idx="3" formatCode="####.0">
                  <c:v>0.84704410304557631</c:v>
                </c:pt>
                <c:pt idx="4" formatCode="####.0">
                  <c:v>0.80222615636010786</c:v>
                </c:pt>
                <c:pt idx="5" formatCode="####.0">
                  <c:v>0.1607367095989628</c:v>
                </c:pt>
                <c:pt idx="6">
                  <c:v>2.4030083176779145</c:v>
                </c:pt>
              </c:numCache>
            </c:numRef>
          </c:val>
          <c:extLst xmlns:c16r2="http://schemas.microsoft.com/office/drawing/2015/06/chart">
            <c:ext xmlns:c16="http://schemas.microsoft.com/office/drawing/2014/chart" uri="{C3380CC4-5D6E-409C-BE32-E72D297353CC}">
              <c16:uniqueId val="{00000000-CF43-4929-BE26-4B5784B43C58}"/>
            </c:ext>
          </c:extLst>
        </c:ser>
        <c:dLbls>
          <c:dLblPos val="outEnd"/>
          <c:showLegendKey val="0"/>
          <c:showVal val="1"/>
          <c:showCatName val="0"/>
          <c:showSerName val="0"/>
          <c:showPercent val="0"/>
          <c:showBubbleSize val="0"/>
        </c:dLbls>
        <c:gapWidth val="59"/>
        <c:axId val="-1491600944"/>
        <c:axId val="-1491600400"/>
      </c:barChart>
      <c:catAx>
        <c:axId val="-14916009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solidFill>
                  <a:schemeClr val="tx1">
                    <a:lumMod val="85000"/>
                    <a:lumOff val="15000"/>
                  </a:schemeClr>
                </a:solidFill>
              </a:defRPr>
            </a:pPr>
            <a:endParaRPr lang="en-US"/>
          </a:p>
        </c:txPr>
        <c:crossAx val="-1491600400"/>
        <c:crosses val="autoZero"/>
        <c:auto val="1"/>
        <c:lblAlgn val="ctr"/>
        <c:lblOffset val="100"/>
        <c:noMultiLvlLbl val="0"/>
      </c:catAx>
      <c:valAx>
        <c:axId val="-1491600400"/>
        <c:scaling>
          <c:orientation val="minMax"/>
          <c:max val="100"/>
        </c:scaling>
        <c:delete val="1"/>
        <c:axPos val="b"/>
        <c:numFmt formatCode="###0.0" sourceLinked="1"/>
        <c:majorTickMark val="out"/>
        <c:minorTickMark val="none"/>
        <c:tickLblPos val="nextTo"/>
        <c:crossAx val="-1491600944"/>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a:solidFill>
            <a:sysClr val="windowText" lastClr="000000"/>
          </a:solidFill>
          <a:latin typeface="GHEA Grapalat" panose="02000506050000020003" pitchFamily="50" charset="0"/>
          <a:cs typeface="Calibri Light" panose="020F030202020403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009242"/>
            </a:solidFill>
            <a:ln>
              <a:noFill/>
            </a:ln>
            <a:effectLst/>
          </c:spPr>
          <c:invertIfNegative val="0"/>
          <c:dLbls>
            <c:spPr>
              <a:noFill/>
              <a:ln>
                <a:noFill/>
              </a:ln>
              <a:effectLst/>
            </c:spPr>
            <c:txPr>
              <a:bodyPr rot="0" vert="horz"/>
              <a:lstStyle/>
              <a:p>
                <a:pPr>
                  <a:defRPr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'Q8'!$B$2:$B$8</c:f>
              <c:strCache>
                <c:ptCount val="7"/>
                <c:pt idx="0">
                  <c:v>Very big </c:v>
                </c:pt>
                <c:pt idx="1">
                  <c:v>Rather big</c:v>
                </c:pt>
                <c:pt idx="2">
                  <c:v>Rather small</c:v>
                </c:pt>
                <c:pt idx="3">
                  <c:v>It is insignificant</c:v>
                </c:pt>
                <c:pt idx="4">
                  <c:v>Corruption does not exist</c:v>
                </c:pt>
                <c:pt idx="5">
                  <c:v>Don’t know</c:v>
                </c:pt>
                <c:pt idx="6">
                  <c:v>Refuse to answer</c:v>
                </c:pt>
              </c:strCache>
            </c:strRef>
          </c:cat>
          <c:val>
            <c:numRef>
              <c:f>'Q8'!$C$2:$C$8</c:f>
              <c:numCache>
                <c:formatCode>###0.0</c:formatCode>
                <c:ptCount val="7"/>
                <c:pt idx="0">
                  <c:v>10.990911759023666</c:v>
                </c:pt>
                <c:pt idx="1">
                  <c:v>26.565177299712246</c:v>
                </c:pt>
                <c:pt idx="2">
                  <c:v>25.07762924015881</c:v>
                </c:pt>
                <c:pt idx="3">
                  <c:v>25.073212847232025</c:v>
                </c:pt>
                <c:pt idx="4">
                  <c:v>4.7427559793934693</c:v>
                </c:pt>
                <c:pt idx="5">
                  <c:v>7.4717581841716436</c:v>
                </c:pt>
                <c:pt idx="6">
                  <c:v>7.8554690308053357E-2</c:v>
                </c:pt>
              </c:numCache>
            </c:numRef>
          </c:val>
          <c:extLst xmlns:c16r2="http://schemas.microsoft.com/office/drawing/2015/06/chart">
            <c:ext xmlns:c16="http://schemas.microsoft.com/office/drawing/2014/chart" uri="{C3380CC4-5D6E-409C-BE32-E72D297353CC}">
              <c16:uniqueId val="{00000000-8D7F-4C98-B929-E672F03A38B5}"/>
            </c:ext>
          </c:extLst>
        </c:ser>
        <c:dLbls>
          <c:dLblPos val="outEnd"/>
          <c:showLegendKey val="0"/>
          <c:showVal val="1"/>
          <c:showCatName val="0"/>
          <c:showSerName val="0"/>
          <c:showPercent val="0"/>
          <c:showBubbleSize val="0"/>
        </c:dLbls>
        <c:gapWidth val="59"/>
        <c:axId val="-1491615088"/>
        <c:axId val="-1491609648"/>
      </c:barChart>
      <c:catAx>
        <c:axId val="-14916150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en-US"/>
          </a:p>
        </c:txPr>
        <c:crossAx val="-1491609648"/>
        <c:crosses val="autoZero"/>
        <c:auto val="1"/>
        <c:lblAlgn val="ctr"/>
        <c:lblOffset val="100"/>
        <c:noMultiLvlLbl val="0"/>
      </c:catAx>
      <c:valAx>
        <c:axId val="-1491609648"/>
        <c:scaling>
          <c:orientation val="minMax"/>
          <c:max val="30"/>
        </c:scaling>
        <c:delete val="1"/>
        <c:axPos val="b"/>
        <c:numFmt formatCode="###0.0" sourceLinked="1"/>
        <c:majorTickMark val="out"/>
        <c:minorTickMark val="none"/>
        <c:tickLblPos val="nextTo"/>
        <c:crossAx val="-1491615088"/>
        <c:crosses val="max"/>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300">
          <a:solidFill>
            <a:schemeClr val="tx1">
              <a:lumMod val="85000"/>
              <a:lumOff val="15000"/>
            </a:schemeClr>
          </a:solidFill>
          <a:latin typeface="WeblySleek UI Light" panose="020B0502040204020203"/>
          <a:cs typeface="Calibri Light" panose="020F030202020403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78932-2239-4B86-A6AA-A0662ECE0B24}" type="datetimeFigureOut">
              <a:rPr lang="en-US" smtClean="0"/>
              <a:t>3/3/2020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DBDD5-E8EE-47B8-9E34-30A723EF0D96}" type="slidenum">
              <a:rPr lang="en-US" smtClean="0"/>
              <a:t>‹#›</a:t>
            </a:fld>
            <a:endParaRPr lang="en-US"/>
          </a:p>
        </p:txBody>
      </p:sp>
    </p:spTree>
    <p:extLst>
      <p:ext uri="{BB962C8B-B14F-4D97-AF65-F5344CB8AC3E}">
        <p14:creationId xmlns:p14="http://schemas.microsoft.com/office/powerpoint/2010/main" val="170790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11</a:t>
            </a:fld>
            <a:endParaRPr lang="en-US"/>
          </a:p>
        </p:txBody>
      </p:sp>
    </p:spTree>
    <p:extLst>
      <p:ext uri="{BB962C8B-B14F-4D97-AF65-F5344CB8AC3E}">
        <p14:creationId xmlns:p14="http://schemas.microsoft.com/office/powerpoint/2010/main" val="3751713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21</a:t>
            </a:fld>
            <a:endParaRPr lang="en-US"/>
          </a:p>
        </p:txBody>
      </p:sp>
    </p:spTree>
    <p:extLst>
      <p:ext uri="{BB962C8B-B14F-4D97-AF65-F5344CB8AC3E}">
        <p14:creationId xmlns:p14="http://schemas.microsoft.com/office/powerpoint/2010/main" val="1758623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22</a:t>
            </a:fld>
            <a:endParaRPr lang="en-US"/>
          </a:p>
        </p:txBody>
      </p:sp>
    </p:spTree>
    <p:extLst>
      <p:ext uri="{BB962C8B-B14F-4D97-AF65-F5344CB8AC3E}">
        <p14:creationId xmlns:p14="http://schemas.microsoft.com/office/powerpoint/2010/main" val="1927523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23</a:t>
            </a:fld>
            <a:endParaRPr lang="en-US"/>
          </a:p>
        </p:txBody>
      </p:sp>
    </p:spTree>
    <p:extLst>
      <p:ext uri="{BB962C8B-B14F-4D97-AF65-F5344CB8AC3E}">
        <p14:creationId xmlns:p14="http://schemas.microsoft.com/office/powerpoint/2010/main" val="422690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24</a:t>
            </a:fld>
            <a:endParaRPr lang="en-US"/>
          </a:p>
        </p:txBody>
      </p:sp>
    </p:spTree>
    <p:extLst>
      <p:ext uri="{BB962C8B-B14F-4D97-AF65-F5344CB8AC3E}">
        <p14:creationId xmlns:p14="http://schemas.microsoft.com/office/powerpoint/2010/main" val="3139594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25</a:t>
            </a:fld>
            <a:endParaRPr lang="en-US"/>
          </a:p>
        </p:txBody>
      </p:sp>
    </p:spTree>
    <p:extLst>
      <p:ext uri="{BB962C8B-B14F-4D97-AF65-F5344CB8AC3E}">
        <p14:creationId xmlns:p14="http://schemas.microsoft.com/office/powerpoint/2010/main" val="3917427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26</a:t>
            </a:fld>
            <a:endParaRPr lang="en-US"/>
          </a:p>
        </p:txBody>
      </p:sp>
    </p:spTree>
    <p:extLst>
      <p:ext uri="{BB962C8B-B14F-4D97-AF65-F5344CB8AC3E}">
        <p14:creationId xmlns:p14="http://schemas.microsoft.com/office/powerpoint/2010/main" val="2225537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27</a:t>
            </a:fld>
            <a:endParaRPr lang="en-US"/>
          </a:p>
        </p:txBody>
      </p:sp>
    </p:spTree>
    <p:extLst>
      <p:ext uri="{BB962C8B-B14F-4D97-AF65-F5344CB8AC3E}">
        <p14:creationId xmlns:p14="http://schemas.microsoft.com/office/powerpoint/2010/main" val="3272313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28</a:t>
            </a:fld>
            <a:endParaRPr lang="en-US"/>
          </a:p>
        </p:txBody>
      </p:sp>
    </p:spTree>
    <p:extLst>
      <p:ext uri="{BB962C8B-B14F-4D97-AF65-F5344CB8AC3E}">
        <p14:creationId xmlns:p14="http://schemas.microsoft.com/office/powerpoint/2010/main" val="3644089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30</a:t>
            </a:fld>
            <a:endParaRPr lang="en-US"/>
          </a:p>
        </p:txBody>
      </p:sp>
    </p:spTree>
    <p:extLst>
      <p:ext uri="{BB962C8B-B14F-4D97-AF65-F5344CB8AC3E}">
        <p14:creationId xmlns:p14="http://schemas.microsoft.com/office/powerpoint/2010/main" val="1164697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31</a:t>
            </a:fld>
            <a:endParaRPr lang="en-US"/>
          </a:p>
        </p:txBody>
      </p:sp>
    </p:spTree>
    <p:extLst>
      <p:ext uri="{BB962C8B-B14F-4D97-AF65-F5344CB8AC3E}">
        <p14:creationId xmlns:p14="http://schemas.microsoft.com/office/powerpoint/2010/main" val="215284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12</a:t>
            </a:fld>
            <a:endParaRPr lang="en-US"/>
          </a:p>
        </p:txBody>
      </p:sp>
    </p:spTree>
    <p:extLst>
      <p:ext uri="{BB962C8B-B14F-4D97-AF65-F5344CB8AC3E}">
        <p14:creationId xmlns:p14="http://schemas.microsoft.com/office/powerpoint/2010/main" val="1773581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32</a:t>
            </a:fld>
            <a:endParaRPr lang="en-US"/>
          </a:p>
        </p:txBody>
      </p:sp>
    </p:spTree>
    <p:extLst>
      <p:ext uri="{BB962C8B-B14F-4D97-AF65-F5344CB8AC3E}">
        <p14:creationId xmlns:p14="http://schemas.microsoft.com/office/powerpoint/2010/main" val="157488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33</a:t>
            </a:fld>
            <a:endParaRPr lang="en-US"/>
          </a:p>
        </p:txBody>
      </p:sp>
    </p:spTree>
    <p:extLst>
      <p:ext uri="{BB962C8B-B14F-4D97-AF65-F5344CB8AC3E}">
        <p14:creationId xmlns:p14="http://schemas.microsoft.com/office/powerpoint/2010/main" val="2246345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34</a:t>
            </a:fld>
            <a:endParaRPr lang="en-US"/>
          </a:p>
        </p:txBody>
      </p:sp>
    </p:spTree>
    <p:extLst>
      <p:ext uri="{BB962C8B-B14F-4D97-AF65-F5344CB8AC3E}">
        <p14:creationId xmlns:p14="http://schemas.microsoft.com/office/powerpoint/2010/main" val="4263606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35</a:t>
            </a:fld>
            <a:endParaRPr lang="en-US"/>
          </a:p>
        </p:txBody>
      </p:sp>
    </p:spTree>
    <p:extLst>
      <p:ext uri="{BB962C8B-B14F-4D97-AF65-F5344CB8AC3E}">
        <p14:creationId xmlns:p14="http://schemas.microsoft.com/office/powerpoint/2010/main" val="1978875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36</a:t>
            </a:fld>
            <a:endParaRPr lang="en-US"/>
          </a:p>
        </p:txBody>
      </p:sp>
    </p:spTree>
    <p:extLst>
      <p:ext uri="{BB962C8B-B14F-4D97-AF65-F5344CB8AC3E}">
        <p14:creationId xmlns:p14="http://schemas.microsoft.com/office/powerpoint/2010/main" val="1741028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593519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1322542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39</a:t>
            </a:fld>
            <a:endParaRPr lang="en-US"/>
          </a:p>
        </p:txBody>
      </p:sp>
    </p:spTree>
    <p:extLst>
      <p:ext uri="{BB962C8B-B14F-4D97-AF65-F5344CB8AC3E}">
        <p14:creationId xmlns:p14="http://schemas.microsoft.com/office/powerpoint/2010/main" val="34888866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40</a:t>
            </a:fld>
            <a:endParaRPr lang="en-US"/>
          </a:p>
        </p:txBody>
      </p:sp>
    </p:spTree>
    <p:extLst>
      <p:ext uri="{BB962C8B-B14F-4D97-AF65-F5344CB8AC3E}">
        <p14:creationId xmlns:p14="http://schemas.microsoft.com/office/powerpoint/2010/main" val="21297859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41</a:t>
            </a:fld>
            <a:endParaRPr lang="en-US"/>
          </a:p>
        </p:txBody>
      </p:sp>
    </p:spTree>
    <p:extLst>
      <p:ext uri="{BB962C8B-B14F-4D97-AF65-F5344CB8AC3E}">
        <p14:creationId xmlns:p14="http://schemas.microsoft.com/office/powerpoint/2010/main" val="7874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14</a:t>
            </a:fld>
            <a:endParaRPr lang="en-US"/>
          </a:p>
        </p:txBody>
      </p:sp>
    </p:spTree>
    <p:extLst>
      <p:ext uri="{BB962C8B-B14F-4D97-AF65-F5344CB8AC3E}">
        <p14:creationId xmlns:p14="http://schemas.microsoft.com/office/powerpoint/2010/main" val="18828740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42</a:t>
            </a:fld>
            <a:endParaRPr lang="en-US"/>
          </a:p>
        </p:txBody>
      </p:sp>
    </p:spTree>
    <p:extLst>
      <p:ext uri="{BB962C8B-B14F-4D97-AF65-F5344CB8AC3E}">
        <p14:creationId xmlns:p14="http://schemas.microsoft.com/office/powerpoint/2010/main" val="36172650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43</a:t>
            </a:fld>
            <a:endParaRPr lang="en-US"/>
          </a:p>
        </p:txBody>
      </p:sp>
    </p:spTree>
    <p:extLst>
      <p:ext uri="{BB962C8B-B14F-4D97-AF65-F5344CB8AC3E}">
        <p14:creationId xmlns:p14="http://schemas.microsoft.com/office/powerpoint/2010/main" val="26124663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44</a:t>
            </a:fld>
            <a:endParaRPr lang="en-US"/>
          </a:p>
        </p:txBody>
      </p:sp>
    </p:spTree>
    <p:extLst>
      <p:ext uri="{BB962C8B-B14F-4D97-AF65-F5344CB8AC3E}">
        <p14:creationId xmlns:p14="http://schemas.microsoft.com/office/powerpoint/2010/main" val="29961098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45</a:t>
            </a:fld>
            <a:endParaRPr lang="en-US"/>
          </a:p>
        </p:txBody>
      </p:sp>
    </p:spTree>
    <p:extLst>
      <p:ext uri="{BB962C8B-B14F-4D97-AF65-F5344CB8AC3E}">
        <p14:creationId xmlns:p14="http://schemas.microsoft.com/office/powerpoint/2010/main" val="35422139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46</a:t>
            </a:fld>
            <a:endParaRPr lang="en-US"/>
          </a:p>
        </p:txBody>
      </p:sp>
    </p:spTree>
    <p:extLst>
      <p:ext uri="{BB962C8B-B14F-4D97-AF65-F5344CB8AC3E}">
        <p14:creationId xmlns:p14="http://schemas.microsoft.com/office/powerpoint/2010/main" val="1880923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47</a:t>
            </a:fld>
            <a:endParaRPr lang="en-US"/>
          </a:p>
        </p:txBody>
      </p:sp>
    </p:spTree>
    <p:extLst>
      <p:ext uri="{BB962C8B-B14F-4D97-AF65-F5344CB8AC3E}">
        <p14:creationId xmlns:p14="http://schemas.microsoft.com/office/powerpoint/2010/main" val="19079984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48</a:t>
            </a:fld>
            <a:endParaRPr lang="en-US"/>
          </a:p>
        </p:txBody>
      </p:sp>
    </p:spTree>
    <p:extLst>
      <p:ext uri="{BB962C8B-B14F-4D97-AF65-F5344CB8AC3E}">
        <p14:creationId xmlns:p14="http://schemas.microsoft.com/office/powerpoint/2010/main" val="31058804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49</a:t>
            </a:fld>
            <a:endParaRPr lang="en-US"/>
          </a:p>
        </p:txBody>
      </p:sp>
    </p:spTree>
    <p:extLst>
      <p:ext uri="{BB962C8B-B14F-4D97-AF65-F5344CB8AC3E}">
        <p14:creationId xmlns:p14="http://schemas.microsoft.com/office/powerpoint/2010/main" val="40719704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50</a:t>
            </a:fld>
            <a:endParaRPr lang="en-US"/>
          </a:p>
        </p:txBody>
      </p:sp>
    </p:spTree>
    <p:extLst>
      <p:ext uri="{BB962C8B-B14F-4D97-AF65-F5344CB8AC3E}">
        <p14:creationId xmlns:p14="http://schemas.microsoft.com/office/powerpoint/2010/main" val="13946630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51</a:t>
            </a:fld>
            <a:endParaRPr lang="en-US"/>
          </a:p>
        </p:txBody>
      </p:sp>
    </p:spTree>
    <p:extLst>
      <p:ext uri="{BB962C8B-B14F-4D97-AF65-F5344CB8AC3E}">
        <p14:creationId xmlns:p14="http://schemas.microsoft.com/office/powerpoint/2010/main" val="2684308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15</a:t>
            </a:fld>
            <a:endParaRPr lang="en-US"/>
          </a:p>
        </p:txBody>
      </p:sp>
    </p:spTree>
    <p:extLst>
      <p:ext uri="{BB962C8B-B14F-4D97-AF65-F5344CB8AC3E}">
        <p14:creationId xmlns:p14="http://schemas.microsoft.com/office/powerpoint/2010/main" val="33018377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52</a:t>
            </a:fld>
            <a:endParaRPr lang="en-US"/>
          </a:p>
        </p:txBody>
      </p:sp>
    </p:spTree>
    <p:extLst>
      <p:ext uri="{BB962C8B-B14F-4D97-AF65-F5344CB8AC3E}">
        <p14:creationId xmlns:p14="http://schemas.microsoft.com/office/powerpoint/2010/main" val="35145476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53</a:t>
            </a:fld>
            <a:endParaRPr lang="en-US"/>
          </a:p>
        </p:txBody>
      </p:sp>
    </p:spTree>
    <p:extLst>
      <p:ext uri="{BB962C8B-B14F-4D97-AF65-F5344CB8AC3E}">
        <p14:creationId xmlns:p14="http://schemas.microsoft.com/office/powerpoint/2010/main" val="6931206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54</a:t>
            </a:fld>
            <a:endParaRPr lang="en-US"/>
          </a:p>
        </p:txBody>
      </p:sp>
    </p:spTree>
    <p:extLst>
      <p:ext uri="{BB962C8B-B14F-4D97-AF65-F5344CB8AC3E}">
        <p14:creationId xmlns:p14="http://schemas.microsoft.com/office/powerpoint/2010/main" val="24660300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55</a:t>
            </a:fld>
            <a:endParaRPr lang="en-US"/>
          </a:p>
        </p:txBody>
      </p:sp>
    </p:spTree>
    <p:extLst>
      <p:ext uri="{BB962C8B-B14F-4D97-AF65-F5344CB8AC3E}">
        <p14:creationId xmlns:p14="http://schemas.microsoft.com/office/powerpoint/2010/main" val="12264316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56</a:t>
            </a:fld>
            <a:endParaRPr lang="en-US"/>
          </a:p>
        </p:txBody>
      </p:sp>
    </p:spTree>
    <p:extLst>
      <p:ext uri="{BB962C8B-B14F-4D97-AF65-F5344CB8AC3E}">
        <p14:creationId xmlns:p14="http://schemas.microsoft.com/office/powerpoint/2010/main" val="33476924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57</a:t>
            </a:fld>
            <a:endParaRPr lang="en-US"/>
          </a:p>
        </p:txBody>
      </p:sp>
    </p:spTree>
    <p:extLst>
      <p:ext uri="{BB962C8B-B14F-4D97-AF65-F5344CB8AC3E}">
        <p14:creationId xmlns:p14="http://schemas.microsoft.com/office/powerpoint/2010/main" val="2402691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16</a:t>
            </a:fld>
            <a:endParaRPr lang="en-US"/>
          </a:p>
        </p:txBody>
      </p:sp>
    </p:spTree>
    <p:extLst>
      <p:ext uri="{BB962C8B-B14F-4D97-AF65-F5344CB8AC3E}">
        <p14:creationId xmlns:p14="http://schemas.microsoft.com/office/powerpoint/2010/main" val="4119117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17</a:t>
            </a:fld>
            <a:endParaRPr lang="en-US"/>
          </a:p>
        </p:txBody>
      </p:sp>
    </p:spTree>
    <p:extLst>
      <p:ext uri="{BB962C8B-B14F-4D97-AF65-F5344CB8AC3E}">
        <p14:creationId xmlns:p14="http://schemas.microsoft.com/office/powerpoint/2010/main" val="764760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18</a:t>
            </a:fld>
            <a:endParaRPr lang="en-US"/>
          </a:p>
        </p:txBody>
      </p:sp>
    </p:spTree>
    <p:extLst>
      <p:ext uri="{BB962C8B-B14F-4D97-AF65-F5344CB8AC3E}">
        <p14:creationId xmlns:p14="http://schemas.microsoft.com/office/powerpoint/2010/main" val="3380686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19</a:t>
            </a:fld>
            <a:endParaRPr lang="en-US"/>
          </a:p>
        </p:txBody>
      </p:sp>
    </p:spTree>
    <p:extLst>
      <p:ext uri="{BB962C8B-B14F-4D97-AF65-F5344CB8AC3E}">
        <p14:creationId xmlns:p14="http://schemas.microsoft.com/office/powerpoint/2010/main" val="1496279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DBDD5-E8EE-47B8-9E34-30A723EF0D96}" type="slidenum">
              <a:rPr lang="en-US" smtClean="0"/>
              <a:t>20</a:t>
            </a:fld>
            <a:endParaRPr lang="en-US"/>
          </a:p>
        </p:txBody>
      </p:sp>
    </p:spTree>
    <p:extLst>
      <p:ext uri="{BB962C8B-B14F-4D97-AF65-F5344CB8AC3E}">
        <p14:creationId xmlns:p14="http://schemas.microsoft.com/office/powerpoint/2010/main" val="190642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4DB4A-CD54-4670-93BE-1C82E3A6A4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A67241B-FE26-4C0E-AABF-A841CCC479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52A6D00-8E18-4CB8-BAFF-73D417E9B0AB}"/>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5" name="Footer Placeholder 4">
            <a:extLst>
              <a:ext uri="{FF2B5EF4-FFF2-40B4-BE49-F238E27FC236}">
                <a16:creationId xmlns:a16="http://schemas.microsoft.com/office/drawing/2014/main" xmlns="" id="{64C1C64D-D753-479A-A386-D5C57569B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F1FE926-CEB1-4D35-97E6-DA87016C7B38}"/>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272847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F5439B-D6F1-4823-AC71-F352D479DA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6733818-5473-4718-9657-C0F2E4C41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357A4AE-B14D-4B76-8E80-1AF989BDB48E}"/>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5" name="Footer Placeholder 4">
            <a:extLst>
              <a:ext uri="{FF2B5EF4-FFF2-40B4-BE49-F238E27FC236}">
                <a16:creationId xmlns:a16="http://schemas.microsoft.com/office/drawing/2014/main" xmlns="" id="{45E743DE-3825-4EC0-8A26-E3073CF0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9164E84-C94F-421C-BECB-8E404F617E57}"/>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69816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7044328-A432-4AD3-9D7A-20ABB9ACA1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C641407-CE9C-469B-8AA2-A5E95B5CC8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D353B0-96E1-4886-97FC-AB4AC2DA6D30}"/>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5" name="Footer Placeholder 4">
            <a:extLst>
              <a:ext uri="{FF2B5EF4-FFF2-40B4-BE49-F238E27FC236}">
                <a16:creationId xmlns:a16="http://schemas.microsoft.com/office/drawing/2014/main" xmlns="" id="{AD337C8A-B9E4-49D4-873D-8E9EF27E6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D00C223-22B6-4D56-BAFD-6C7BFDE8C2E9}"/>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3009258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4DB4A-CD54-4670-93BE-1C82E3A6A4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A67241B-FE26-4C0E-AABF-A841CCC479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52A6D00-8E18-4CB8-BAFF-73D417E9B0AB}"/>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64C1C64D-D753-479A-A386-D5C57569B77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0F1FE926-CEB1-4D35-97E6-DA87016C7B38}"/>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541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22DD3-F8F7-45A1-B122-D2B0328670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8F46C4-B029-4F9C-B449-E1A1D81069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C43A136-592B-425A-85BA-CEBCAB7714D1}"/>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8FA8F427-68F5-4D6E-9BA8-88DA039164E4}"/>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56DDBED4-F979-4753-B81E-566D19756C08}"/>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8260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D3183F-36EF-4961-A412-0476B37598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EEE6095-2ABC-447A-A22A-9D29EC06DC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5FC51ED-0711-41F8-B68A-47A055D140F1}"/>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735BAC0A-7208-48E1-B638-06B026D38502}"/>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CE629993-B030-44EE-B4AC-0762538E346D}"/>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297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4507A1-B756-4450-860E-BBA9838550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BF78C03-FBD0-49A6-9C4A-D67D560FDE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D276B4C-0268-4886-AA99-84FA750165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4D10F76-7B62-4756-AFC1-81D6DDEFC5EC}"/>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77898148-E69F-4885-9FEE-07AC082CC0DD}"/>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E8E711C7-A1E7-4296-8208-4781F0D62915}"/>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508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FF67DF-C7F7-4179-B21E-53A1AE5323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DF561D4-0E33-46A8-BE5F-49C2FF51C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FD7A4AE-9F9F-4CF8-8B1F-63EF0C51D5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A18538B-2914-4735-B1F8-F05F87C6A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93D9EA6-D073-4057-BB7B-D22AFAAB3A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43C4DC8-53B7-47F4-A2A7-45FC92013176}"/>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xmlns="" id="{397AF918-E3BC-4AEF-890F-420930CDB699}"/>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xmlns="" id="{728F7ED5-5784-4D08-9D47-B07B2E857409}"/>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0672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81C09F-10B0-4677-B6C9-A0F79A4318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48941EB-5222-46ED-9F10-9B98C9BE20E5}"/>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xmlns="" id="{4464DFD8-46A3-4955-8E14-8281038C92C8}"/>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xmlns="" id="{5D15BD0D-44E3-4B25-9B71-FE94D8E07ED4}"/>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530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F26E1A7-9737-4A01-8535-6265D18E9C21}"/>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xmlns="" id="{A0905717-9019-49ED-B795-B2B1C5BB7146}"/>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xmlns="" id="{1CEC5FF8-A1F6-4BCA-99A5-7246B1E8BDF1}"/>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70275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CAC45-FA76-417A-AEF3-C44846158A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EF8A334-667B-4A69-990A-FA1A67F78C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B3547FC-0A15-492D-8867-7B7B56983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D116C5E-1CA6-4FBF-95F0-A3AAB46A0DF0}"/>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70FD8D30-C571-4362-A4E4-12FABE657B8F}"/>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1EB39ED9-BCA0-4E60-8381-E199929FCD55}"/>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84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22DD3-F8F7-45A1-B122-D2B0328670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8F46C4-B029-4F9C-B449-E1A1D81069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C43A136-592B-425A-85BA-CEBCAB7714D1}"/>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5" name="Footer Placeholder 4">
            <a:extLst>
              <a:ext uri="{FF2B5EF4-FFF2-40B4-BE49-F238E27FC236}">
                <a16:creationId xmlns:a16="http://schemas.microsoft.com/office/drawing/2014/main" xmlns="" id="{8FA8F427-68F5-4D6E-9BA8-88DA03916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6DDBED4-F979-4753-B81E-566D19756C08}"/>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1122492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24126-1B79-4B59-841B-709867A25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EA177FB-F0EE-4BB2-A4F2-07D9E9EC7C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7A2C328-0E46-43A0-ADCD-86CA41030E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10F6C77-6736-46F4-B70F-A7D0163FFD4A}"/>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27DD121B-AC6E-4BCC-B993-21D759120F9C}"/>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1C17914C-3BA8-4DBF-9A27-CCB038F78DE0}"/>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7213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F5439B-D6F1-4823-AC71-F352D479DA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6733818-5473-4718-9657-C0F2E4C41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357A4AE-B14D-4B76-8E80-1AF989BDB48E}"/>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45E743DE-3825-4EC0-8A26-E3073CF00506}"/>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E9164E84-C94F-421C-BECB-8E404F617E57}"/>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0358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7044328-A432-4AD3-9D7A-20ABB9ACA1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C641407-CE9C-469B-8AA2-A5E95B5CC8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D353B0-96E1-4886-97FC-AB4AC2DA6D30}"/>
              </a:ext>
            </a:extLst>
          </p:cNvPr>
          <p:cNvSpPr>
            <a:spLocks noGrp="1"/>
          </p:cNvSpPr>
          <p:nvPr>
            <p:ph type="dt" sz="half" idx="10"/>
          </p:nvPr>
        </p:nvSpPr>
        <p:spPr/>
        <p:txBody>
          <a:body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AD337C8A-B9E4-49D4-873D-8E9EF27E64E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8D00C223-22B6-4D56-BAFD-6C7BFDE8C2E9}"/>
              </a:ext>
            </a:extLst>
          </p:cNvPr>
          <p:cNvSpPr>
            <a:spLocks noGrp="1"/>
          </p:cNvSpPr>
          <p:nvPr>
            <p:ph type="sldNum" sz="quarter" idx="12"/>
          </p:nvPr>
        </p:nvSpPr>
        <p:spPr/>
        <p:txBody>
          <a:body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853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D3183F-36EF-4961-A412-0476B37598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EEE6095-2ABC-447A-A22A-9D29EC06DC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5FC51ED-0711-41F8-B68A-47A055D140F1}"/>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5" name="Footer Placeholder 4">
            <a:extLst>
              <a:ext uri="{FF2B5EF4-FFF2-40B4-BE49-F238E27FC236}">
                <a16:creationId xmlns:a16="http://schemas.microsoft.com/office/drawing/2014/main" xmlns="" id="{735BAC0A-7208-48E1-B638-06B026D38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629993-B030-44EE-B4AC-0762538E346D}"/>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66722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4507A1-B756-4450-860E-BBA9838550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BF78C03-FBD0-49A6-9C4A-D67D560FDE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D276B4C-0268-4886-AA99-84FA750165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4D10F76-7B62-4756-AFC1-81D6DDEFC5EC}"/>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6" name="Footer Placeholder 5">
            <a:extLst>
              <a:ext uri="{FF2B5EF4-FFF2-40B4-BE49-F238E27FC236}">
                <a16:creationId xmlns:a16="http://schemas.microsoft.com/office/drawing/2014/main" xmlns="" id="{77898148-E69F-4885-9FEE-07AC082CC0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8E711C7-A1E7-4296-8208-4781F0D62915}"/>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2180592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FF67DF-C7F7-4179-B21E-53A1AE5323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DF561D4-0E33-46A8-BE5F-49C2FF51C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FD7A4AE-9F9F-4CF8-8B1F-63EF0C51D5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A18538B-2914-4735-B1F8-F05F87C6A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93D9EA6-D073-4057-BB7B-D22AFAAB3A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43C4DC8-53B7-47F4-A2A7-45FC92013176}"/>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8" name="Footer Placeholder 7">
            <a:extLst>
              <a:ext uri="{FF2B5EF4-FFF2-40B4-BE49-F238E27FC236}">
                <a16:creationId xmlns:a16="http://schemas.microsoft.com/office/drawing/2014/main" xmlns="" id="{397AF918-E3BC-4AEF-890F-420930CDB6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28F7ED5-5784-4D08-9D47-B07B2E857409}"/>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309323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81C09F-10B0-4677-B6C9-A0F79A4318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48941EB-5222-46ED-9F10-9B98C9BE20E5}"/>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4" name="Footer Placeholder 3">
            <a:extLst>
              <a:ext uri="{FF2B5EF4-FFF2-40B4-BE49-F238E27FC236}">
                <a16:creationId xmlns:a16="http://schemas.microsoft.com/office/drawing/2014/main" xmlns="" id="{4464DFD8-46A3-4955-8E14-8281038C92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D15BD0D-44E3-4B25-9B71-FE94D8E07ED4}"/>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417857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F26E1A7-9737-4A01-8535-6265D18E9C21}"/>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3" name="Footer Placeholder 2">
            <a:extLst>
              <a:ext uri="{FF2B5EF4-FFF2-40B4-BE49-F238E27FC236}">
                <a16:creationId xmlns:a16="http://schemas.microsoft.com/office/drawing/2014/main" xmlns="" id="{A0905717-9019-49ED-B795-B2B1C5BB71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CEC5FF8-A1F6-4BCA-99A5-7246B1E8BDF1}"/>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265877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CAC45-FA76-417A-AEF3-C44846158A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EF8A334-667B-4A69-990A-FA1A67F78C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B3547FC-0A15-492D-8867-7B7B56983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D116C5E-1CA6-4FBF-95F0-A3AAB46A0DF0}"/>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6" name="Footer Placeholder 5">
            <a:extLst>
              <a:ext uri="{FF2B5EF4-FFF2-40B4-BE49-F238E27FC236}">
                <a16:creationId xmlns:a16="http://schemas.microsoft.com/office/drawing/2014/main" xmlns="" id="{70FD8D30-C571-4362-A4E4-12FABE657B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EB39ED9-BCA0-4E60-8381-E199929FCD55}"/>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271354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24126-1B79-4B59-841B-709867A25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EA177FB-F0EE-4BB2-A4F2-07D9E9EC7C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7A2C328-0E46-43A0-ADCD-86CA41030E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10F6C77-6736-46F4-B70F-A7D0163FFD4A}"/>
              </a:ext>
            </a:extLst>
          </p:cNvPr>
          <p:cNvSpPr>
            <a:spLocks noGrp="1"/>
          </p:cNvSpPr>
          <p:nvPr>
            <p:ph type="dt" sz="half" idx="10"/>
          </p:nvPr>
        </p:nvSpPr>
        <p:spPr/>
        <p:txBody>
          <a:bodyPr/>
          <a:lstStyle/>
          <a:p>
            <a:fld id="{F2DE3110-A9F8-48ED-AD4E-2692B6307CB2}" type="datetimeFigureOut">
              <a:rPr lang="en-US" smtClean="0"/>
              <a:t>3/3/2020</a:t>
            </a:fld>
            <a:endParaRPr lang="en-US"/>
          </a:p>
        </p:txBody>
      </p:sp>
      <p:sp>
        <p:nvSpPr>
          <p:cNvPr id="6" name="Footer Placeholder 5">
            <a:extLst>
              <a:ext uri="{FF2B5EF4-FFF2-40B4-BE49-F238E27FC236}">
                <a16:creationId xmlns:a16="http://schemas.microsoft.com/office/drawing/2014/main" xmlns="" id="{27DD121B-AC6E-4BCC-B993-21D759120F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C17914C-3BA8-4DBF-9A27-CCB038F78DE0}"/>
              </a:ext>
            </a:extLst>
          </p:cNvPr>
          <p:cNvSpPr>
            <a:spLocks noGrp="1"/>
          </p:cNvSpPr>
          <p:nvPr>
            <p:ph type="sldNum" sz="quarter" idx="12"/>
          </p:nvPr>
        </p:nvSpPr>
        <p:spPr/>
        <p:txBody>
          <a:bodyPr/>
          <a:lstStyle/>
          <a:p>
            <a:fld id="{7F106394-8B08-4C42-B2B9-D81C12F1CD3E}" type="slidenum">
              <a:rPr lang="en-US" smtClean="0"/>
              <a:t>‹#›</a:t>
            </a:fld>
            <a:endParaRPr lang="en-US"/>
          </a:p>
        </p:txBody>
      </p:sp>
    </p:spTree>
    <p:extLst>
      <p:ext uri="{BB962C8B-B14F-4D97-AF65-F5344CB8AC3E}">
        <p14:creationId xmlns:p14="http://schemas.microsoft.com/office/powerpoint/2010/main" val="367260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55CA21D-7873-4E77-87D1-761A641047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4796A3A-9444-49C8-9F7D-CA1DBC41C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B7DFCAF-1CF8-46B4-8292-ADE30610EB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E3110-A9F8-48ED-AD4E-2692B6307CB2}" type="datetimeFigureOut">
              <a:rPr lang="en-US" smtClean="0"/>
              <a:t>3/3/2020</a:t>
            </a:fld>
            <a:endParaRPr lang="en-US"/>
          </a:p>
        </p:txBody>
      </p:sp>
      <p:sp>
        <p:nvSpPr>
          <p:cNvPr id="5" name="Footer Placeholder 4">
            <a:extLst>
              <a:ext uri="{FF2B5EF4-FFF2-40B4-BE49-F238E27FC236}">
                <a16:creationId xmlns:a16="http://schemas.microsoft.com/office/drawing/2014/main" xmlns="" id="{5F659123-CE2E-45E5-ABB7-5682817330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3D77052-F77E-4D24-AC6C-C718BA6237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06394-8B08-4C42-B2B9-D81C12F1CD3E}" type="slidenum">
              <a:rPr lang="en-US" smtClean="0"/>
              <a:t>‹#›</a:t>
            </a:fld>
            <a:endParaRPr lang="en-US"/>
          </a:p>
        </p:txBody>
      </p:sp>
    </p:spTree>
    <p:extLst>
      <p:ext uri="{BB962C8B-B14F-4D97-AF65-F5344CB8AC3E}">
        <p14:creationId xmlns:p14="http://schemas.microsoft.com/office/powerpoint/2010/main" val="2183704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55CA21D-7873-4E77-87D1-761A641047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4796A3A-9444-49C8-9F7D-CA1DBC41C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B7DFCAF-1CF8-46B4-8292-ADE30610EB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E3110-A9F8-48ED-AD4E-2692B6307CB2}" type="datetimeFigureOut">
              <a:rPr lang="en-US" smtClean="0">
                <a:solidFill>
                  <a:prstClr val="black">
                    <a:tint val="75000"/>
                  </a:prstClr>
                </a:solidFill>
              </a:rPr>
              <a:pPr/>
              <a:t>3/3/2020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5F659123-CE2E-45E5-ABB7-5682817330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73D77052-F77E-4D24-AC6C-C718BA6237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06394-8B08-4C42-B2B9-D81C12F1CD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387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chart" Target="../charts/chart16.xml"/><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20.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chart" Target="../charts/chart2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chart" Target="../charts/chart31.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chart" Target="../charts/chart42.xml"/></Relationships>
</file>

<file path=ppt/slides/_rels/slide47.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chart" Target="../charts/chart48.xml"/><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chart" Target="../charts/chart52.xml"/><Relationship Id="rId2" Type="http://schemas.openxmlformats.org/officeDocument/2006/relationships/chart" Target="../charts/chart51.xml"/><Relationship Id="rId1" Type="http://schemas.openxmlformats.org/officeDocument/2006/relationships/slideLayout" Target="../slideLayouts/slideLayout2.xml"/><Relationship Id="rId4" Type="http://schemas.openxmlformats.org/officeDocument/2006/relationships/chart" Target="../charts/chart53.xml"/></Relationships>
</file>

<file path=ppt/slides/_rels/slide59.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38EE1B4-9984-4D2F-8DB5-3AD0FB11FD9F}"/>
              </a:ext>
            </a:extLst>
          </p:cNvPr>
          <p:cNvSpPr/>
          <p:nvPr/>
        </p:nvSpPr>
        <p:spPr>
          <a:xfrm>
            <a:off x="2418172" y="2172563"/>
            <a:ext cx="8680133" cy="1015663"/>
          </a:xfrm>
          <a:prstGeom prst="rect">
            <a:avLst/>
          </a:prstGeom>
        </p:spPr>
        <p:txBody>
          <a:bodyPr wrap="square">
            <a:spAutoFit/>
          </a:bodyPr>
          <a:lstStyle/>
          <a:p>
            <a:r>
              <a:rPr lang="en-US" sz="3000" dirty="0" smtClean="0">
                <a:solidFill>
                  <a:srgbClr val="10455B"/>
                </a:solidFill>
                <a:latin typeface="Calibri" panose="020F0502020204030204" pitchFamily="34" charset="0"/>
                <a:cs typeface="Calibri" panose="020F0502020204030204" pitchFamily="34" charset="0"/>
              </a:rPr>
              <a:t>PUBLIC </a:t>
            </a:r>
            <a:r>
              <a:rPr lang="en-US" sz="3000" dirty="0">
                <a:solidFill>
                  <a:srgbClr val="10455B"/>
                </a:solidFill>
                <a:latin typeface="Calibri" panose="020F0502020204030204" pitchFamily="34" charset="0"/>
                <a:cs typeface="Calibri" panose="020F0502020204030204" pitchFamily="34" charset="0"/>
              </a:rPr>
              <a:t>OPINION </a:t>
            </a:r>
            <a:r>
              <a:rPr lang="en-US" sz="3000" dirty="0" smtClean="0">
                <a:solidFill>
                  <a:srgbClr val="10455B"/>
                </a:solidFill>
                <a:latin typeface="Calibri" panose="020F0502020204030204" pitchFamily="34" charset="0"/>
                <a:cs typeface="Calibri" panose="020F0502020204030204" pitchFamily="34" charset="0"/>
              </a:rPr>
              <a:t>HOUSEHOLD SURVEY ON CORRUPTION IN ARMENIA</a:t>
            </a:r>
            <a:endParaRPr lang="en-US" sz="3000" dirty="0">
              <a:solidFill>
                <a:srgbClr val="10455B"/>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xmlns="" id="{E5F7F6E8-7E6D-4B3E-B898-F293D7C78D3F}"/>
              </a:ext>
            </a:extLst>
          </p:cNvPr>
          <p:cNvSpPr/>
          <p:nvPr/>
        </p:nvSpPr>
        <p:spPr>
          <a:xfrm>
            <a:off x="1860396" y="1"/>
            <a:ext cx="429963" cy="6858000"/>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2F8BDD0E-F67E-420C-98B6-AFD62EF0A85E}"/>
              </a:ext>
            </a:extLst>
          </p:cNvPr>
          <p:cNvSpPr/>
          <p:nvPr/>
        </p:nvSpPr>
        <p:spPr>
          <a:xfrm>
            <a:off x="2546917" y="3391403"/>
            <a:ext cx="429963" cy="3466597"/>
          </a:xfrm>
          <a:prstGeom prst="rect">
            <a:avLst/>
          </a:prstGeom>
          <a:solidFill>
            <a:srgbClr val="2AA1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EEC27810-944E-49D4-A50A-FEFBE66AB365}"/>
              </a:ext>
            </a:extLst>
          </p:cNvPr>
          <p:cNvSpPr/>
          <p:nvPr/>
        </p:nvSpPr>
        <p:spPr>
          <a:xfrm>
            <a:off x="3239044" y="3949783"/>
            <a:ext cx="429963" cy="2908218"/>
          </a:xfrm>
          <a:prstGeom prst="rect">
            <a:avLst/>
          </a:prstGeom>
          <a:solidFill>
            <a:srgbClr val="E2F0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4C5DCB5E-0A0D-43D6-9FC7-2BC860A069EC}"/>
              </a:ext>
            </a:extLst>
          </p:cNvPr>
          <p:cNvSpPr/>
          <p:nvPr/>
        </p:nvSpPr>
        <p:spPr>
          <a:xfrm>
            <a:off x="2546918" y="546847"/>
            <a:ext cx="424542" cy="1436346"/>
          </a:xfrm>
          <a:prstGeom prst="rect">
            <a:avLst/>
          </a:prstGeom>
          <a:solidFill>
            <a:srgbClr val="2AA1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88D42D8-19A9-4E03-BA19-2E93A778C884}"/>
              </a:ext>
            </a:extLst>
          </p:cNvPr>
          <p:cNvSpPr/>
          <p:nvPr/>
        </p:nvSpPr>
        <p:spPr>
          <a:xfrm>
            <a:off x="3239044" y="1153645"/>
            <a:ext cx="429963" cy="817655"/>
          </a:xfrm>
          <a:prstGeom prst="rect">
            <a:avLst/>
          </a:prstGeom>
          <a:solidFill>
            <a:srgbClr val="E2F0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D759289-E93B-493E-B329-C36A1136206F}"/>
              </a:ext>
            </a:extLst>
          </p:cNvPr>
          <p:cNvSpPr/>
          <p:nvPr/>
        </p:nvSpPr>
        <p:spPr>
          <a:xfrm>
            <a:off x="3233438" y="3245721"/>
            <a:ext cx="4804507" cy="589072"/>
          </a:xfrm>
          <a:prstGeom prst="rect">
            <a:avLst/>
          </a:prstGeom>
        </p:spPr>
        <p:txBody>
          <a:bodyPr wrap="square">
            <a:spAutoFit/>
          </a:bodyPr>
          <a:lstStyle/>
          <a:p>
            <a:pPr>
              <a:lnSpc>
                <a:spcPct val="150000"/>
              </a:lnSpc>
            </a:pPr>
            <a:r>
              <a:rPr lang="en-US" sz="2400" b="1" dirty="0" smtClean="0">
                <a:solidFill>
                  <a:srgbClr val="10455B"/>
                </a:solidFill>
                <a:latin typeface="+mj-lt"/>
                <a:cs typeface="WeblySleek UI Light" panose="020B0502040204020203" pitchFamily="34" charset="0"/>
              </a:rPr>
              <a:t>CRRC ARMENIA</a:t>
            </a:r>
            <a:endParaRPr lang="en-US" sz="2400" b="1" dirty="0">
              <a:solidFill>
                <a:srgbClr val="10455B"/>
              </a:solidFill>
              <a:latin typeface="+mj-lt"/>
              <a:cs typeface="WeblySleek UI Light" panose="020B0502040204020203" pitchFamily="34" charset="0"/>
            </a:endParaRPr>
          </a:p>
        </p:txBody>
      </p:sp>
      <p:sp>
        <p:nvSpPr>
          <p:cNvPr id="16" name="Rectangle 15">
            <a:extLst>
              <a:ext uri="{FF2B5EF4-FFF2-40B4-BE49-F238E27FC236}">
                <a16:creationId xmlns:a16="http://schemas.microsoft.com/office/drawing/2014/main" xmlns="" id="{383AE613-A5AE-46DC-81FD-18CF24D16813}"/>
              </a:ext>
            </a:extLst>
          </p:cNvPr>
          <p:cNvSpPr/>
          <p:nvPr/>
        </p:nvSpPr>
        <p:spPr>
          <a:xfrm>
            <a:off x="3777677" y="3979069"/>
            <a:ext cx="1891931" cy="461665"/>
          </a:xfrm>
          <a:prstGeom prst="rect">
            <a:avLst/>
          </a:prstGeom>
        </p:spPr>
        <p:txBody>
          <a:bodyPr wrap="square">
            <a:spAutoFit/>
          </a:bodyPr>
          <a:lstStyle/>
          <a:p>
            <a:r>
              <a:rPr lang="en-US" sz="1200" dirty="0" smtClean="0">
                <a:solidFill>
                  <a:srgbClr val="10455B"/>
                </a:solidFill>
                <a:latin typeface="WeblySleek UI Light" panose="020B0502040204020203" pitchFamily="34" charset="0"/>
                <a:cs typeface="WeblySleek UI Light" panose="020B0502040204020203" pitchFamily="34" charset="0"/>
              </a:rPr>
              <a:t>21 February, </a:t>
            </a:r>
            <a:r>
              <a:rPr lang="en-US" sz="1200" dirty="0">
                <a:solidFill>
                  <a:srgbClr val="10455B"/>
                </a:solidFill>
                <a:latin typeface="WeblySleek UI Light" panose="020B0502040204020203" pitchFamily="34" charset="0"/>
                <a:cs typeface="WeblySleek UI Light" panose="020B0502040204020203" pitchFamily="34" charset="0"/>
              </a:rPr>
              <a:t>2020</a:t>
            </a:r>
            <a:br>
              <a:rPr lang="en-US" sz="1200" dirty="0">
                <a:solidFill>
                  <a:srgbClr val="10455B"/>
                </a:solidFill>
                <a:latin typeface="WeblySleek UI Light" panose="020B0502040204020203" pitchFamily="34" charset="0"/>
                <a:cs typeface="WeblySleek UI Light" panose="020B0502040204020203" pitchFamily="34" charset="0"/>
              </a:rPr>
            </a:br>
            <a:r>
              <a:rPr lang="en-US" sz="1200" dirty="0" smtClean="0">
                <a:solidFill>
                  <a:srgbClr val="10455B"/>
                </a:solidFill>
                <a:latin typeface="WeblySleek UI Light" panose="020B0502040204020203" pitchFamily="34" charset="0"/>
                <a:cs typeface="WeblySleek UI Light" panose="020B0502040204020203" pitchFamily="34" charset="0"/>
              </a:rPr>
              <a:t>Yerevan, Armenia</a:t>
            </a:r>
            <a:endParaRPr lang="en-US" sz="1200" dirty="0">
              <a:solidFill>
                <a:srgbClr val="10455B"/>
              </a:solidFill>
              <a:latin typeface="WeblySleek UI Light" panose="020B0502040204020203" pitchFamily="34" charset="0"/>
              <a:cs typeface="WeblySleek UI Light" panose="020B0502040204020203" pitchFamily="34" charset="0"/>
            </a:endParaRPr>
          </a:p>
        </p:txBody>
      </p:sp>
      <p:pic>
        <p:nvPicPr>
          <p:cNvPr id="13" name="Picture 12"/>
          <p:cNvPicPr/>
          <p:nvPr/>
        </p:nvPicPr>
        <p:blipFill>
          <a:blip r:embed="rId2" cstate="print">
            <a:extLst>
              <a:ext uri="{28A0092B-C50C-407E-A947-70E740481C1C}">
                <a14:useLocalDpi xmlns:a14="http://schemas.microsoft.com/office/drawing/2010/main" val="0"/>
              </a:ext>
            </a:extLst>
          </a:blip>
          <a:stretch>
            <a:fillRect/>
          </a:stretch>
        </p:blipFill>
        <p:spPr>
          <a:xfrm>
            <a:off x="4547235" y="498575"/>
            <a:ext cx="6115050" cy="766445"/>
          </a:xfrm>
          <a:prstGeom prst="rect">
            <a:avLst/>
          </a:prstGeom>
        </p:spPr>
      </p:pic>
    </p:spTree>
    <p:extLst>
      <p:ext uri="{BB962C8B-B14F-4D97-AF65-F5344CB8AC3E}">
        <p14:creationId xmlns:p14="http://schemas.microsoft.com/office/powerpoint/2010/main" val="1281316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0455B"/>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02105127-BA2B-4D14-91BB-A33795AC37AE}"/>
              </a:ext>
            </a:extLst>
          </p:cNvPr>
          <p:cNvSpPr/>
          <p:nvPr/>
        </p:nvSpPr>
        <p:spPr>
          <a:xfrm>
            <a:off x="1900517" y="2620885"/>
            <a:ext cx="4805083" cy="13357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238EE1B4-9984-4D2F-8DB5-3AD0FB11FD9F}"/>
              </a:ext>
            </a:extLst>
          </p:cNvPr>
          <p:cNvSpPr/>
          <p:nvPr/>
        </p:nvSpPr>
        <p:spPr>
          <a:xfrm>
            <a:off x="6823220" y="2434675"/>
            <a:ext cx="4167510" cy="1708160"/>
          </a:xfrm>
          <a:prstGeom prst="rect">
            <a:avLst/>
          </a:prstGeom>
        </p:spPr>
        <p:txBody>
          <a:bodyPr wrap="square">
            <a:spAutoFit/>
          </a:bodyPr>
          <a:lstStyle/>
          <a:p>
            <a:r>
              <a:rPr lang="en-US" sz="3500" spc="300" dirty="0">
                <a:solidFill>
                  <a:schemeClr val="bg1"/>
                </a:solidFill>
                <a:latin typeface="WeblySleek UI Light" panose="020B0502040204020203" pitchFamily="34" charset="0"/>
                <a:cs typeface="WeblySleek UI Light" panose="020B0502040204020203" pitchFamily="34" charset="0"/>
              </a:rPr>
              <a:t>t</a:t>
            </a:r>
            <a:r>
              <a:rPr lang="en-US" sz="3500" spc="300" dirty="0" smtClean="0">
                <a:solidFill>
                  <a:schemeClr val="bg1"/>
                </a:solidFill>
                <a:latin typeface="WeblySleek UI Light" panose="020B0502040204020203" pitchFamily="34" charset="0"/>
                <a:cs typeface="WeblySleek UI Light" panose="020B0502040204020203" pitchFamily="34" charset="0"/>
              </a:rPr>
              <a:t>he EXPANSION and TRENDS of CORRUPTION</a:t>
            </a:r>
            <a:endParaRPr lang="en-US" sz="3500" spc="300" dirty="0">
              <a:solidFill>
                <a:srgbClr val="10455B"/>
              </a:solidFill>
              <a:latin typeface="WeblySleek UI Light" panose="020B0502040204020203" pitchFamily="34" charset="0"/>
              <a:cs typeface="WeblySleek UI Light" panose="020B0502040204020203" pitchFamily="34" charset="0"/>
            </a:endParaRPr>
          </a:p>
        </p:txBody>
      </p:sp>
      <p:sp>
        <p:nvSpPr>
          <p:cNvPr id="5" name="Rectangle 4">
            <a:extLst>
              <a:ext uri="{FF2B5EF4-FFF2-40B4-BE49-F238E27FC236}">
                <a16:creationId xmlns:a16="http://schemas.microsoft.com/office/drawing/2014/main" xmlns="" id="{238EE1B4-9984-4D2F-8DB5-3AD0FB11FD9F}"/>
              </a:ext>
            </a:extLst>
          </p:cNvPr>
          <p:cNvSpPr/>
          <p:nvPr/>
        </p:nvSpPr>
        <p:spPr>
          <a:xfrm>
            <a:off x="801941" y="2904034"/>
            <a:ext cx="7154631" cy="769441"/>
          </a:xfrm>
          <a:prstGeom prst="rect">
            <a:avLst/>
          </a:prstGeom>
        </p:spPr>
        <p:txBody>
          <a:bodyPr wrap="square">
            <a:spAutoFit/>
          </a:bodyPr>
          <a:lstStyle/>
          <a:p>
            <a:pPr algn="ctr"/>
            <a:r>
              <a:rPr lang="en-US" sz="4400" spc="300" dirty="0" smtClean="0">
                <a:solidFill>
                  <a:srgbClr val="10455B"/>
                </a:solidFill>
                <a:latin typeface="WeblySleek UI Light" panose="020B0502040204020203" pitchFamily="34" charset="0"/>
                <a:cs typeface="WeblySleek UI Light" panose="020B0502040204020203" pitchFamily="34" charset="0"/>
              </a:rPr>
              <a:t>PERCEPTION of</a:t>
            </a:r>
            <a:endParaRPr lang="en-US" sz="4400" spc="300" dirty="0">
              <a:solidFill>
                <a:srgbClr val="10455B"/>
              </a:solidFill>
              <a:latin typeface="WeblySleek UI Light" panose="020B0502040204020203" pitchFamily="34" charset="0"/>
              <a:cs typeface="WeblySleek UI Light" panose="020B0502040204020203" pitchFamily="34" charset="0"/>
            </a:endParaRPr>
          </a:p>
        </p:txBody>
      </p:sp>
      <p:sp>
        <p:nvSpPr>
          <p:cNvPr id="8" name="Rectangle 7">
            <a:extLst>
              <a:ext uri="{FF2B5EF4-FFF2-40B4-BE49-F238E27FC236}">
                <a16:creationId xmlns:a16="http://schemas.microsoft.com/office/drawing/2014/main" xmlns="" id="{80DA1037-AFA1-4CC8-9B17-36DA969AE7C0}"/>
              </a:ext>
            </a:extLst>
          </p:cNvPr>
          <p:cNvSpPr/>
          <p:nvPr/>
        </p:nvSpPr>
        <p:spPr>
          <a:xfrm>
            <a:off x="0" y="-6102"/>
            <a:ext cx="12192000" cy="16077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1517904" y="240805"/>
            <a:ext cx="8540496" cy="1112507"/>
          </a:xfrm>
          <a:prstGeom prst="rect">
            <a:avLst/>
          </a:prstGeom>
        </p:spPr>
      </p:pic>
    </p:spTree>
    <p:extLst>
      <p:ext uri="{BB962C8B-B14F-4D97-AF65-F5344CB8AC3E}">
        <p14:creationId xmlns:p14="http://schemas.microsoft.com/office/powerpoint/2010/main" val="1396666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C0318B3-4746-48B8-86C4-581988E459A9}"/>
              </a:ext>
            </a:extLst>
          </p:cNvPr>
          <p:cNvSpPr/>
          <p:nvPr/>
        </p:nvSpPr>
        <p:spPr>
          <a:xfrm>
            <a:off x="903587" y="-35859"/>
            <a:ext cx="10564118" cy="1075765"/>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a:extLst>
              <a:ext uri="{FF2B5EF4-FFF2-40B4-BE49-F238E27FC236}">
                <a16:creationId xmlns:a16="http://schemas.microsoft.com/office/drawing/2014/main" xmlns="" id="{DE9ADFF9-3815-4991-A01D-890BB2133F7B}"/>
              </a:ext>
            </a:extLst>
          </p:cNvPr>
          <p:cNvSpPr/>
          <p:nvPr/>
        </p:nvSpPr>
        <p:spPr>
          <a:xfrm>
            <a:off x="2506594" y="301968"/>
            <a:ext cx="7305471" cy="400110"/>
          </a:xfrm>
          <a:prstGeom prst="rect">
            <a:avLst/>
          </a:prstGeom>
        </p:spPr>
        <p:txBody>
          <a:bodyPr wrap="square">
            <a:spAutoFit/>
          </a:bodyPr>
          <a:lstStyle/>
          <a:p>
            <a:pPr algn="ctr"/>
            <a:r>
              <a:rPr lang="en-US" sz="2000" b="1" dirty="0" smtClean="0">
                <a:solidFill>
                  <a:schemeClr val="bg1"/>
                </a:solidFill>
                <a:latin typeface="WeblySleek UI Semibold" panose="020B0702040204020203" pitchFamily="34" charset="0"/>
                <a:cs typeface="WeblySleek UI Semibold" panose="020B0702040204020203" pitchFamily="34" charset="0"/>
              </a:rPr>
              <a:t>65% believe that corruption is a serious problem in Armenia</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7" name="Rectangle 6"/>
          <p:cNvSpPr/>
          <p:nvPr/>
        </p:nvSpPr>
        <p:spPr>
          <a:xfrm>
            <a:off x="2796986" y="1558673"/>
            <a:ext cx="6777318" cy="261610"/>
          </a:xfrm>
          <a:prstGeom prst="rect">
            <a:avLst/>
          </a:prstGeom>
        </p:spPr>
        <p:txBody>
          <a:bodyPr wrap="square">
            <a:spAutoFit/>
          </a:bodyPr>
          <a:lstStyle/>
          <a:p>
            <a:pPr algn="ctr">
              <a:defRPr sz="1560" b="1" i="0" u="none" strike="noStrike" kern="1200" baseline="0">
                <a:solidFill>
                  <a:sysClr val="windowText" lastClr="000000"/>
                </a:solidFill>
                <a:latin typeface="WeblySleek UI Light"/>
                <a:ea typeface="+mn-ea"/>
                <a:cs typeface="Calibri Light" panose="020F0302020204030204" pitchFamily="34" charset="0"/>
              </a:defRPr>
            </a:pP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ended question</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N=1500 for 2019</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N=1528 for 2010</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endPar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sp>
        <p:nvSpPr>
          <p:cNvPr id="2" name="Rectangle 1"/>
          <p:cNvSpPr/>
          <p:nvPr/>
        </p:nvSpPr>
        <p:spPr>
          <a:xfrm>
            <a:off x="3720351" y="1220119"/>
            <a:ext cx="4877959" cy="338554"/>
          </a:xfrm>
          <a:prstGeom prst="rect">
            <a:avLst/>
          </a:prstGeom>
        </p:spPr>
        <p:txBody>
          <a:bodyPr wrap="square">
            <a:spAutoFit/>
          </a:bodyPr>
          <a:lstStyle/>
          <a:p>
            <a:r>
              <a:rPr lang="en-US" sz="1600" b="1" dirty="0" smtClean="0"/>
              <a:t>How </a:t>
            </a:r>
            <a:r>
              <a:rPr lang="en-US" sz="1600" b="1" dirty="0"/>
              <a:t>serious of a problem is corruption </a:t>
            </a:r>
            <a:r>
              <a:rPr lang="en-US" sz="1600" b="1" dirty="0" smtClean="0"/>
              <a:t>in </a:t>
            </a:r>
            <a:r>
              <a:rPr lang="en-US" sz="1600" b="1" dirty="0"/>
              <a:t>Armenia?</a:t>
            </a:r>
            <a:endParaRPr lang="en-US" sz="1600" dirty="0"/>
          </a:p>
        </p:txBody>
      </p:sp>
      <p:graphicFrame>
        <p:nvGraphicFramePr>
          <p:cNvPr id="8" name="Chart 7">
            <a:extLst>
              <a:ext uri="{FF2B5EF4-FFF2-40B4-BE49-F238E27FC236}">
                <a16:creationId xmlns:xdr="http://schemas.openxmlformats.org/drawingml/2006/spreadsheetDrawing" xmln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aink="http://schemas.microsoft.com/office/drawing/2016/ink" xmlns:am3d="http://schemas.microsoft.com/office/drawing/2017/model3d" xmlns:o="urn:schemas-microsoft-com:office:office" xmlns:v="urn:schemas-microsoft-com:vml" xmlns:w10="urn:schemas-microsoft-com:office:word" xmlns:w="http://schemas.openxmlformats.org/wordprocessingml/2006/main" xmlns:w16cid="http://schemas.microsoft.com/office/word/2016/wordml/cid" xmlns:w16se="http://schemas.microsoft.com/office/word/2015/wordml/symex"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0600-000003000000}"/>
              </a:ext>
            </a:extLst>
          </p:cNvPr>
          <p:cNvGraphicFramePr>
            <a:graphicFrameLocks/>
          </p:cNvGraphicFramePr>
          <p:nvPr>
            <p:extLst>
              <p:ext uri="{D42A27DB-BD31-4B8C-83A1-F6EECF244321}">
                <p14:modId xmlns:p14="http://schemas.microsoft.com/office/powerpoint/2010/main" val="3601406818"/>
              </p:ext>
            </p:extLst>
          </p:nvPr>
        </p:nvGraphicFramePr>
        <p:xfrm>
          <a:off x="1534680" y="2157253"/>
          <a:ext cx="10180473" cy="41750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2677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C0318B3-4746-48B8-86C4-581988E459A9}"/>
              </a:ext>
            </a:extLst>
          </p:cNvPr>
          <p:cNvSpPr/>
          <p:nvPr/>
        </p:nvSpPr>
        <p:spPr>
          <a:xfrm>
            <a:off x="903587" y="1"/>
            <a:ext cx="10564118" cy="1201270"/>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p:nvSpPr>
        <p:spPr>
          <a:xfrm>
            <a:off x="2070844" y="217220"/>
            <a:ext cx="8633013" cy="707886"/>
          </a:xfrm>
          <a:prstGeom prst="rect">
            <a:avLst/>
          </a:prstGeom>
        </p:spPr>
        <p:txBody>
          <a:bodyPr wrap="square">
            <a:spAutoFit/>
          </a:bodyPr>
          <a:lstStyle/>
          <a:p>
            <a:pPr algn="ctr">
              <a:defRPr sz="1560" b="1" i="0" u="none" strike="noStrike" kern="1200" baseline="0">
                <a:solidFill>
                  <a:sysClr val="windowText" lastClr="000000"/>
                </a:solidFill>
                <a:latin typeface="WeblySleek UI Light"/>
                <a:ea typeface="+mn-ea"/>
                <a:cs typeface="Calibri Light" panose="020F0302020204030204" pitchFamily="34" charset="0"/>
              </a:defRPr>
            </a:pPr>
            <a:r>
              <a:rPr lang="en-US" sz="2000" b="1" dirty="0" smtClean="0">
                <a:solidFill>
                  <a:schemeClr val="bg1"/>
                </a:solidFill>
                <a:latin typeface="WeblySleek UI Semibold" panose="020B0702040204020203" pitchFamily="34" charset="0"/>
                <a:cs typeface="WeblySleek UI Semibold" panose="020B0702040204020203" pitchFamily="34" charset="0"/>
              </a:rPr>
              <a:t>81% living in Yerevan and 54% living in rural areas believe that corruption is a serious problem in Armenia</a:t>
            </a:r>
            <a:endParaRPr lang="hy-AM" sz="1200" b="1" i="1" dirty="0" smtClean="0">
              <a:solidFill>
                <a:schemeClr val="bg1"/>
              </a:solidFill>
              <a:latin typeface="WeblySleek UI Light" panose="020B0502040204020203" pitchFamily="34" charset="0"/>
              <a:cs typeface="WeblySleek UI Light" panose="020B0502040204020203" pitchFamily="34" charset="0"/>
            </a:endParaRPr>
          </a:p>
        </p:txBody>
      </p:sp>
      <p:sp>
        <p:nvSpPr>
          <p:cNvPr id="8" name="Rectangle 7"/>
          <p:cNvSpPr/>
          <p:nvPr/>
        </p:nvSpPr>
        <p:spPr>
          <a:xfrm>
            <a:off x="3083856" y="1509226"/>
            <a:ext cx="8489576" cy="338554"/>
          </a:xfrm>
          <a:prstGeom prst="rect">
            <a:avLst/>
          </a:prstGeom>
        </p:spPr>
        <p:txBody>
          <a:bodyPr wrap="square">
            <a:spAutoFit/>
          </a:bodyPr>
          <a:lstStyle/>
          <a:p>
            <a:r>
              <a:rPr lang="en-US" sz="1600" b="1" dirty="0" smtClean="0"/>
              <a:t>The perceived severity of corruption as a problem per settlement type (%)</a:t>
            </a:r>
            <a:endParaRPr lang="en-US" sz="1600" dirty="0"/>
          </a:p>
        </p:txBody>
      </p:sp>
      <p:graphicFrame>
        <p:nvGraphicFramePr>
          <p:cNvPr id="9" name="Chart 8">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0400-000007000000}"/>
              </a:ext>
            </a:extLst>
          </p:cNvPr>
          <p:cNvGraphicFramePr>
            <a:graphicFrameLocks/>
          </p:cNvGraphicFramePr>
          <p:nvPr>
            <p:extLst>
              <p:ext uri="{D42A27DB-BD31-4B8C-83A1-F6EECF244321}">
                <p14:modId xmlns:p14="http://schemas.microsoft.com/office/powerpoint/2010/main" val="4248700230"/>
              </p:ext>
            </p:extLst>
          </p:nvPr>
        </p:nvGraphicFramePr>
        <p:xfrm>
          <a:off x="360561" y="1952013"/>
          <a:ext cx="11686032" cy="48365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82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AEF2476-FE0A-48A6-8812-DB397299A65A}"/>
              </a:ext>
            </a:extLst>
          </p:cNvPr>
          <p:cNvSpPr/>
          <p:nvPr/>
        </p:nvSpPr>
        <p:spPr>
          <a:xfrm>
            <a:off x="1" y="-216815"/>
            <a:ext cx="12192000" cy="575403"/>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6D315B64-A1F1-4F16-9791-AD54FA8CA687}"/>
              </a:ext>
            </a:extLst>
          </p:cNvPr>
          <p:cNvSpPr/>
          <p:nvPr/>
        </p:nvSpPr>
        <p:spPr>
          <a:xfrm>
            <a:off x="2227007" y="-125603"/>
            <a:ext cx="9704439" cy="400110"/>
          </a:xfrm>
          <a:prstGeom prst="rect">
            <a:avLst/>
          </a:prstGeom>
        </p:spPr>
        <p:txBody>
          <a:bodyPr wrap="square">
            <a:spAutoFit/>
          </a:bodyPr>
          <a:lstStyle/>
          <a:p>
            <a:r>
              <a:rPr lang="en-US" sz="2000" b="1" dirty="0">
                <a:solidFill>
                  <a:schemeClr val="bg1"/>
                </a:solidFill>
                <a:latin typeface="WeblySleek UI Semibold" panose="020B0702040204020203" pitchFamily="34" charset="0"/>
                <a:cs typeface="WeblySleek UI Semibold" panose="020B0702040204020203" pitchFamily="34" charset="0"/>
              </a:rPr>
              <a:t>R</a:t>
            </a:r>
            <a:r>
              <a:rPr lang="en-US" sz="2000" b="1" dirty="0" smtClean="0">
                <a:solidFill>
                  <a:schemeClr val="bg1"/>
                </a:solidFill>
                <a:latin typeface="WeblySleek UI Semibold" panose="020B0702040204020203" pitchFamily="34" charset="0"/>
                <a:cs typeface="WeblySleek UI Semibold" panose="020B0702040204020203" pitchFamily="34" charset="0"/>
              </a:rPr>
              <a:t>espondents are generally able to recognize corruption </a:t>
            </a:r>
            <a:r>
              <a:rPr lang="en-US" sz="2000" b="1" dirty="0">
                <a:solidFill>
                  <a:schemeClr val="bg1"/>
                </a:solidFill>
                <a:latin typeface="WeblySleek UI Semibold" panose="020B0702040204020203" pitchFamily="34" charset="0"/>
                <a:cs typeface="WeblySleek UI Semibold" panose="020B0702040204020203" pitchFamily="34" charset="0"/>
              </a:rPr>
              <a:t>		</a:t>
            </a:r>
            <a:r>
              <a:rPr lang="en-US" sz="2000" b="1" dirty="0">
                <a:solidFill>
                  <a:srgbClr val="10455B"/>
                </a:solidFill>
                <a:latin typeface="WeblySleek UI Semibold" panose="020B0702040204020203" pitchFamily="34" charset="0"/>
                <a:cs typeface="WeblySleek UI Semibold" panose="020B0702040204020203" pitchFamily="34" charset="0"/>
              </a:rPr>
              <a:t>	</a:t>
            </a:r>
          </a:p>
        </p:txBody>
      </p:sp>
      <p:graphicFrame>
        <p:nvGraphicFramePr>
          <p:cNvPr id="4" name="Table 3"/>
          <p:cNvGraphicFramePr>
            <a:graphicFrameLocks noGrp="1"/>
          </p:cNvGraphicFramePr>
          <p:nvPr>
            <p:extLst>
              <p:ext uri="{D42A27DB-BD31-4B8C-83A1-F6EECF244321}">
                <p14:modId xmlns:p14="http://schemas.microsoft.com/office/powerpoint/2010/main" val="323745395"/>
              </p:ext>
            </p:extLst>
          </p:nvPr>
        </p:nvGraphicFramePr>
        <p:xfrm>
          <a:off x="338328" y="953114"/>
          <a:ext cx="11667744" cy="5693917"/>
        </p:xfrm>
        <a:graphic>
          <a:graphicData uri="http://schemas.openxmlformats.org/drawingml/2006/table">
            <a:tbl>
              <a:tblPr firstRow="1" firstCol="1" bandRow="1"/>
              <a:tblGrid>
                <a:gridCol w="10509474"/>
                <a:gridCol w="575488"/>
                <a:gridCol w="582782"/>
              </a:tblGrid>
              <a:tr h="274935">
                <a:tc>
                  <a:txBody>
                    <a:bodyPr/>
                    <a:lstStyle/>
                    <a:p>
                      <a:pPr marL="0" marR="0">
                        <a:lnSpc>
                          <a:spcPct val="107000"/>
                        </a:lnSpc>
                        <a:spcBef>
                          <a:spcPts val="0"/>
                        </a:spcBef>
                        <a:spcAft>
                          <a:spcPts val="0"/>
                        </a:spcAft>
                      </a:pPr>
                      <a:r>
                        <a:rPr lang="hy-AM"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lnL>
                      <a:noFill/>
                    </a:lnL>
                    <a:lnR>
                      <a:noFill/>
                    </a:lnR>
                    <a:lnT>
                      <a:noFill/>
                    </a:lnT>
                    <a:lnB>
                      <a:noFill/>
                    </a:lnB>
                    <a:solidFill>
                      <a:srgbClr val="A6A6A6"/>
                    </a:solidFill>
                  </a:tcPr>
                </a:tc>
                <a:tc>
                  <a:txBody>
                    <a:bodyPr/>
                    <a:lstStyle/>
                    <a:p>
                      <a:pPr marL="0" marR="0" algn="ctr">
                        <a:lnSpc>
                          <a:spcPct val="107000"/>
                        </a:lnSpc>
                        <a:spcBef>
                          <a:spcPts val="0"/>
                        </a:spcBef>
                        <a:spcAft>
                          <a:spcPts val="0"/>
                        </a:spcAft>
                      </a:pPr>
                      <a:r>
                        <a:rPr lang="en-US" sz="1400" b="1" dirty="0" smtClean="0">
                          <a:solidFill>
                            <a:srgbClr val="000000"/>
                          </a:solidFill>
                          <a:effectLst/>
                          <a:latin typeface="WeblySleek UI Light" panose="020B0502040204020203"/>
                          <a:ea typeface="Times New Roman" panose="02020603050405020304" pitchFamily="18" charset="0"/>
                          <a:cs typeface="Calibri" panose="020F0502020204030204" pitchFamily="34" charset="0"/>
                        </a:rPr>
                        <a:t>Yes</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lnL>
                      <a:noFill/>
                    </a:lnL>
                    <a:lnR>
                      <a:noFill/>
                    </a:lnR>
                    <a:lnT>
                      <a:noFill/>
                    </a:lnT>
                    <a:lnB>
                      <a:noFill/>
                    </a:lnB>
                    <a:solidFill>
                      <a:srgbClr val="A6A6A6"/>
                    </a:solidFill>
                  </a:tcPr>
                </a:tc>
                <a:tc>
                  <a:txBody>
                    <a:bodyPr/>
                    <a:lstStyle/>
                    <a:p>
                      <a:pPr marL="0" marR="0" algn="ctr">
                        <a:lnSpc>
                          <a:spcPct val="107000"/>
                        </a:lnSpc>
                        <a:spcBef>
                          <a:spcPts val="0"/>
                        </a:spcBef>
                        <a:spcAft>
                          <a:spcPts val="0"/>
                        </a:spcAft>
                      </a:pPr>
                      <a:r>
                        <a:rPr lang="en-US" sz="1400" b="1" dirty="0" smtClean="0">
                          <a:solidFill>
                            <a:srgbClr val="000000"/>
                          </a:solidFill>
                          <a:effectLst/>
                          <a:latin typeface="WeblySleek UI Light" panose="020B0502040204020203"/>
                          <a:ea typeface="Times New Roman" panose="02020603050405020304" pitchFamily="18" charset="0"/>
                          <a:cs typeface="Calibri" panose="020F0502020204030204" pitchFamily="34" charset="0"/>
                        </a:rPr>
                        <a:t>No </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lnL>
                      <a:noFill/>
                    </a:lnL>
                    <a:lnR>
                      <a:noFill/>
                    </a:lnR>
                    <a:lnT>
                      <a:noFill/>
                    </a:lnT>
                    <a:lnB>
                      <a:noFill/>
                    </a:lnB>
                    <a:solidFill>
                      <a:srgbClr val="A6A6A6"/>
                    </a:solidFill>
                  </a:tcPr>
                </a:tc>
              </a:tr>
              <a:tr h="274935">
                <a:tc>
                  <a:txBody>
                    <a:bodyPr/>
                    <a:lstStyle/>
                    <a:p>
                      <a:pPr algn="l" fontAlgn="ctr"/>
                      <a:r>
                        <a:rPr lang="en-US" sz="1400" b="1" i="0" u="none" strike="noStrike" dirty="0">
                          <a:solidFill>
                            <a:srgbClr val="0D0D0D"/>
                          </a:solidFill>
                          <a:effectLst/>
                          <a:latin typeface="WeblySleek UI Light" panose="020B0502040204020203"/>
                        </a:rPr>
                        <a:t>Paying the judge to make the verdict you want</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a:noFill/>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dirty="0">
                          <a:solidFill>
                            <a:srgbClr val="000000"/>
                          </a:solidFill>
                          <a:effectLst/>
                          <a:latin typeface="WeblySleek UI Light" panose="020B0502040204020203"/>
                          <a:ea typeface="Times New Roman" panose="02020603050405020304" pitchFamily="18" charset="0"/>
                          <a:cs typeface="Arial" panose="020B0604020202020204" pitchFamily="34" charset="0"/>
                        </a:rPr>
                        <a:t>96</a:t>
                      </a:r>
                      <a:endParaRPr lang="en-US" sz="1400" b="1"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a:noFill/>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a:solidFill>
                            <a:srgbClr val="000000"/>
                          </a:solidFill>
                          <a:effectLst/>
                          <a:latin typeface="WeblySleek UI Light" panose="020B0502040204020203"/>
                          <a:ea typeface="Times New Roman" panose="02020603050405020304" pitchFamily="18" charset="0"/>
                          <a:cs typeface="Arial" panose="020B0604020202020204" pitchFamily="34" charset="0"/>
                        </a:rPr>
                        <a:t>4</a:t>
                      </a:r>
                      <a:endParaRPr lang="en-US" sz="1400" b="1" i="1">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a:noFill/>
                    </a:lnT>
                    <a:lnB w="12700" cap="flat" cmpd="sng" algn="ctr">
                      <a:solidFill>
                        <a:srgbClr val="999999"/>
                      </a:solidFill>
                      <a:prstDash val="solid"/>
                      <a:round/>
                      <a:headEnd type="none" w="med" len="med"/>
                      <a:tailEnd type="none" w="med" len="med"/>
                    </a:lnB>
                    <a:noFill/>
                  </a:tcPr>
                </a:tc>
              </a:tr>
              <a:tr h="274935">
                <a:tc>
                  <a:txBody>
                    <a:bodyPr/>
                    <a:lstStyle/>
                    <a:p>
                      <a:pPr algn="l" fontAlgn="ctr"/>
                      <a:r>
                        <a:rPr lang="en-US" sz="1400" b="1" i="0" u="none" strike="noStrike">
                          <a:solidFill>
                            <a:srgbClr val="0D0D0D"/>
                          </a:solidFill>
                          <a:effectLst/>
                          <a:latin typeface="WeblySleek UI Light" panose="020B0502040204020203"/>
                        </a:rPr>
                        <a:t>Offer money to the traffic police for not recording a violation</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dirty="0">
                          <a:solidFill>
                            <a:srgbClr val="000000"/>
                          </a:solidFill>
                          <a:effectLst/>
                          <a:latin typeface="WeblySleek UI Light" panose="020B0502040204020203"/>
                          <a:ea typeface="Times New Roman" panose="02020603050405020304" pitchFamily="18" charset="0"/>
                          <a:cs typeface="Arial" panose="020B0604020202020204" pitchFamily="34" charset="0"/>
                        </a:rPr>
                        <a:t>94</a:t>
                      </a:r>
                      <a:endParaRPr lang="en-US" sz="1400" b="1"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a:solidFill>
                            <a:srgbClr val="000000"/>
                          </a:solidFill>
                          <a:effectLst/>
                          <a:latin typeface="WeblySleek UI Light" panose="020B0502040204020203"/>
                          <a:ea typeface="Times New Roman" panose="02020603050405020304" pitchFamily="18" charset="0"/>
                          <a:cs typeface="Arial" panose="020B0604020202020204" pitchFamily="34" charset="0"/>
                        </a:rPr>
                        <a:t>6</a:t>
                      </a:r>
                      <a:endParaRPr lang="en-US" sz="1400" b="1" i="1">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r>
              <a:tr h="274935">
                <a:tc>
                  <a:txBody>
                    <a:bodyPr/>
                    <a:lstStyle/>
                    <a:p>
                      <a:pPr algn="l" fontAlgn="ctr"/>
                      <a:r>
                        <a:rPr lang="en-US" sz="1400" b="1" i="0" u="none" strike="noStrike" dirty="0">
                          <a:solidFill>
                            <a:srgbClr val="0D0D0D"/>
                          </a:solidFill>
                          <a:effectLst/>
                          <a:latin typeface="WeblySleek UI Light" panose="020B0502040204020203"/>
                        </a:rPr>
                        <a:t>Using contacts / acquaintances to free your only son from the army</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dirty="0">
                          <a:solidFill>
                            <a:srgbClr val="000000"/>
                          </a:solidFill>
                          <a:effectLst/>
                          <a:latin typeface="WeblySleek UI Light" panose="020B0502040204020203"/>
                          <a:ea typeface="Times New Roman" panose="02020603050405020304" pitchFamily="18" charset="0"/>
                          <a:cs typeface="Arial" panose="020B0604020202020204" pitchFamily="34" charset="0"/>
                        </a:rPr>
                        <a:t>89</a:t>
                      </a:r>
                      <a:endParaRPr lang="en-US" sz="1400" b="1"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dirty="0">
                          <a:solidFill>
                            <a:srgbClr val="000000"/>
                          </a:solidFill>
                          <a:effectLst/>
                          <a:latin typeface="WeblySleek UI Light" panose="020B0502040204020203"/>
                          <a:ea typeface="Times New Roman" panose="02020603050405020304" pitchFamily="18" charset="0"/>
                          <a:cs typeface="Arial" panose="020B0604020202020204" pitchFamily="34" charset="0"/>
                        </a:rPr>
                        <a:t>11</a:t>
                      </a:r>
                      <a:endParaRPr lang="en-US" sz="1400" b="1"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r>
              <a:tr h="549872">
                <a:tc>
                  <a:txBody>
                    <a:bodyPr/>
                    <a:lstStyle/>
                    <a:p>
                      <a:pPr algn="l" fontAlgn="ctr"/>
                      <a:r>
                        <a:rPr lang="en-US" sz="1400" b="1" i="0" u="none" strike="noStrike" dirty="0">
                          <a:solidFill>
                            <a:srgbClr val="0D0D0D"/>
                          </a:solidFill>
                          <a:effectLst/>
                          <a:latin typeface="WeblySleek UI Light" panose="020B0502040204020203"/>
                        </a:rPr>
                        <a:t>Using official dating to keep friend's business from unnecessary tax inspection interference</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dirty="0">
                          <a:solidFill>
                            <a:srgbClr val="000000"/>
                          </a:solidFill>
                          <a:effectLst/>
                          <a:latin typeface="WeblySleek UI Light" panose="020B0502040204020203"/>
                          <a:ea typeface="Times New Roman" panose="02020603050405020304" pitchFamily="18" charset="0"/>
                          <a:cs typeface="Arial" panose="020B0604020202020204" pitchFamily="34" charset="0"/>
                        </a:rPr>
                        <a:t>86</a:t>
                      </a:r>
                      <a:endParaRPr lang="en-US" sz="1400" b="1"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dirty="0">
                          <a:solidFill>
                            <a:srgbClr val="000000"/>
                          </a:solidFill>
                          <a:effectLst/>
                          <a:latin typeface="WeblySleek UI Light" panose="020B0502040204020203"/>
                          <a:ea typeface="Times New Roman" panose="02020603050405020304" pitchFamily="18" charset="0"/>
                          <a:cs typeface="Arial" panose="020B0604020202020204" pitchFamily="34" charset="0"/>
                        </a:rPr>
                        <a:t>14</a:t>
                      </a:r>
                      <a:endParaRPr lang="en-US" sz="1400" b="1"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r>
              <a:tr h="274935">
                <a:tc>
                  <a:txBody>
                    <a:bodyPr/>
                    <a:lstStyle/>
                    <a:p>
                      <a:pPr algn="l" fontAlgn="ctr"/>
                      <a:r>
                        <a:rPr lang="en-US" sz="1400" b="1" i="0" u="none" strike="noStrike" dirty="0">
                          <a:solidFill>
                            <a:srgbClr val="0D0D0D"/>
                          </a:solidFill>
                          <a:effectLst/>
                          <a:latin typeface="WeblySleek UI Light" panose="020B0502040204020203"/>
                        </a:rPr>
                        <a:t>Leaving part of the sum of the contract concluded with public procurement to the official supporting the transaction</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dirty="0">
                          <a:solidFill>
                            <a:srgbClr val="000000"/>
                          </a:solidFill>
                          <a:effectLst/>
                          <a:latin typeface="WeblySleek UI Light" panose="020B0502040204020203"/>
                          <a:ea typeface="Times New Roman" panose="02020603050405020304" pitchFamily="18" charset="0"/>
                          <a:cs typeface="Arial" panose="020B0604020202020204" pitchFamily="34" charset="0"/>
                        </a:rPr>
                        <a:t>85</a:t>
                      </a:r>
                      <a:endParaRPr lang="en-US" sz="1400" b="1"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1" i="1" dirty="0">
                          <a:solidFill>
                            <a:srgbClr val="000000"/>
                          </a:solidFill>
                          <a:effectLst/>
                          <a:latin typeface="WeblySleek UI Light" panose="020B0502040204020203"/>
                          <a:ea typeface="Times New Roman" panose="02020603050405020304" pitchFamily="18" charset="0"/>
                          <a:cs typeface="Arial" panose="020B0604020202020204" pitchFamily="34" charset="0"/>
                        </a:rPr>
                        <a:t>15</a:t>
                      </a:r>
                      <a:endParaRPr lang="en-US" sz="1400" b="1"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noFill/>
                  </a:tcPr>
                </a:tc>
              </a:tr>
              <a:tr h="274935">
                <a:tc>
                  <a:txBody>
                    <a:bodyPr/>
                    <a:lstStyle/>
                    <a:p>
                      <a:pPr algn="l" fontAlgn="ctr"/>
                      <a:r>
                        <a:rPr lang="en-US" sz="1400" b="1" i="0" u="none" strike="noStrike" dirty="0">
                          <a:solidFill>
                            <a:srgbClr val="0D0D0D"/>
                          </a:solidFill>
                          <a:effectLst/>
                          <a:latin typeface="WeblySleek UI Light" panose="020B0502040204020203"/>
                        </a:rPr>
                        <a:t>Official's petition for hiring a relative</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75</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25</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r>
              <a:tr h="274935">
                <a:tc>
                  <a:txBody>
                    <a:bodyPr/>
                    <a:lstStyle/>
                    <a:p>
                      <a:pPr algn="l" fontAlgn="ctr"/>
                      <a:r>
                        <a:rPr lang="en-US" sz="1400" b="1" i="0" u="none" strike="noStrike" dirty="0">
                          <a:solidFill>
                            <a:srgbClr val="0D0D0D"/>
                          </a:solidFill>
                          <a:effectLst/>
                          <a:latin typeface="WeblySleek UI Light" panose="020B0502040204020203"/>
                        </a:rPr>
                        <a:t>Pre-election donations made by businessmen to parties</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68</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32</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r>
              <a:tr h="274935">
                <a:tc>
                  <a:txBody>
                    <a:bodyPr/>
                    <a:lstStyle/>
                    <a:p>
                      <a:pPr algn="l" fontAlgn="ctr"/>
                      <a:r>
                        <a:rPr lang="en-US" sz="1400" b="1" i="0" u="none" strike="noStrike">
                          <a:solidFill>
                            <a:srgbClr val="0D0D0D"/>
                          </a:solidFill>
                          <a:effectLst/>
                          <a:latin typeface="WeblySleek UI Light" panose="020B0502040204020203"/>
                        </a:rPr>
                        <a:t>Giving government officials regular bonuses</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a:solidFill>
                            <a:srgbClr val="000000"/>
                          </a:solidFill>
                          <a:effectLst/>
                          <a:latin typeface="WeblySleek UI Light" panose="020B0502040204020203"/>
                          <a:ea typeface="Times New Roman" panose="02020603050405020304" pitchFamily="18" charset="0"/>
                          <a:cs typeface="Arial" panose="020B0604020202020204" pitchFamily="34" charset="0"/>
                        </a:rPr>
                        <a:t>62</a:t>
                      </a:r>
                      <a:endParaRPr lang="en-US" sz="140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a:solidFill>
                            <a:srgbClr val="000000"/>
                          </a:solidFill>
                          <a:effectLst/>
                          <a:latin typeface="WeblySleek UI Light" panose="020B0502040204020203"/>
                          <a:ea typeface="Times New Roman" panose="02020603050405020304" pitchFamily="18" charset="0"/>
                          <a:cs typeface="Arial" panose="020B0604020202020204" pitchFamily="34" charset="0"/>
                        </a:rPr>
                        <a:t>38</a:t>
                      </a:r>
                      <a:endParaRPr lang="en-US" sz="140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r>
              <a:tr h="340006">
                <a:tc>
                  <a:txBody>
                    <a:bodyPr/>
                    <a:lstStyle/>
                    <a:p>
                      <a:pPr algn="l" fontAlgn="ctr"/>
                      <a:r>
                        <a:rPr lang="en-US" sz="1400" b="1" i="0" u="none" strike="noStrike" dirty="0">
                          <a:solidFill>
                            <a:srgbClr val="0D0D0D"/>
                          </a:solidFill>
                          <a:effectLst/>
                          <a:latin typeface="WeblySleek UI Light" panose="020B0502040204020203"/>
                        </a:rPr>
                        <a:t>The use of a service car by a government official to take children to school</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58</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42</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r>
              <a:tr h="274935">
                <a:tc>
                  <a:txBody>
                    <a:bodyPr/>
                    <a:lstStyle/>
                    <a:p>
                      <a:pPr algn="l" fontAlgn="ctr"/>
                      <a:r>
                        <a:rPr lang="en-US" sz="1400" b="1" i="0" u="none" strike="noStrike" dirty="0">
                          <a:solidFill>
                            <a:srgbClr val="0D0D0D"/>
                          </a:solidFill>
                          <a:effectLst/>
                          <a:latin typeface="WeblySleek UI Light" panose="020B0502040204020203"/>
                        </a:rPr>
                        <a:t>Leaving money for pensions and / or benefits to the distributing officer</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56</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44</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40000"/>
                        <a:lumOff val="60000"/>
                      </a:schemeClr>
                    </a:solidFill>
                  </a:tcPr>
                </a:tc>
              </a:tr>
              <a:tr h="340006">
                <a:tc>
                  <a:txBody>
                    <a:bodyPr/>
                    <a:lstStyle/>
                    <a:p>
                      <a:pPr algn="l" fontAlgn="ctr"/>
                      <a:r>
                        <a:rPr lang="en-US" sz="1400" b="1" i="0" u="none" strike="noStrike">
                          <a:solidFill>
                            <a:srgbClr val="0D0D0D"/>
                          </a:solidFill>
                          <a:effectLst/>
                          <a:latin typeface="WeblySleek UI Light" panose="020B0502040204020203"/>
                        </a:rPr>
                        <a:t>Resolving the issue of food for members of an electoral commission by a party on election day</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i="1">
                          <a:solidFill>
                            <a:srgbClr val="000000"/>
                          </a:solidFill>
                          <a:effectLst/>
                          <a:latin typeface="WeblySleek UI Light" panose="020B0502040204020203"/>
                          <a:ea typeface="Times New Roman" panose="02020603050405020304" pitchFamily="18" charset="0"/>
                          <a:cs typeface="Arial" panose="020B0604020202020204" pitchFamily="34" charset="0"/>
                        </a:rPr>
                        <a:t>40</a:t>
                      </a:r>
                      <a:endParaRPr lang="en-US" sz="1400" i="1">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i="1" dirty="0">
                          <a:solidFill>
                            <a:srgbClr val="000000"/>
                          </a:solidFill>
                          <a:effectLst/>
                          <a:latin typeface="WeblySleek UI Light" panose="020B0502040204020203"/>
                          <a:ea typeface="Times New Roman" panose="02020603050405020304" pitchFamily="18" charset="0"/>
                          <a:cs typeface="Arial" panose="020B0604020202020204" pitchFamily="34" charset="0"/>
                        </a:rPr>
                        <a:t>60</a:t>
                      </a:r>
                      <a:endParaRPr lang="en-US" sz="1400"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r>
              <a:tr h="274935">
                <a:tc>
                  <a:txBody>
                    <a:bodyPr/>
                    <a:lstStyle/>
                    <a:p>
                      <a:pPr algn="l" fontAlgn="ctr"/>
                      <a:r>
                        <a:rPr lang="en-US" sz="1400" b="1" i="0" u="none" strike="noStrike" dirty="0">
                          <a:solidFill>
                            <a:srgbClr val="0D0D0D"/>
                          </a:solidFill>
                          <a:effectLst/>
                          <a:latin typeface="WeblySleek UI Light" panose="020B0502040204020203"/>
                        </a:rPr>
                        <a:t>Giving the doctor a gift as a thank you for your attentive attitude</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i="1">
                          <a:solidFill>
                            <a:srgbClr val="000000"/>
                          </a:solidFill>
                          <a:effectLst/>
                          <a:latin typeface="WeblySleek UI Light" panose="020B0502040204020203"/>
                          <a:ea typeface="Times New Roman" panose="02020603050405020304" pitchFamily="18" charset="0"/>
                          <a:cs typeface="Arial" panose="020B0604020202020204" pitchFamily="34" charset="0"/>
                        </a:rPr>
                        <a:t>39</a:t>
                      </a:r>
                      <a:endParaRPr lang="en-US" sz="1400" i="1">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i="1" dirty="0">
                          <a:solidFill>
                            <a:srgbClr val="000000"/>
                          </a:solidFill>
                          <a:effectLst/>
                          <a:latin typeface="WeblySleek UI Light" panose="020B0502040204020203"/>
                          <a:ea typeface="Times New Roman" panose="02020603050405020304" pitchFamily="18" charset="0"/>
                          <a:cs typeface="Arial" panose="020B0604020202020204" pitchFamily="34" charset="0"/>
                        </a:rPr>
                        <a:t>61</a:t>
                      </a:r>
                      <a:endParaRPr lang="en-US" sz="1400"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r>
              <a:tr h="549872">
                <a:tc>
                  <a:txBody>
                    <a:bodyPr/>
                    <a:lstStyle/>
                    <a:p>
                      <a:pPr algn="l" fontAlgn="ctr"/>
                      <a:r>
                        <a:rPr lang="en-US" sz="1400" b="1" i="0" u="none" strike="noStrike" dirty="0">
                          <a:solidFill>
                            <a:srgbClr val="0D0D0D"/>
                          </a:solidFill>
                          <a:effectLst/>
                          <a:latin typeface="WeblySleek UI Light" panose="020B0502040204020203"/>
                        </a:rPr>
                        <a:t>Conducting pre-election meetings in the village / municipality building</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i="1" dirty="0">
                          <a:solidFill>
                            <a:srgbClr val="000000"/>
                          </a:solidFill>
                          <a:effectLst/>
                          <a:latin typeface="WeblySleek UI Light" panose="020B0502040204020203"/>
                          <a:ea typeface="Times New Roman" panose="02020603050405020304" pitchFamily="18" charset="0"/>
                          <a:cs typeface="Arial" panose="020B0604020202020204" pitchFamily="34" charset="0"/>
                        </a:rPr>
                        <a:t>39</a:t>
                      </a:r>
                      <a:endParaRPr lang="en-US" sz="1400"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i="1" dirty="0">
                          <a:solidFill>
                            <a:srgbClr val="000000"/>
                          </a:solidFill>
                          <a:effectLst/>
                          <a:latin typeface="WeblySleek UI Light" panose="020B0502040204020203"/>
                          <a:ea typeface="Times New Roman" panose="02020603050405020304" pitchFamily="18" charset="0"/>
                          <a:cs typeface="Arial" panose="020B0604020202020204" pitchFamily="34" charset="0"/>
                        </a:rPr>
                        <a:t>61</a:t>
                      </a:r>
                      <a:endParaRPr lang="en-US" sz="1400" i="1"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1"/>
                    </a:solidFill>
                  </a:tcPr>
                </a:tc>
              </a:tr>
              <a:tr h="274935">
                <a:tc>
                  <a:txBody>
                    <a:bodyPr/>
                    <a:lstStyle/>
                    <a:p>
                      <a:pPr algn="l" fontAlgn="ctr"/>
                      <a:r>
                        <a:rPr lang="en-US" sz="1400" b="1" i="0" u="none" strike="noStrike">
                          <a:solidFill>
                            <a:srgbClr val="0D0D0D"/>
                          </a:solidFill>
                          <a:effectLst/>
                          <a:latin typeface="WeblySleek UI Light" panose="020B0502040204020203"/>
                        </a:rPr>
                        <a:t>Charitable contributions made by businessmen to state funds</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a:solidFill>
                            <a:srgbClr val="000000"/>
                          </a:solidFill>
                          <a:effectLst/>
                          <a:latin typeface="WeblySleek UI Light" panose="020B0502040204020203"/>
                          <a:ea typeface="Times New Roman" panose="02020603050405020304" pitchFamily="18" charset="0"/>
                          <a:cs typeface="Arial" panose="020B0604020202020204" pitchFamily="34" charset="0"/>
                        </a:rPr>
                        <a:t>33</a:t>
                      </a:r>
                      <a:endParaRPr lang="en-US" sz="140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67</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r>
              <a:tr h="340006">
                <a:tc>
                  <a:txBody>
                    <a:bodyPr/>
                    <a:lstStyle/>
                    <a:p>
                      <a:pPr algn="l" fontAlgn="ctr"/>
                      <a:r>
                        <a:rPr lang="en-US" sz="1400" b="1" i="0" u="none" strike="noStrike" dirty="0">
                          <a:solidFill>
                            <a:srgbClr val="0D0D0D"/>
                          </a:solidFill>
                          <a:effectLst/>
                          <a:latin typeface="WeblySleek UI Light" panose="020B0502040204020203"/>
                        </a:rPr>
                        <a:t>Bank seizure of property pledged by the bank in case of default</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a:solidFill>
                            <a:srgbClr val="000000"/>
                          </a:solidFill>
                          <a:effectLst/>
                          <a:latin typeface="WeblySleek UI Light" panose="020B0502040204020203"/>
                          <a:ea typeface="Times New Roman" panose="02020603050405020304" pitchFamily="18" charset="0"/>
                          <a:cs typeface="Arial" panose="020B0604020202020204" pitchFamily="34" charset="0"/>
                        </a:rPr>
                        <a:t>27</a:t>
                      </a:r>
                      <a:endParaRPr lang="en-US" sz="140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73</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r>
              <a:tr h="274935">
                <a:tc>
                  <a:txBody>
                    <a:bodyPr/>
                    <a:lstStyle/>
                    <a:p>
                      <a:pPr algn="l" fontAlgn="ctr"/>
                      <a:r>
                        <a:rPr lang="en-US" sz="1400" b="1" i="0" u="none" strike="noStrike" dirty="0">
                          <a:solidFill>
                            <a:srgbClr val="0D0D0D"/>
                          </a:solidFill>
                          <a:effectLst/>
                          <a:latin typeface="WeblySleek UI Light" panose="020B0502040204020203"/>
                        </a:rPr>
                        <a:t>Give gifts or flowers to the teacher on March 8 (by the student or his parent)</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a:solidFill>
                            <a:srgbClr val="000000"/>
                          </a:solidFill>
                          <a:effectLst/>
                          <a:latin typeface="WeblySleek UI Light" panose="020B0502040204020203"/>
                          <a:ea typeface="Times New Roman" panose="02020603050405020304" pitchFamily="18" charset="0"/>
                          <a:cs typeface="Arial" panose="020B0604020202020204" pitchFamily="34" charset="0"/>
                        </a:rPr>
                        <a:t>22</a:t>
                      </a:r>
                      <a:endParaRPr lang="en-US" sz="140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78</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r>
              <a:tr h="274935">
                <a:tc>
                  <a:txBody>
                    <a:bodyPr/>
                    <a:lstStyle/>
                    <a:p>
                      <a:pPr algn="l" fontAlgn="ctr"/>
                      <a:r>
                        <a:rPr lang="en-US" sz="1400" b="1" i="0" u="none" strike="noStrike" dirty="0">
                          <a:solidFill>
                            <a:srgbClr val="0D0D0D"/>
                          </a:solidFill>
                          <a:effectLst/>
                          <a:latin typeface="WeblySleek UI Light" panose="020B0502040204020203"/>
                        </a:rPr>
                        <a:t>Extracting a flower or fruit from a neighbor's garden without its permission</a:t>
                      </a:r>
                    </a:p>
                  </a:txBody>
                  <a:tcPr marL="457200" marR="7620" marT="762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16</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solidFill>
                            <a:srgbClr val="000000"/>
                          </a:solidFill>
                          <a:effectLst/>
                          <a:latin typeface="WeblySleek UI Light" panose="020B0502040204020203"/>
                          <a:ea typeface="Times New Roman" panose="02020603050405020304" pitchFamily="18" charset="0"/>
                          <a:cs typeface="Arial" panose="020B0604020202020204" pitchFamily="34" charset="0"/>
                        </a:rPr>
                        <a:t>84</a:t>
                      </a:r>
                      <a:endParaRPr lang="en-US" sz="1400" dirty="0">
                        <a:effectLst/>
                        <a:latin typeface="WeblySleek UI Light" panose="020B0502040204020203"/>
                        <a:ea typeface="Calibri" panose="020F0502020204030204" pitchFamily="34" charset="0"/>
                        <a:cs typeface="Times New Roman" panose="02020603050405020304" pitchFamily="18" charset="0"/>
                      </a:endParaRPr>
                    </a:p>
                  </a:txBody>
                  <a:tcPr marL="51610" marR="5161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6">
                        <a:lumMod val="40000"/>
                        <a:lumOff val="60000"/>
                      </a:schemeClr>
                    </a:solidFill>
                  </a:tcPr>
                </a:tc>
              </a:tr>
            </a:tbl>
          </a:graphicData>
        </a:graphic>
      </p:graphicFrame>
      <p:sp>
        <p:nvSpPr>
          <p:cNvPr id="3" name="Rectangle 2"/>
          <p:cNvSpPr/>
          <p:nvPr/>
        </p:nvSpPr>
        <p:spPr>
          <a:xfrm>
            <a:off x="4715380" y="658563"/>
            <a:ext cx="2986716" cy="261610"/>
          </a:xfrm>
          <a:prstGeom prst="rect">
            <a:avLst/>
          </a:prstGeom>
        </p:spPr>
        <p:txBody>
          <a:bodyPr wrap="none">
            <a:spAutoFit/>
          </a:bodyPr>
          <a:lstStyle/>
          <a:p>
            <a:pPr algn="ctr">
              <a:defRPr sz="1560" b="1" i="0" u="none" strike="noStrike" kern="1200" baseline="0">
                <a:solidFill>
                  <a:sysClr val="windowText" lastClr="000000"/>
                </a:solidFill>
                <a:latin typeface="WeblySleek UI Light"/>
                <a:ea typeface="+mn-ea"/>
                <a:cs typeface="Calibri Light" panose="020F0302020204030204" pitchFamily="34" charset="0"/>
              </a:defRPr>
            </a:pPr>
            <a:r>
              <a:rPr lang="en-US" sz="1100" dirty="0" smtClean="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dirty="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ended</a:t>
            </a:r>
            <a:r>
              <a:rPr lang="en-US" sz="11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 question, </a:t>
            </a:r>
            <a:r>
              <a:rPr lang="en-US" sz="1100" b="1" i="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hy-AM" sz="1100" b="1" i="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a:t>
            </a:r>
            <a:r>
              <a:rPr lang="en-US" sz="1100" b="1" i="1" dirty="0">
                <a:solidFill>
                  <a:schemeClr val="tx1">
                    <a:lumMod val="65000"/>
                    <a:lumOff val="35000"/>
                  </a:schemeClr>
                </a:solidFill>
                <a:latin typeface="WeblySleek UI Light" panose="020B0502040204020203" pitchFamily="34" charset="0"/>
                <a:cs typeface="WeblySleek UI Light" panose="020B0502040204020203" pitchFamily="34" charset="0"/>
              </a:rPr>
              <a:t>N=1500)</a:t>
            </a:r>
          </a:p>
        </p:txBody>
      </p:sp>
      <p:sp>
        <p:nvSpPr>
          <p:cNvPr id="5" name="Rectangle 4"/>
          <p:cNvSpPr/>
          <p:nvPr/>
        </p:nvSpPr>
        <p:spPr>
          <a:xfrm>
            <a:off x="3996813" y="358588"/>
            <a:ext cx="4572000" cy="307777"/>
          </a:xfrm>
          <a:prstGeom prst="rect">
            <a:avLst/>
          </a:prstGeom>
        </p:spPr>
        <p:txBody>
          <a:bodyPr wrap="square">
            <a:spAutoFit/>
          </a:bodyPr>
          <a:lstStyle/>
          <a:p>
            <a:r>
              <a:rPr lang="en-US" sz="1400" b="1" dirty="0" smtClean="0"/>
              <a:t>Which of the following do you believe reflects corruption?</a:t>
            </a:r>
            <a:r>
              <a:rPr lang="en-US" sz="1400" dirty="0" smtClean="0"/>
              <a:t> </a:t>
            </a:r>
            <a:endParaRPr lang="en-US" sz="1400" b="1" dirty="0">
              <a:solidFill>
                <a:sysClr val="windowText" lastClr="000000"/>
              </a:solidFill>
              <a:latin typeface="WeblySleek UI Light"/>
              <a:cs typeface="Calibri Light" panose="020F0302020204030204" pitchFamily="34" charset="0"/>
            </a:endParaRPr>
          </a:p>
        </p:txBody>
      </p:sp>
    </p:spTree>
    <p:extLst>
      <p:ext uri="{BB962C8B-B14F-4D97-AF65-F5344CB8AC3E}">
        <p14:creationId xmlns:p14="http://schemas.microsoft.com/office/powerpoint/2010/main" val="3661941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7912" y="1250020"/>
            <a:ext cx="8336031" cy="338554"/>
          </a:xfrm>
          <a:prstGeom prst="rect">
            <a:avLst/>
          </a:prstGeom>
        </p:spPr>
        <p:txBody>
          <a:bodyPr wrap="square">
            <a:spAutoFit/>
          </a:bodyPr>
          <a:lstStyle/>
          <a:p>
            <a:r>
              <a:rPr lang="en-US" sz="1600" b="1" dirty="0" smtClean="0"/>
              <a:t>Which of the following statements </a:t>
            </a:r>
            <a:r>
              <a:rPr lang="en-US" sz="1600" b="1" dirty="0"/>
              <a:t>do </a:t>
            </a:r>
            <a:r>
              <a:rPr lang="en-US" sz="1600" b="1" dirty="0" smtClean="0"/>
              <a:t>you most agree with?</a:t>
            </a:r>
            <a:endParaRPr lang="en-US" sz="1500" b="1" dirty="0">
              <a:solidFill>
                <a:sysClr val="windowText" lastClr="000000"/>
              </a:solidFill>
              <a:latin typeface="WeblySleek UI Light"/>
              <a:cs typeface="Calibri Light" panose="020F0302020204030204" pitchFamily="34" charset="0"/>
            </a:endParaRPr>
          </a:p>
        </p:txBody>
      </p:sp>
      <p:sp>
        <p:nvSpPr>
          <p:cNvPr id="4" name="Rectangle 3"/>
          <p:cNvSpPr/>
          <p:nvPr/>
        </p:nvSpPr>
        <p:spPr>
          <a:xfrm>
            <a:off x="4706560" y="1591004"/>
            <a:ext cx="3236014" cy="276999"/>
          </a:xfrm>
          <a:prstGeom prst="rect">
            <a:avLst/>
          </a:prstGeom>
        </p:spPr>
        <p:txBody>
          <a:bodyPr wrap="none">
            <a:spAutoFit/>
          </a:bodyPr>
          <a:lstStyle/>
          <a:p>
            <a:pPr algn="ctr">
              <a:defRPr sz="1560" b="1" i="0" u="none" strike="noStrike" kern="1200" baseline="0">
                <a:solidFill>
                  <a:sysClr val="windowText" lastClr="000000"/>
                </a:solidFill>
                <a:latin typeface="WeblySleek UI Light"/>
                <a:ea typeface="+mn-ea"/>
                <a:cs typeface="Calibri Light" panose="020F0302020204030204" pitchFamily="34" charset="0"/>
              </a:defRPr>
            </a:pPr>
            <a:r>
              <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2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rPr>
              <a:t>ended question, %</a:t>
            </a:r>
            <a:r>
              <a:rPr lang="hy-AM" sz="12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rPr>
              <a:t>of total, N=1500)</a:t>
            </a:r>
          </a:p>
        </p:txBody>
      </p:sp>
      <p:sp>
        <p:nvSpPr>
          <p:cNvPr id="8" name="Rectangle 7">
            <a:extLst>
              <a:ext uri="{FF2B5EF4-FFF2-40B4-BE49-F238E27FC236}">
                <a16:creationId xmlns:a16="http://schemas.microsoft.com/office/drawing/2014/main" xmlns="" id="{6C0318B3-4746-48B8-86C4-581988E459A9}"/>
              </a:ext>
            </a:extLst>
          </p:cNvPr>
          <p:cNvSpPr/>
          <p:nvPr/>
        </p:nvSpPr>
        <p:spPr>
          <a:xfrm>
            <a:off x="860612" y="-9081"/>
            <a:ext cx="10564118" cy="1201270"/>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a:extLst>
              <a:ext uri="{FF2B5EF4-FFF2-40B4-BE49-F238E27FC236}">
                <a16:creationId xmlns:a16="http://schemas.microsoft.com/office/drawing/2014/main" xmlns="" id="{6D315B64-A1F1-4F16-9791-AD54FA8CA687}"/>
              </a:ext>
            </a:extLst>
          </p:cNvPr>
          <p:cNvSpPr/>
          <p:nvPr/>
        </p:nvSpPr>
        <p:spPr>
          <a:xfrm>
            <a:off x="1955452" y="391493"/>
            <a:ext cx="9089066" cy="400110"/>
          </a:xfrm>
          <a:prstGeom prst="rect">
            <a:avLst/>
          </a:prstGeom>
        </p:spPr>
        <p:txBody>
          <a:bodyPr wrap="square">
            <a:spAutoFit/>
          </a:bodyPr>
          <a:lstStyle/>
          <a:p>
            <a:pPr algn="ctr"/>
            <a:r>
              <a:rPr lang="en-US" sz="2000" b="1" dirty="0" smtClean="0">
                <a:solidFill>
                  <a:schemeClr val="bg1"/>
                </a:solidFill>
                <a:latin typeface="WeblySleek UI Semibold" panose="020B0702040204020203" pitchFamily="34" charset="0"/>
                <a:cs typeface="WeblySleek UI Semibold" panose="020B0702040204020203" pitchFamily="34" charset="0"/>
              </a:rPr>
              <a:t>81%</a:t>
            </a:r>
            <a:r>
              <a:rPr lang="hy-AM" sz="2000" b="1" dirty="0" smtClean="0">
                <a:solidFill>
                  <a:schemeClr val="bg1"/>
                </a:solidFill>
                <a:latin typeface="WeblySleek UI Semibold" panose="020B0702040204020203" pitchFamily="34" charset="0"/>
                <a:cs typeface="WeblySleek UI Semibold" panose="020B0702040204020203" pitchFamily="34" charset="0"/>
              </a:rPr>
              <a:t> </a:t>
            </a:r>
            <a:r>
              <a:rPr lang="en-US" sz="2000" b="1" dirty="0" smtClean="0">
                <a:solidFill>
                  <a:schemeClr val="bg1"/>
                </a:solidFill>
                <a:latin typeface="WeblySleek UI Semibold" panose="020B0702040204020203" pitchFamily="34" charset="0"/>
                <a:cs typeface="WeblySleek UI Semibold" panose="020B0702040204020203" pitchFamily="34" charset="0"/>
              </a:rPr>
              <a:t>believe that corruption is evil and must be eliminated/neutralized</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7" name="Chart 6">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0800-000003000000}"/>
              </a:ext>
            </a:extLst>
          </p:cNvPr>
          <p:cNvGraphicFramePr>
            <a:graphicFrameLocks/>
          </p:cNvGraphicFramePr>
          <p:nvPr>
            <p:extLst>
              <p:ext uri="{D42A27DB-BD31-4B8C-83A1-F6EECF244321}">
                <p14:modId xmlns:p14="http://schemas.microsoft.com/office/powerpoint/2010/main" val="2122814497"/>
              </p:ext>
            </p:extLst>
          </p:nvPr>
        </p:nvGraphicFramePr>
        <p:xfrm>
          <a:off x="1779683" y="1868003"/>
          <a:ext cx="9385667" cy="49000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5678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C0318B3-4746-48B8-86C4-581988E459A9}"/>
              </a:ext>
            </a:extLst>
          </p:cNvPr>
          <p:cNvSpPr/>
          <p:nvPr/>
        </p:nvSpPr>
        <p:spPr>
          <a:xfrm>
            <a:off x="860612" y="-9081"/>
            <a:ext cx="10564118" cy="1201270"/>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a:extLst>
              <a:ext uri="{FF2B5EF4-FFF2-40B4-BE49-F238E27FC236}">
                <a16:creationId xmlns:a16="http://schemas.microsoft.com/office/drawing/2014/main" xmlns="" id="{6D315B64-A1F1-4F16-9791-AD54FA8CA687}"/>
              </a:ext>
            </a:extLst>
          </p:cNvPr>
          <p:cNvSpPr/>
          <p:nvPr/>
        </p:nvSpPr>
        <p:spPr>
          <a:xfrm>
            <a:off x="1731336" y="237611"/>
            <a:ext cx="9089066" cy="707886"/>
          </a:xfrm>
          <a:prstGeom prst="rect">
            <a:avLst/>
          </a:prstGeom>
        </p:spPr>
        <p:txBody>
          <a:bodyPr wrap="square">
            <a:spAutoFit/>
          </a:bodyPr>
          <a:lstStyle/>
          <a:p>
            <a:pPr algn="ctr"/>
            <a:r>
              <a:rPr lang="en-US" sz="2000" b="1" dirty="0" smtClean="0">
                <a:solidFill>
                  <a:schemeClr val="bg1"/>
                </a:solidFill>
                <a:latin typeface="WeblySleek UI Semibold" panose="020B0702040204020203" pitchFamily="34" charset="0"/>
                <a:cs typeface="WeblySleek UI Semibold" panose="020B0702040204020203" pitchFamily="34" charset="0"/>
              </a:rPr>
              <a:t>Opinions regarding </a:t>
            </a:r>
            <a:r>
              <a:rPr lang="en-US" sz="2000" b="1" dirty="0">
                <a:solidFill>
                  <a:schemeClr val="bg1"/>
                </a:solidFill>
                <a:latin typeface="WeblySleek UI Semibold" panose="020B0702040204020203" pitchFamily="34" charset="0"/>
                <a:cs typeface="WeblySleek UI Semibold" panose="020B0702040204020203" pitchFamily="34" charset="0"/>
              </a:rPr>
              <a:t>corruption </a:t>
            </a:r>
            <a:r>
              <a:rPr lang="en-US" sz="2000" b="1" dirty="0" smtClean="0">
                <a:solidFill>
                  <a:schemeClr val="bg1"/>
                </a:solidFill>
                <a:latin typeface="WeblySleek UI Semibold" panose="020B0702040204020203" pitchFamily="34" charset="0"/>
                <a:cs typeface="WeblySleek UI Semibold" panose="020B0702040204020203" pitchFamily="34" charset="0"/>
              </a:rPr>
              <a:t>by </a:t>
            </a:r>
            <a:r>
              <a:rPr lang="en-US" sz="2000" b="1" dirty="0">
                <a:solidFill>
                  <a:schemeClr val="bg1"/>
                </a:solidFill>
                <a:latin typeface="WeblySleek UI Semibold" panose="020B0702040204020203" pitchFamily="34" charset="0"/>
                <a:cs typeface="WeblySleek UI Semibold" panose="020B0702040204020203" pitchFamily="34" charset="0"/>
              </a:rPr>
              <a:t>level of </a:t>
            </a:r>
            <a:r>
              <a:rPr lang="en-US" sz="2000" b="1" dirty="0" smtClean="0">
                <a:solidFill>
                  <a:schemeClr val="bg1"/>
                </a:solidFill>
                <a:latin typeface="WeblySleek UI Semibold" panose="020B0702040204020203" pitchFamily="34" charset="0"/>
                <a:cs typeface="WeblySleek UI Semibold" panose="020B0702040204020203" pitchFamily="34" charset="0"/>
              </a:rPr>
              <a:t>interest in politics </a:t>
            </a:r>
            <a:r>
              <a:rPr lang="en-US" sz="2000" b="1" dirty="0">
                <a:solidFill>
                  <a:schemeClr val="bg1"/>
                </a:solidFill>
                <a:latin typeface="WeblySleek UI Semibold" panose="020B0702040204020203" pitchFamily="34" charset="0"/>
                <a:cs typeface="WeblySleek UI Semibold" panose="020B0702040204020203" pitchFamily="34" charset="0"/>
              </a:rPr>
              <a:t>and </a:t>
            </a:r>
            <a:r>
              <a:rPr lang="en-US" sz="2000" b="1" dirty="0" smtClean="0">
                <a:solidFill>
                  <a:schemeClr val="bg1"/>
                </a:solidFill>
                <a:latin typeface="WeblySleek UI Semibold" panose="020B0702040204020203" pitchFamily="34" charset="0"/>
                <a:cs typeface="WeblySleek UI Semibold" panose="020B0702040204020203" pitchFamily="34" charset="0"/>
              </a:rPr>
              <a:t>governance (crosstab, %)</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10206453"/>
              </p:ext>
            </p:extLst>
          </p:nvPr>
        </p:nvGraphicFramePr>
        <p:xfrm>
          <a:off x="943142" y="1740708"/>
          <a:ext cx="10399058" cy="4533883"/>
        </p:xfrm>
        <a:graphic>
          <a:graphicData uri="http://schemas.openxmlformats.org/drawingml/2006/table">
            <a:tbl>
              <a:tblPr firstRow="1" firstCol="1" bandRow="1">
                <a:tableStyleId>{7E9639D4-E3E2-4D34-9284-5A2195B3D0D7}</a:tableStyleId>
              </a:tblPr>
              <a:tblGrid>
                <a:gridCol w="4584809"/>
                <a:gridCol w="1363051"/>
                <a:gridCol w="1557003"/>
                <a:gridCol w="1266076"/>
                <a:gridCol w="1628119"/>
              </a:tblGrid>
              <a:tr h="1135708">
                <a:tc>
                  <a:txBody>
                    <a:bodyPr/>
                    <a:lstStyle/>
                    <a:p>
                      <a:r>
                        <a:rPr lang="en-US" sz="1500" dirty="0" smtClean="0">
                          <a:effectLst/>
                          <a:latin typeface="WeblySleek UI Light" panose="020B0502040204020203"/>
                          <a:cs typeface="Times New Roman" panose="02020603050405020304" pitchFamily="18" charset="0"/>
                        </a:rPr>
                        <a:t>                                                         </a:t>
                      </a:r>
                    </a:p>
                    <a:p>
                      <a:r>
                        <a:rPr lang="en-US" sz="1500" dirty="0" smtClean="0">
                          <a:effectLst/>
                          <a:latin typeface="WeblySleek UI Light" panose="020B0502040204020203"/>
                          <a:cs typeface="Times New Roman" panose="02020603050405020304" pitchFamily="18" charset="0"/>
                        </a:rPr>
                        <a:t>   </a:t>
                      </a:r>
                    </a:p>
                    <a:p>
                      <a:r>
                        <a:rPr lang="en-US" sz="1500" dirty="0" smtClean="0">
                          <a:effectLst/>
                          <a:latin typeface="WeblySleek UI Light" panose="020B0502040204020203"/>
                          <a:cs typeface="Times New Roman" panose="02020603050405020304" pitchFamily="18" charset="0"/>
                        </a:rPr>
                        <a:t>Opinions</a:t>
                      </a:r>
                      <a:r>
                        <a:rPr lang="en-US" sz="1500" baseline="0" dirty="0" smtClean="0">
                          <a:effectLst/>
                          <a:latin typeface="WeblySleek UI Light" panose="020B0502040204020203"/>
                          <a:cs typeface="Times New Roman" panose="02020603050405020304" pitchFamily="18" charset="0"/>
                        </a:rPr>
                        <a:t> </a:t>
                      </a:r>
                      <a:r>
                        <a:rPr lang="en-US" sz="1500" dirty="0" smtClean="0">
                          <a:effectLst/>
                          <a:latin typeface="WeblySleek UI Light" panose="020B0502040204020203"/>
                          <a:cs typeface="Times New Roman" panose="02020603050405020304" pitchFamily="18" charset="0"/>
                        </a:rPr>
                        <a:t>                                             Interest </a:t>
                      </a:r>
                      <a:endParaRPr lang="en-US" sz="1500" dirty="0">
                        <a:effectLst/>
                        <a:latin typeface="WeblySleek UI Light" panose="020B0502040204020203"/>
                        <a:cs typeface="Times New Roman" panose="02020603050405020304" pitchFamily="18" charset="0"/>
                      </a:endParaRPr>
                    </a:p>
                  </a:txBody>
                  <a:tcPr marL="68580" marR="68580" marT="0" marB="0">
                    <a:lnTlToBr w="12700" cap="flat" cmpd="sng" algn="ctr">
                      <a:solidFill>
                        <a:schemeClr val="tx1"/>
                      </a:solidFill>
                      <a:prstDash val="solid"/>
                      <a:round/>
                      <a:headEnd type="none" w="med" len="med"/>
                      <a:tailEnd type="none" w="med" len="med"/>
                    </a:lnTlToBr>
                    <a:solidFill>
                      <a:srgbClr val="10455B"/>
                    </a:solidFill>
                  </a:tcPr>
                </a:tc>
                <a:tc>
                  <a:txBody>
                    <a:bodyPr/>
                    <a:lstStyle/>
                    <a:p>
                      <a:pPr marL="0" marR="0" algn="ctr">
                        <a:lnSpc>
                          <a:spcPct val="107000"/>
                        </a:lnSpc>
                        <a:spcBef>
                          <a:spcPts val="0"/>
                        </a:spcBef>
                        <a:spcAft>
                          <a:spcPts val="0"/>
                        </a:spcAft>
                      </a:pPr>
                      <a:r>
                        <a:rPr lang="en-US" sz="1800" b="1" kern="1200" dirty="0" smtClean="0">
                          <a:solidFill>
                            <a:schemeClr val="bg1"/>
                          </a:solidFill>
                          <a:effectLst/>
                          <a:latin typeface="WeblySleek UI Light" panose="020B0502040204020203"/>
                          <a:ea typeface="+mn-ea"/>
                          <a:cs typeface="+mn-cs"/>
                        </a:rPr>
                        <a:t>Very interested </a:t>
                      </a:r>
                      <a:r>
                        <a:rPr lang="en-US" sz="1500" dirty="0" smtClean="0">
                          <a:effectLst/>
                          <a:latin typeface="WeblySleek UI Light" panose="020B0502040204020203"/>
                        </a:rPr>
                        <a:t>(N=273</a:t>
                      </a:r>
                      <a:r>
                        <a:rPr lang="en-US" sz="1500" dirty="0">
                          <a:effectLst/>
                          <a:latin typeface="WeblySleek UI Light" panose="020B0502040204020203"/>
                        </a:rPr>
                        <a:t>)</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solidFill>
                      <a:srgbClr val="10455B"/>
                    </a:solidFill>
                  </a:tcPr>
                </a:tc>
                <a:tc>
                  <a:txBody>
                    <a:bodyPr/>
                    <a:lstStyle/>
                    <a:p>
                      <a:pPr marL="0" marR="0" algn="ctr">
                        <a:lnSpc>
                          <a:spcPct val="107000"/>
                        </a:lnSpc>
                        <a:spcBef>
                          <a:spcPts val="0"/>
                        </a:spcBef>
                        <a:spcAft>
                          <a:spcPts val="0"/>
                        </a:spcAft>
                      </a:pPr>
                      <a:r>
                        <a:rPr lang="en-US" sz="1800" b="1" kern="1200" dirty="0" smtClean="0">
                          <a:solidFill>
                            <a:schemeClr val="bg1"/>
                          </a:solidFill>
                          <a:effectLst/>
                          <a:latin typeface="WeblySleek UI Light" panose="020B0502040204020203"/>
                          <a:ea typeface="+mn-ea"/>
                          <a:cs typeface="+mn-cs"/>
                        </a:rPr>
                        <a:t>Somewhat interested</a:t>
                      </a:r>
                    </a:p>
                    <a:p>
                      <a:pPr marL="0" marR="0" algn="ctr">
                        <a:lnSpc>
                          <a:spcPct val="107000"/>
                        </a:lnSpc>
                        <a:spcBef>
                          <a:spcPts val="0"/>
                        </a:spcBef>
                        <a:spcAft>
                          <a:spcPts val="0"/>
                        </a:spcAft>
                      </a:pPr>
                      <a:r>
                        <a:rPr lang="en-US" sz="1500" dirty="0" smtClean="0">
                          <a:effectLst/>
                          <a:latin typeface="WeblySleek UI Light" panose="020B0502040204020203"/>
                        </a:rPr>
                        <a:t>(N=534</a:t>
                      </a:r>
                      <a:r>
                        <a:rPr lang="en-US" sz="1500" dirty="0">
                          <a:effectLst/>
                          <a:latin typeface="WeblySleek UI Light" panose="020B0502040204020203"/>
                        </a:rPr>
                        <a:t>)</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solidFill>
                      <a:srgbClr val="10455B"/>
                    </a:solidFill>
                  </a:tcPr>
                </a:tc>
                <a:tc>
                  <a:txBody>
                    <a:bodyPr/>
                    <a:lstStyle/>
                    <a:p>
                      <a:pPr marL="0" marR="0" algn="ctr">
                        <a:lnSpc>
                          <a:spcPct val="107000"/>
                        </a:lnSpc>
                        <a:spcBef>
                          <a:spcPts val="0"/>
                        </a:spcBef>
                        <a:spcAft>
                          <a:spcPts val="0"/>
                        </a:spcAft>
                      </a:pPr>
                      <a:r>
                        <a:rPr lang="en-US" sz="1800" b="1" kern="1200" dirty="0" smtClean="0">
                          <a:solidFill>
                            <a:schemeClr val="bg1"/>
                          </a:solidFill>
                          <a:effectLst/>
                          <a:latin typeface="WeblySleek UI Light" panose="020B0502040204020203"/>
                          <a:ea typeface="+mn-ea"/>
                          <a:cs typeface="+mn-cs"/>
                        </a:rPr>
                        <a:t>Not too interested</a:t>
                      </a:r>
                    </a:p>
                    <a:p>
                      <a:pPr marL="0" marR="0" algn="ctr">
                        <a:lnSpc>
                          <a:spcPct val="107000"/>
                        </a:lnSpc>
                        <a:spcBef>
                          <a:spcPts val="0"/>
                        </a:spcBef>
                        <a:spcAft>
                          <a:spcPts val="0"/>
                        </a:spcAft>
                      </a:pPr>
                      <a:r>
                        <a:rPr lang="en-US" sz="1500" dirty="0" smtClean="0">
                          <a:effectLst/>
                          <a:latin typeface="WeblySleek UI Light" panose="020B0502040204020203"/>
                        </a:rPr>
                        <a:t>(N=362</a:t>
                      </a:r>
                      <a:r>
                        <a:rPr lang="en-US" sz="1500" dirty="0">
                          <a:effectLst/>
                          <a:latin typeface="WeblySleek UI Light" panose="020B0502040204020203"/>
                        </a:rPr>
                        <a:t>)</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solidFill>
                      <a:srgbClr val="10455B"/>
                    </a:solidFill>
                  </a:tcPr>
                </a:tc>
                <a:tc>
                  <a:txBody>
                    <a:bodyPr/>
                    <a:lstStyle/>
                    <a:p>
                      <a:pPr marL="0" marR="0" algn="ctr">
                        <a:lnSpc>
                          <a:spcPct val="107000"/>
                        </a:lnSpc>
                        <a:spcBef>
                          <a:spcPts val="0"/>
                        </a:spcBef>
                        <a:spcAft>
                          <a:spcPts val="0"/>
                        </a:spcAft>
                      </a:pPr>
                      <a:r>
                        <a:rPr lang="en-US" sz="1800" b="1" kern="1200" dirty="0" smtClean="0">
                          <a:solidFill>
                            <a:schemeClr val="bg1"/>
                          </a:solidFill>
                          <a:effectLst/>
                          <a:latin typeface="WeblySleek UI Light" panose="020B0502040204020203"/>
                          <a:ea typeface="+mn-ea"/>
                          <a:cs typeface="+mn-cs"/>
                        </a:rPr>
                        <a:t>Not at all interested</a:t>
                      </a:r>
                    </a:p>
                    <a:p>
                      <a:pPr marL="0" marR="0" algn="ctr">
                        <a:lnSpc>
                          <a:spcPct val="107000"/>
                        </a:lnSpc>
                        <a:spcBef>
                          <a:spcPts val="0"/>
                        </a:spcBef>
                        <a:spcAft>
                          <a:spcPts val="0"/>
                        </a:spcAft>
                      </a:pPr>
                      <a:r>
                        <a:rPr lang="en-US" sz="1500" dirty="0" smtClean="0">
                          <a:effectLst/>
                          <a:latin typeface="WeblySleek UI Light" panose="020B0502040204020203"/>
                        </a:rPr>
                        <a:t>(N=331</a:t>
                      </a:r>
                      <a:r>
                        <a:rPr lang="en-US" sz="1500" dirty="0">
                          <a:effectLst/>
                          <a:latin typeface="WeblySleek UI Light" panose="020B0502040204020203"/>
                        </a:rPr>
                        <a:t>)</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solidFill>
                      <a:srgbClr val="10455B"/>
                    </a:solidFill>
                  </a:tcPr>
                </a:tc>
              </a:tr>
              <a:tr h="486603">
                <a:tc>
                  <a:txBody>
                    <a:bodyPr/>
                    <a:lstStyle/>
                    <a:p>
                      <a:pPr marL="0" marR="0" algn="l" defTabSz="914400" rtl="0" eaLnBrk="1" latinLnBrk="0" hangingPunct="1">
                        <a:lnSpc>
                          <a:spcPct val="107000"/>
                        </a:lnSpc>
                        <a:spcBef>
                          <a:spcPts val="0"/>
                        </a:spcBef>
                        <a:spcAft>
                          <a:spcPts val="0"/>
                        </a:spcAft>
                      </a:pPr>
                      <a:r>
                        <a:rPr lang="hy-AM" sz="1500" b="1" kern="1200" dirty="0" smtClean="0">
                          <a:solidFill>
                            <a:schemeClr val="tx1"/>
                          </a:solidFill>
                          <a:effectLst/>
                          <a:latin typeface="WeblySleek UI Light" panose="020B0502040204020203"/>
                          <a:ea typeface="+mn-ea"/>
                          <a:cs typeface="+mn-cs"/>
                        </a:rPr>
                        <a:t>Corruption is evil and it must be eliminated / neutralized</a:t>
                      </a:r>
                      <a:endParaRPr lang="en-US" sz="1500" b="1" kern="1200" dirty="0">
                        <a:solidFill>
                          <a:schemeClr val="tx1"/>
                        </a:solidFill>
                        <a:effectLst/>
                        <a:latin typeface="WeblySleek UI Light" panose="020B0502040204020203"/>
                        <a:ea typeface="+mn-ea"/>
                        <a:cs typeface="+mn-cs"/>
                      </a:endParaRPr>
                    </a:p>
                  </a:txBody>
                  <a:tcPr marL="68580" marR="68580" marT="0" marB="0" anchor="ctr"/>
                </a:tc>
                <a:tc>
                  <a:txBody>
                    <a:bodyPr/>
                    <a:lstStyle/>
                    <a:p>
                      <a:pPr marL="0" marR="0" algn="ctr">
                        <a:lnSpc>
                          <a:spcPct val="90000"/>
                        </a:lnSpc>
                        <a:spcBef>
                          <a:spcPts val="0"/>
                        </a:spcBef>
                        <a:spcAft>
                          <a:spcPts val="0"/>
                        </a:spcAft>
                      </a:pPr>
                      <a:r>
                        <a:rPr lang="en-US" sz="1500">
                          <a:effectLst/>
                          <a:latin typeface="WeblySleek UI Light" panose="020B0502040204020203"/>
                        </a:rPr>
                        <a:t>84.4</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90000"/>
                        </a:lnSpc>
                        <a:spcBef>
                          <a:spcPts val="0"/>
                        </a:spcBef>
                        <a:spcAft>
                          <a:spcPts val="0"/>
                        </a:spcAft>
                      </a:pPr>
                      <a:r>
                        <a:rPr lang="en-US" sz="1500" dirty="0">
                          <a:effectLst/>
                          <a:latin typeface="WeblySleek UI Light" panose="020B0502040204020203"/>
                        </a:rPr>
                        <a:t>83.7</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90000"/>
                        </a:lnSpc>
                        <a:spcBef>
                          <a:spcPts val="0"/>
                        </a:spcBef>
                        <a:spcAft>
                          <a:spcPts val="0"/>
                        </a:spcAft>
                      </a:pPr>
                      <a:r>
                        <a:rPr lang="en-US" sz="1500" dirty="0">
                          <a:effectLst/>
                          <a:latin typeface="WeblySleek UI Light" panose="020B0502040204020203"/>
                        </a:rPr>
                        <a:t>83.1</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90000"/>
                        </a:lnSpc>
                        <a:spcBef>
                          <a:spcPts val="0"/>
                        </a:spcBef>
                        <a:spcAft>
                          <a:spcPts val="0"/>
                        </a:spcAft>
                      </a:pPr>
                      <a:r>
                        <a:rPr lang="en-US" sz="1500">
                          <a:effectLst/>
                          <a:latin typeface="WeblySleek UI Light" panose="020B0502040204020203"/>
                        </a:rPr>
                        <a:t>82.2</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r>
              <a:tr h="686166">
                <a:tc>
                  <a:txBody>
                    <a:bodyPr/>
                    <a:lstStyle/>
                    <a:p>
                      <a:pPr marL="0" marR="0" algn="l" defTabSz="914400" rtl="0" eaLnBrk="1" latinLnBrk="0" hangingPunct="1">
                        <a:lnSpc>
                          <a:spcPct val="107000"/>
                        </a:lnSpc>
                        <a:spcBef>
                          <a:spcPts val="0"/>
                        </a:spcBef>
                        <a:spcAft>
                          <a:spcPts val="0"/>
                        </a:spcAft>
                      </a:pPr>
                      <a:r>
                        <a:rPr lang="hy-AM" sz="1500" b="1" kern="1200" dirty="0" smtClean="0">
                          <a:solidFill>
                            <a:schemeClr val="tx1"/>
                          </a:solidFill>
                          <a:effectLst/>
                          <a:latin typeface="WeblySleek UI Light" panose="020B0502040204020203"/>
                          <a:ea typeface="+mn-ea"/>
                          <a:cs typeface="+mn-cs"/>
                        </a:rPr>
                        <a:t>Corruption is a natural / inevitable phenomenon and </a:t>
                      </a:r>
                      <a:r>
                        <a:rPr lang="en-US" sz="1500" b="1" kern="1200" dirty="0" smtClean="0">
                          <a:solidFill>
                            <a:schemeClr val="tx1"/>
                          </a:solidFill>
                          <a:effectLst/>
                          <a:latin typeface="WeblySleek UI Light" panose="020B0502040204020203"/>
                          <a:ea typeface="+mn-ea"/>
                          <a:cs typeface="+mn-cs"/>
                        </a:rPr>
                        <a:t>should be accepted</a:t>
                      </a:r>
                      <a:endParaRPr lang="en-US" sz="1500" b="1" kern="1200" dirty="0">
                        <a:solidFill>
                          <a:schemeClr val="tx1"/>
                        </a:solidFill>
                        <a:effectLst/>
                        <a:latin typeface="WeblySleek UI Light" panose="020B0502040204020203"/>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dirty="0">
                          <a:effectLst/>
                          <a:latin typeface="WeblySleek UI Light" panose="020B0502040204020203"/>
                        </a:rPr>
                        <a:t>7.7</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8.7</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10.6</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12.1</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r>
              <a:tr h="729905">
                <a:tc>
                  <a:txBody>
                    <a:bodyPr/>
                    <a:lstStyle/>
                    <a:p>
                      <a:pPr marL="0" marR="0" algn="l" defTabSz="914400" rtl="0" eaLnBrk="1" latinLnBrk="0" hangingPunct="1">
                        <a:lnSpc>
                          <a:spcPct val="107000"/>
                        </a:lnSpc>
                        <a:spcBef>
                          <a:spcPts val="0"/>
                        </a:spcBef>
                        <a:spcAft>
                          <a:spcPts val="0"/>
                        </a:spcAft>
                      </a:pPr>
                      <a:r>
                        <a:rPr lang="hy-AM" sz="1500" b="1" kern="1200" dirty="0" smtClean="0">
                          <a:solidFill>
                            <a:schemeClr val="tx1"/>
                          </a:solidFill>
                          <a:effectLst/>
                          <a:latin typeface="WeblySleek UI Light" panose="020B0502040204020203"/>
                          <a:ea typeface="+mn-ea"/>
                          <a:cs typeface="+mn-cs"/>
                        </a:rPr>
                        <a:t>Corruption reduces bureaucratic protraction and facilitates the resolution of issues </a:t>
                      </a:r>
                      <a:endParaRPr lang="en-US" sz="1500" b="1" kern="1200" dirty="0">
                        <a:solidFill>
                          <a:schemeClr val="tx1"/>
                        </a:solidFill>
                        <a:effectLst/>
                        <a:latin typeface="WeblySleek UI Light" panose="020B0502040204020203"/>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dirty="0">
                          <a:effectLst/>
                          <a:latin typeface="WeblySleek UI Light" panose="020B0502040204020203"/>
                        </a:rPr>
                        <a:t>6.8</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latin typeface="WeblySleek UI Light" panose="020B0502040204020203"/>
                        </a:rPr>
                        <a:t>5.8</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3.1</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4.5</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r>
              <a:tr h="486603">
                <a:tc>
                  <a:txBody>
                    <a:bodyPr/>
                    <a:lstStyle/>
                    <a:p>
                      <a:pPr marL="0" marR="0" algn="l" defTabSz="914400" rtl="0" eaLnBrk="1" latinLnBrk="0" hangingPunct="1">
                        <a:lnSpc>
                          <a:spcPct val="107000"/>
                        </a:lnSpc>
                        <a:spcBef>
                          <a:spcPts val="0"/>
                        </a:spcBef>
                        <a:spcAft>
                          <a:spcPts val="0"/>
                        </a:spcAft>
                      </a:pPr>
                      <a:r>
                        <a:rPr lang="hy-AM" sz="1500" b="1" kern="1200" dirty="0" smtClean="0">
                          <a:solidFill>
                            <a:schemeClr val="tx1"/>
                          </a:solidFill>
                          <a:effectLst/>
                          <a:latin typeface="WeblySleek UI Light" panose="020B0502040204020203"/>
                          <a:ea typeface="+mn-ea"/>
                          <a:cs typeface="+mn-cs"/>
                        </a:rPr>
                        <a:t>Corruption promotes business</a:t>
                      </a:r>
                      <a:r>
                        <a:rPr lang="en-US" sz="1500" b="1" kern="1200" dirty="0" smtClean="0">
                          <a:solidFill>
                            <a:schemeClr val="tx1"/>
                          </a:solidFill>
                          <a:effectLst/>
                          <a:latin typeface="WeblySleek UI Light" panose="020B0502040204020203"/>
                          <a:ea typeface="+mn-ea"/>
                          <a:cs typeface="+mn-cs"/>
                        </a:rPr>
                        <a:t> activity</a:t>
                      </a:r>
                      <a:endParaRPr lang="en-US" sz="1500" b="1" kern="1200" dirty="0">
                        <a:solidFill>
                          <a:schemeClr val="tx1"/>
                        </a:solidFill>
                        <a:effectLst/>
                        <a:latin typeface="WeblySleek UI Light" panose="020B0502040204020203"/>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1</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latin typeface="WeblySleek UI Light" panose="020B0502040204020203"/>
                        </a:rPr>
                        <a:t>0.5</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1.6</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0.3</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r>
              <a:tr h="729905">
                <a:tc>
                  <a:txBody>
                    <a:bodyPr/>
                    <a:lstStyle/>
                    <a:p>
                      <a:pPr marL="0" marR="0" algn="l" defTabSz="914400" rtl="0" eaLnBrk="1" latinLnBrk="0" hangingPunct="1">
                        <a:lnSpc>
                          <a:spcPct val="107000"/>
                        </a:lnSpc>
                        <a:spcBef>
                          <a:spcPts val="0"/>
                        </a:spcBef>
                        <a:spcAft>
                          <a:spcPts val="0"/>
                        </a:spcAft>
                      </a:pPr>
                      <a:r>
                        <a:rPr lang="hy-AM" sz="1500" b="1" kern="1200" dirty="0" smtClean="0">
                          <a:solidFill>
                            <a:schemeClr val="tx1"/>
                          </a:solidFill>
                          <a:effectLst/>
                          <a:latin typeface="WeblySleek UI Light" panose="020B0502040204020203"/>
                          <a:ea typeface="+mn-ea"/>
                          <a:cs typeface="+mn-cs"/>
                        </a:rPr>
                        <a:t>Without corruption, the governance system cannot </a:t>
                      </a:r>
                      <a:r>
                        <a:rPr lang="en-US" sz="1500" b="1" kern="1200" dirty="0" smtClean="0">
                          <a:solidFill>
                            <a:schemeClr val="tx1"/>
                          </a:solidFill>
                          <a:effectLst/>
                          <a:latin typeface="WeblySleek UI Light" panose="020B0502040204020203"/>
                          <a:ea typeface="+mn-ea"/>
                          <a:cs typeface="+mn-cs"/>
                        </a:rPr>
                        <a:t>work </a:t>
                      </a:r>
                      <a:r>
                        <a:rPr lang="hy-AM" sz="1500" b="1" kern="1200" dirty="0" smtClean="0">
                          <a:solidFill>
                            <a:schemeClr val="tx1"/>
                          </a:solidFill>
                          <a:effectLst/>
                          <a:latin typeface="WeblySleek UI Light" panose="020B0502040204020203"/>
                          <a:ea typeface="+mn-ea"/>
                          <a:cs typeface="+mn-cs"/>
                        </a:rPr>
                        <a:t>effectively</a:t>
                      </a:r>
                      <a:endParaRPr lang="en-US" sz="1500" b="1" kern="1200" dirty="0">
                        <a:solidFill>
                          <a:schemeClr val="tx1"/>
                        </a:solidFill>
                        <a:effectLst/>
                        <a:latin typeface="WeblySleek UI Light" panose="020B0502040204020203"/>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0</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1</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latin typeface="WeblySleek UI Light" panose="020B0502040204020203"/>
                        </a:rPr>
                        <a:t>1.4</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0.7</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r>
              <a:tr h="276392">
                <a:tc>
                  <a:txBody>
                    <a:bodyPr/>
                    <a:lstStyle/>
                    <a:p>
                      <a:pPr marL="0" marR="0" algn="l" defTabSz="914400" rtl="0" eaLnBrk="1" latinLnBrk="0" hangingPunct="1">
                        <a:lnSpc>
                          <a:spcPct val="107000"/>
                        </a:lnSpc>
                        <a:spcBef>
                          <a:spcPts val="0"/>
                        </a:spcBef>
                        <a:spcAft>
                          <a:spcPts val="0"/>
                        </a:spcAft>
                      </a:pPr>
                      <a:r>
                        <a:rPr lang="en-US" sz="1500" b="1" kern="1200" dirty="0" smtClean="0">
                          <a:solidFill>
                            <a:schemeClr val="tx1"/>
                          </a:solidFill>
                          <a:effectLst/>
                          <a:latin typeface="WeblySleek UI Light" panose="020B0502040204020203"/>
                          <a:ea typeface="+mn-ea"/>
                          <a:cs typeface="+mn-cs"/>
                        </a:rPr>
                        <a:t>Other</a:t>
                      </a:r>
                      <a:endParaRPr lang="en-US" sz="1500" b="1" kern="1200" dirty="0">
                        <a:solidFill>
                          <a:schemeClr val="tx1"/>
                        </a:solidFill>
                        <a:effectLst/>
                        <a:latin typeface="WeblySleek UI Light" panose="020B0502040204020203"/>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0</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a:effectLst/>
                          <a:latin typeface="WeblySleek UI Light" panose="020B0502040204020203"/>
                        </a:rPr>
                        <a:t>0.1</a:t>
                      </a:r>
                      <a:endParaRPr lang="en-US" sz="150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latin typeface="WeblySleek UI Light" panose="020B0502040204020203"/>
                        </a:rPr>
                        <a:t>0.3</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latin typeface="WeblySleek UI Light" panose="020B0502040204020203"/>
                        </a:rPr>
                        <a:t>0.2</a:t>
                      </a:r>
                      <a:endParaRPr lang="en-US" sz="15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89196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D6C154D-CAE4-46E4-915A-9412A10CFD38}"/>
              </a:ext>
            </a:extLst>
          </p:cNvPr>
          <p:cNvSpPr/>
          <p:nvPr/>
        </p:nvSpPr>
        <p:spPr>
          <a:xfrm>
            <a:off x="3505200" y="1787408"/>
            <a:ext cx="6182938" cy="261610"/>
          </a:xfrm>
          <a:prstGeom prst="rect">
            <a:avLst/>
          </a:prstGeom>
        </p:spPr>
        <p:txBody>
          <a:bodyPr wrap="square">
            <a:spAutoFit/>
          </a:bodyPr>
          <a:lstStyle/>
          <a:p>
            <a:pPr algn="ct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ended question</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N=1500)</a:t>
            </a:r>
          </a:p>
        </p:txBody>
      </p:sp>
      <p:sp>
        <p:nvSpPr>
          <p:cNvPr id="8" name="Rectangle 7">
            <a:extLst>
              <a:ext uri="{FF2B5EF4-FFF2-40B4-BE49-F238E27FC236}">
                <a16:creationId xmlns:a16="http://schemas.microsoft.com/office/drawing/2014/main" xmlns="" id="{6C0318B3-4746-48B8-86C4-581988E459A9}"/>
              </a:ext>
            </a:extLst>
          </p:cNvPr>
          <p:cNvSpPr/>
          <p:nvPr/>
        </p:nvSpPr>
        <p:spPr>
          <a:xfrm>
            <a:off x="982423" y="0"/>
            <a:ext cx="10564118" cy="1201270"/>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a:extLst>
              <a:ext uri="{FF2B5EF4-FFF2-40B4-BE49-F238E27FC236}">
                <a16:creationId xmlns:a16="http://schemas.microsoft.com/office/drawing/2014/main" xmlns="" id="{E112EA7B-FDEC-4816-9F2D-2A2860A6DA13}"/>
              </a:ext>
            </a:extLst>
          </p:cNvPr>
          <p:cNvSpPr/>
          <p:nvPr/>
        </p:nvSpPr>
        <p:spPr>
          <a:xfrm>
            <a:off x="1696997" y="246692"/>
            <a:ext cx="9356485" cy="707886"/>
          </a:xfrm>
          <a:prstGeom prst="rect">
            <a:avLst/>
          </a:prstGeom>
        </p:spPr>
        <p:txBody>
          <a:bodyPr wrap="square">
            <a:spAutoFit/>
          </a:bodyPr>
          <a:lstStyle/>
          <a:p>
            <a:pPr algn="ctr"/>
            <a:r>
              <a:rPr lang="en-US" sz="2000" b="1" dirty="0" smtClean="0">
                <a:solidFill>
                  <a:schemeClr val="bg1"/>
                </a:solidFill>
                <a:latin typeface="WeblySleek UI Semibold" panose="020B0702040204020203" pitchFamily="34" charset="0"/>
                <a:cs typeface="WeblySleek UI Semibold" panose="020B0702040204020203" pitchFamily="34" charset="0"/>
              </a:rPr>
              <a:t>38% believe that the impact of corruption on them and their surroundings/community is big</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2" name="Rectangle 1"/>
          <p:cNvSpPr/>
          <p:nvPr/>
        </p:nvSpPr>
        <p:spPr>
          <a:xfrm>
            <a:off x="1901851" y="1325062"/>
            <a:ext cx="8946776" cy="338554"/>
          </a:xfrm>
          <a:prstGeom prst="rect">
            <a:avLst/>
          </a:prstGeom>
        </p:spPr>
        <p:txBody>
          <a:bodyPr wrap="square">
            <a:spAutoFit/>
          </a:bodyPr>
          <a:lstStyle/>
          <a:p>
            <a:pPr algn="ctr"/>
            <a:r>
              <a:rPr lang="en-US" sz="1600" b="1" dirty="0"/>
              <a:t>In your opinion, how big is the impact of corruption </a:t>
            </a:r>
            <a:r>
              <a:rPr lang="en-US" sz="1600" b="1" dirty="0" smtClean="0"/>
              <a:t>on </a:t>
            </a:r>
            <a:r>
              <a:rPr lang="en-US" sz="1600" b="1" dirty="0"/>
              <a:t>you and your </a:t>
            </a:r>
            <a:r>
              <a:rPr lang="en-US" sz="1600" b="1" dirty="0" smtClean="0"/>
              <a:t>surroundings / community?</a:t>
            </a:r>
            <a:endParaRPr lang="en-US" sz="1500" b="1" dirty="0">
              <a:solidFill>
                <a:sysClr val="windowText" lastClr="000000"/>
              </a:solidFill>
              <a:latin typeface="WeblySleek UI Light"/>
              <a:cs typeface="Calibri Light" panose="020F0302020204030204" pitchFamily="34" charset="0"/>
            </a:endParaRPr>
          </a:p>
        </p:txBody>
      </p:sp>
      <p:graphicFrame>
        <p:nvGraphicFramePr>
          <p:cNvPr id="11" name="Chart 10">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0700-000004000000}"/>
              </a:ext>
            </a:extLst>
          </p:cNvPr>
          <p:cNvGraphicFramePr>
            <a:graphicFrameLocks/>
          </p:cNvGraphicFramePr>
          <p:nvPr>
            <p:extLst>
              <p:ext uri="{D42A27DB-BD31-4B8C-83A1-F6EECF244321}">
                <p14:modId xmlns:p14="http://schemas.microsoft.com/office/powerpoint/2010/main" val="437755153"/>
              </p:ext>
            </p:extLst>
          </p:nvPr>
        </p:nvGraphicFramePr>
        <p:xfrm>
          <a:off x="2708133" y="2224434"/>
          <a:ext cx="7725991" cy="42200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7394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6C0318B3-4746-48B8-86C4-581988E459A9}"/>
              </a:ext>
            </a:extLst>
          </p:cNvPr>
          <p:cNvSpPr/>
          <p:nvPr/>
        </p:nvSpPr>
        <p:spPr>
          <a:xfrm>
            <a:off x="1009317" y="0"/>
            <a:ext cx="10564118" cy="969264"/>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p:nvSpPr>
        <p:spPr>
          <a:xfrm>
            <a:off x="1311482" y="284577"/>
            <a:ext cx="9959788" cy="400110"/>
          </a:xfrm>
          <a:prstGeom prst="rect">
            <a:avLst/>
          </a:prstGeom>
        </p:spPr>
        <p:txBody>
          <a:bodyPr wrap="square">
            <a:spAutoFit/>
          </a:bodyPr>
          <a:lstStyle/>
          <a:p>
            <a:pPr algn="ctr">
              <a:defRPr sz="1560" b="1" i="0" u="none" strike="noStrike" kern="1200" baseline="0">
                <a:solidFill>
                  <a:prstClr val="black">
                    <a:lumMod val="75000"/>
                    <a:lumOff val="25000"/>
                  </a:prstClr>
                </a:solidFill>
                <a:latin typeface="WeblySleek UI Light" panose="020B0502040204020203"/>
                <a:ea typeface="+mn-ea"/>
                <a:cs typeface="+mn-cs"/>
              </a:defRPr>
            </a:pPr>
            <a:r>
              <a:rPr lang="en-US" sz="2000" b="1" dirty="0" smtClean="0">
                <a:solidFill>
                  <a:schemeClr val="bg1"/>
                </a:solidFill>
                <a:latin typeface="WeblySleek UI Semibold" panose="020B0702040204020203" pitchFamily="34" charset="0"/>
                <a:cs typeface="WeblySleek UI Semibold" panose="020B0702040204020203" pitchFamily="34" charset="0"/>
              </a:rPr>
              <a:t>Perceived impact of corruption by settlement type (%)</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5" name="Chart 4">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0500-000007000000}"/>
              </a:ext>
            </a:extLst>
          </p:cNvPr>
          <p:cNvGraphicFramePr>
            <a:graphicFrameLocks/>
          </p:cNvGraphicFramePr>
          <p:nvPr>
            <p:extLst>
              <p:ext uri="{D42A27DB-BD31-4B8C-83A1-F6EECF244321}">
                <p14:modId xmlns:p14="http://schemas.microsoft.com/office/powerpoint/2010/main" val="1412012175"/>
              </p:ext>
            </p:extLst>
          </p:nvPr>
        </p:nvGraphicFramePr>
        <p:xfrm>
          <a:off x="830689" y="1564341"/>
          <a:ext cx="10960928" cy="4930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7670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95315" y="1010684"/>
            <a:ext cx="8154756" cy="498598"/>
          </a:xfrm>
          <a:prstGeom prst="rect">
            <a:avLst/>
          </a:prstGeom>
        </p:spPr>
        <p:txBody>
          <a:bodyPr wrap="square">
            <a:spAutoFit/>
          </a:bodyPr>
          <a:lstStyle/>
          <a:p>
            <a:pPr algn="ctr">
              <a:defRPr sz="1320" b="1" i="0" u="none" strike="noStrike" kern="1200" baseline="0">
                <a:solidFill>
                  <a:sysClr val="windowText" lastClr="000000"/>
                </a:solidFill>
                <a:latin typeface="WeblySleek UI Light" panose="020B0502040204020203"/>
                <a:ea typeface="+mn-ea"/>
                <a:cs typeface="Calibri Light" panose="020F0302020204030204" pitchFamily="34" charset="0"/>
              </a:defRPr>
            </a:pPr>
            <a:r>
              <a:rPr lang="en-US" sz="1320" b="1" dirty="0"/>
              <a:t>In your opinion, how widespread was corruption in Armenia under the </a:t>
            </a:r>
            <a:r>
              <a:rPr lang="en-US" sz="1320" b="1" dirty="0" smtClean="0"/>
              <a:t>previous political authorities? (administration) how </a:t>
            </a:r>
            <a:r>
              <a:rPr lang="en-US" sz="1320" b="1" dirty="0"/>
              <a:t>widespread is corruption in today’s </a:t>
            </a:r>
            <a:r>
              <a:rPr lang="en-US" sz="1320" b="1" dirty="0" smtClean="0"/>
              <a:t>Armenia?</a:t>
            </a:r>
            <a:endParaRPr lang="en-US" sz="1500" b="1" dirty="0">
              <a:solidFill>
                <a:sysClr val="windowText" lastClr="000000"/>
              </a:solidFill>
              <a:latin typeface="WeblySleek UI Light"/>
              <a:cs typeface="Calibri Light" panose="020F0302020204030204" pitchFamily="34" charset="0"/>
            </a:endParaRPr>
          </a:p>
        </p:txBody>
      </p:sp>
      <p:sp>
        <p:nvSpPr>
          <p:cNvPr id="10" name="Rectangle 9">
            <a:extLst>
              <a:ext uri="{FF2B5EF4-FFF2-40B4-BE49-F238E27FC236}">
                <a16:creationId xmlns:a16="http://schemas.microsoft.com/office/drawing/2014/main" xmlns="" id="{6C0318B3-4746-48B8-86C4-581988E459A9}"/>
              </a:ext>
            </a:extLst>
          </p:cNvPr>
          <p:cNvSpPr/>
          <p:nvPr/>
        </p:nvSpPr>
        <p:spPr>
          <a:xfrm>
            <a:off x="1081030" y="-44863"/>
            <a:ext cx="10564118" cy="939660"/>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1889706" y="71024"/>
            <a:ext cx="8767483" cy="707886"/>
          </a:xfrm>
          <a:prstGeom prst="rect">
            <a:avLst/>
          </a:prstGeom>
        </p:spPr>
        <p:txBody>
          <a:bodyPr wrap="square">
            <a:spAutoFit/>
          </a:bodyPr>
          <a:lstStyle/>
          <a:p>
            <a:pPr algn="ctr">
              <a:defRPr sz="1560" b="1" i="0" u="none" strike="noStrike" kern="1200" baseline="0">
                <a:solidFill>
                  <a:prstClr val="black">
                    <a:lumMod val="75000"/>
                    <a:lumOff val="25000"/>
                  </a:prstClr>
                </a:solidFill>
                <a:latin typeface="WeblySleek UI Light" panose="020B0502040204020203"/>
                <a:ea typeface="+mn-ea"/>
                <a:cs typeface="Calibri Light" panose="020F0302020204030204" pitchFamily="34" charset="0"/>
              </a:defRPr>
            </a:pPr>
            <a:r>
              <a:rPr lang="en-US" sz="2000" b="1" dirty="0" smtClean="0">
                <a:solidFill>
                  <a:schemeClr val="bg1"/>
                </a:solidFill>
                <a:latin typeface="WeblySleek UI Semibold" panose="020B0702040204020203" pitchFamily="34" charset="0"/>
                <a:cs typeface="WeblySleek UI Semibold" panose="020B0702040204020203" pitchFamily="34" charset="0"/>
              </a:rPr>
              <a:t>The perception of corruption in Armenia under the previous political administration versus under the current government   </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8" name="Rectangle 7">
            <a:extLst>
              <a:ext uri="{FF2B5EF4-FFF2-40B4-BE49-F238E27FC236}">
                <a16:creationId xmlns:a16="http://schemas.microsoft.com/office/drawing/2014/main" xmlns="" id="{8D6C154D-CAE4-46E4-915A-9412A10CFD38}"/>
              </a:ext>
            </a:extLst>
          </p:cNvPr>
          <p:cNvSpPr/>
          <p:nvPr/>
        </p:nvSpPr>
        <p:spPr>
          <a:xfrm>
            <a:off x="3469341" y="1607878"/>
            <a:ext cx="6182938" cy="261610"/>
          </a:xfrm>
          <a:prstGeom prst="rect">
            <a:avLst/>
          </a:prstGeom>
        </p:spPr>
        <p:txBody>
          <a:bodyPr wrap="square">
            <a:spAutoFit/>
          </a:bodyPr>
          <a:lstStyle/>
          <a:p>
            <a:pPr algn="ct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ended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question,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N=1500)</a:t>
            </a:r>
          </a:p>
        </p:txBody>
      </p:sp>
      <p:graphicFrame>
        <p:nvGraphicFramePr>
          <p:cNvPr id="7" name="Chart 6">
            <a:extLst>
              <a:ext uri="{FF2B5EF4-FFF2-40B4-BE49-F238E27FC236}">
                <a16:creationId xmlns:a16="http://schemas.microsoft.com/office/drawing/2014/main" xmlns="" xmlns:xdr="http://schemas.openxmlformats.org/drawingml/2006/spreadsheetDrawing" xmlns:lc="http://schemas.openxmlformats.org/drawingml/2006/lockedCanvas" id="{00000000-0008-0000-0900-000009000000}"/>
              </a:ext>
            </a:extLst>
          </p:cNvPr>
          <p:cNvGraphicFramePr>
            <a:graphicFrameLocks/>
          </p:cNvGraphicFramePr>
          <p:nvPr>
            <p:extLst>
              <p:ext uri="{D42A27DB-BD31-4B8C-83A1-F6EECF244321}">
                <p14:modId xmlns:p14="http://schemas.microsoft.com/office/powerpoint/2010/main" val="252748545"/>
              </p:ext>
            </p:extLst>
          </p:nvPr>
        </p:nvGraphicFramePr>
        <p:xfrm>
          <a:off x="1081030" y="2015937"/>
          <a:ext cx="11076256" cy="45114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9860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6C0318B3-4746-48B8-86C4-581988E459A9}"/>
              </a:ext>
            </a:extLst>
          </p:cNvPr>
          <p:cNvSpPr/>
          <p:nvPr/>
        </p:nvSpPr>
        <p:spPr>
          <a:xfrm>
            <a:off x="849398" y="3209"/>
            <a:ext cx="10564118" cy="586547"/>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1736309" y="96427"/>
            <a:ext cx="8635855" cy="400110"/>
          </a:xfrm>
          <a:prstGeom prst="rect">
            <a:avLst/>
          </a:prstGeom>
        </p:spPr>
        <p:txBody>
          <a:bodyPr wrap="square">
            <a:spAutoFit/>
          </a:bodyPr>
          <a:lstStyle/>
          <a:p>
            <a:pPr algn="ctr">
              <a:defRPr sz="1800" b="1" i="0" u="none" strike="noStrike" kern="1200" baseline="0">
                <a:solidFill>
                  <a:prstClr val="white"/>
                </a:solidFill>
                <a:latin typeface="GHEA Grapalat" panose="02000506050000020003" pitchFamily="50" charset="0"/>
                <a:ea typeface="+mn-ea"/>
                <a:cs typeface="+mn-cs"/>
              </a:defRPr>
            </a:pPr>
            <a:r>
              <a:rPr lang="en-US" sz="2000" b="1" dirty="0">
                <a:solidFill>
                  <a:schemeClr val="bg1"/>
                </a:solidFill>
                <a:latin typeface="WeblySleek UI Semibold" panose="020B0702040204020203" pitchFamily="34" charset="0"/>
                <a:cs typeface="WeblySleek UI Semibold" panose="020B0702040204020203" pitchFamily="34" charset="0"/>
              </a:rPr>
              <a:t>The </a:t>
            </a:r>
            <a:r>
              <a:rPr lang="en-US" sz="2000" b="1" dirty="0" smtClean="0">
                <a:solidFill>
                  <a:schemeClr val="bg1"/>
                </a:solidFill>
                <a:latin typeface="WeblySleek UI Semibold" panose="020B0702040204020203" pitchFamily="34" charset="0"/>
                <a:cs typeface="WeblySleek UI Semibold" panose="020B0702040204020203" pitchFamily="34" charset="0"/>
              </a:rPr>
              <a:t>perceived level </a:t>
            </a:r>
            <a:r>
              <a:rPr lang="en-US" sz="2000" b="1" dirty="0">
                <a:solidFill>
                  <a:schemeClr val="bg1"/>
                </a:solidFill>
                <a:latin typeface="WeblySleek UI Semibold" panose="020B0702040204020203" pitchFamily="34" charset="0"/>
                <a:cs typeface="WeblySleek UI Semibold" panose="020B0702040204020203" pitchFamily="34" charset="0"/>
              </a:rPr>
              <a:t>of involvement of different institutions in </a:t>
            </a:r>
            <a:r>
              <a:rPr lang="en-US" sz="2000" b="1" dirty="0" smtClean="0">
                <a:solidFill>
                  <a:schemeClr val="bg1"/>
                </a:solidFill>
                <a:latin typeface="WeblySleek UI Semibold" panose="020B0702040204020203" pitchFamily="34" charset="0"/>
                <a:cs typeface="WeblySleek UI Semibold" panose="020B0702040204020203" pitchFamily="34" charset="0"/>
              </a:rPr>
              <a:t>corruption</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12" name="Rectangle 11">
            <a:extLst>
              <a:ext uri="{FF2B5EF4-FFF2-40B4-BE49-F238E27FC236}">
                <a16:creationId xmlns:a16="http://schemas.microsoft.com/office/drawing/2014/main" xmlns="" id="{EABC7C45-A9DB-4996-A5F0-058138B978BA}"/>
              </a:ext>
            </a:extLst>
          </p:cNvPr>
          <p:cNvSpPr/>
          <p:nvPr/>
        </p:nvSpPr>
        <p:spPr>
          <a:xfrm>
            <a:off x="2801069" y="645701"/>
            <a:ext cx="6660776"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ended question,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per separate institutions, N=1500</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p>
        </p:txBody>
      </p:sp>
      <p:graphicFrame>
        <p:nvGraphicFramePr>
          <p:cNvPr id="7" name="Chart 6">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0A00-000003000000}"/>
              </a:ext>
            </a:extLst>
          </p:cNvPr>
          <p:cNvGraphicFramePr>
            <a:graphicFrameLocks/>
          </p:cNvGraphicFramePr>
          <p:nvPr>
            <p:extLst>
              <p:ext uri="{D42A27DB-BD31-4B8C-83A1-F6EECF244321}">
                <p14:modId xmlns:p14="http://schemas.microsoft.com/office/powerpoint/2010/main" val="4173327330"/>
              </p:ext>
            </p:extLst>
          </p:nvPr>
        </p:nvGraphicFramePr>
        <p:xfrm>
          <a:off x="564777" y="1103610"/>
          <a:ext cx="11116234" cy="55651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793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5F7F6E8-7E6D-4B3E-B898-F293D7C78D3F}"/>
              </a:ext>
            </a:extLst>
          </p:cNvPr>
          <p:cNvSpPr/>
          <p:nvPr/>
        </p:nvSpPr>
        <p:spPr>
          <a:xfrm flipH="1">
            <a:off x="1822291" y="1117398"/>
            <a:ext cx="45719" cy="574060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EEC27810-944E-49D4-A50A-FEFBE66AB365}"/>
              </a:ext>
            </a:extLst>
          </p:cNvPr>
          <p:cNvSpPr/>
          <p:nvPr/>
        </p:nvSpPr>
        <p:spPr>
          <a:xfrm>
            <a:off x="2039113" y="1117398"/>
            <a:ext cx="10152888" cy="5740602"/>
          </a:xfrm>
          <a:prstGeom prst="rect">
            <a:avLst/>
          </a:prstGeom>
          <a:solidFill>
            <a:srgbClr val="E2F0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383AE613-A5AE-46DC-81FD-18CF24D16813}"/>
              </a:ext>
            </a:extLst>
          </p:cNvPr>
          <p:cNvSpPr/>
          <p:nvPr/>
        </p:nvSpPr>
        <p:spPr>
          <a:xfrm>
            <a:off x="3142034" y="1356348"/>
            <a:ext cx="8793803" cy="584775"/>
          </a:xfrm>
          <a:prstGeom prst="rect">
            <a:avLst/>
          </a:prstGeom>
        </p:spPr>
        <p:txBody>
          <a:bodyPr wrap="square">
            <a:spAutoFit/>
          </a:bodyPr>
          <a:lstStyle/>
          <a:p>
            <a:endParaRPr lang="en-US" sz="1600" dirty="0">
              <a:solidFill>
                <a:srgbClr val="10455B"/>
              </a:solidFill>
              <a:latin typeface="WeblySleek UI Light" panose="020B0502040204020203"/>
              <a:cs typeface="Calibri" panose="020F0502020204030204" pitchFamily="34" charset="0"/>
            </a:endParaRPr>
          </a:p>
          <a:p>
            <a:endParaRPr lang="en-US" sz="1600" dirty="0">
              <a:solidFill>
                <a:srgbClr val="10455B"/>
              </a:solidFill>
              <a:latin typeface="WeblySleek UI Light" panose="020B0502040204020203"/>
              <a:cs typeface="Calibri" panose="020F0502020204030204" pitchFamily="34" charset="0"/>
            </a:endParaRPr>
          </a:p>
        </p:txBody>
      </p:sp>
      <p:sp>
        <p:nvSpPr>
          <p:cNvPr id="13" name="Rectangle 12">
            <a:extLst>
              <a:ext uri="{FF2B5EF4-FFF2-40B4-BE49-F238E27FC236}">
                <a16:creationId xmlns:a16="http://schemas.microsoft.com/office/drawing/2014/main" xmlns="" id="{A8EF23A2-A3BC-401F-973B-832C39A6E3EC}"/>
              </a:ext>
            </a:extLst>
          </p:cNvPr>
          <p:cNvSpPr/>
          <p:nvPr/>
        </p:nvSpPr>
        <p:spPr>
          <a:xfrm>
            <a:off x="531008" y="235059"/>
            <a:ext cx="9500497" cy="703013"/>
          </a:xfrm>
          <a:prstGeom prst="rect">
            <a:avLst/>
          </a:prstGeom>
        </p:spPr>
        <p:txBody>
          <a:bodyPr wrap="square">
            <a:spAutoFit/>
          </a:bodyPr>
          <a:lstStyle/>
          <a:p>
            <a:pPr>
              <a:lnSpc>
                <a:spcPct val="150000"/>
              </a:lnSpc>
            </a:pPr>
            <a:r>
              <a:rPr lang="en-US" sz="3000" dirty="0" smtClean="0">
                <a:solidFill>
                  <a:srgbClr val="10455B"/>
                </a:solidFill>
                <a:latin typeface="WeblySleek UI Light" panose="020B0502040204020203"/>
                <a:cs typeface="Calibri" panose="020F0502020204030204" pitchFamily="34" charset="0"/>
              </a:rPr>
              <a:t>CONTENT</a:t>
            </a:r>
            <a:endParaRPr lang="en-US" sz="3000" dirty="0">
              <a:solidFill>
                <a:srgbClr val="10455B"/>
              </a:solidFill>
              <a:latin typeface="WeblySleek UI Light" panose="020B0502040204020203"/>
              <a:cs typeface="Calibri" panose="020F0502020204030204" pitchFamily="34" charset="0"/>
            </a:endParaRPr>
          </a:p>
        </p:txBody>
      </p:sp>
      <p:sp>
        <p:nvSpPr>
          <p:cNvPr id="2" name="Rectangle 1"/>
          <p:cNvSpPr/>
          <p:nvPr/>
        </p:nvSpPr>
        <p:spPr>
          <a:xfrm>
            <a:off x="2684261" y="1941123"/>
            <a:ext cx="9251576" cy="3801041"/>
          </a:xfrm>
          <a:prstGeom prst="rect">
            <a:avLst/>
          </a:prstGeom>
        </p:spPr>
        <p:txBody>
          <a:bodyPr wrap="square">
            <a:spAutoFit/>
          </a:bodyPr>
          <a:lstStyle/>
          <a:p>
            <a:endParaRPr lang="en-US" spc="300" dirty="0">
              <a:solidFill>
                <a:srgbClr val="10455B"/>
              </a:solidFill>
              <a:latin typeface="WeblySleek UI Light" panose="020B0502040204020203" pitchFamily="34" charset="0"/>
              <a:cs typeface="WeblySleek UI Light" panose="020B0502040204020203" pitchFamily="34" charset="0"/>
            </a:endParaRPr>
          </a:p>
          <a:p>
            <a:pPr marL="285750" indent="-285750">
              <a:buFont typeface="Wingdings" panose="05000000000000000000" pitchFamily="2" charset="2"/>
              <a:buChar char="ü"/>
            </a:pPr>
            <a:r>
              <a:rPr lang="en-US" dirty="0">
                <a:solidFill>
                  <a:srgbClr val="10455B"/>
                </a:solidFill>
                <a:latin typeface="WeblySleek UI Light" panose="020B0502040204020203" pitchFamily="34" charset="0"/>
                <a:cs typeface="WeblySleek UI Light" panose="020B0502040204020203" pitchFamily="34" charset="0"/>
              </a:rPr>
              <a:t>PERCEPTION OF THE CURRENT SITUATION </a:t>
            </a:r>
            <a:r>
              <a:rPr lang="en-US" dirty="0" smtClean="0">
                <a:solidFill>
                  <a:srgbClr val="10455B"/>
                </a:solidFill>
                <a:latin typeface="WeblySleek UI Light" panose="020B0502040204020203" pitchFamily="34" charset="0"/>
                <a:cs typeface="WeblySleek UI Light" panose="020B0502040204020203" pitchFamily="34" charset="0"/>
              </a:rPr>
              <a:t>OF </a:t>
            </a:r>
            <a:r>
              <a:rPr lang="en-US" dirty="0">
                <a:solidFill>
                  <a:srgbClr val="10455B"/>
                </a:solidFill>
                <a:latin typeface="WeblySleek UI Light" panose="020B0502040204020203" pitchFamily="34" charset="0"/>
                <a:cs typeface="WeblySleek UI Light" panose="020B0502040204020203" pitchFamily="34" charset="0"/>
              </a:rPr>
              <a:t>ARMENIA</a:t>
            </a:r>
            <a:endParaRPr lang="en-US" sz="3200" dirty="0">
              <a:solidFill>
                <a:srgbClr val="10455B"/>
              </a:solidFill>
              <a:latin typeface="WeblySleek UI Light" panose="020B0502040204020203" pitchFamily="34" charset="0"/>
              <a:cs typeface="WeblySleek UI Light" panose="020B0502040204020203" pitchFamily="34" charset="0"/>
            </a:endParaRPr>
          </a:p>
          <a:p>
            <a:pPr marL="285750" indent="-285750">
              <a:lnSpc>
                <a:spcPct val="150000"/>
              </a:lnSpc>
              <a:spcBef>
                <a:spcPts val="600"/>
              </a:spcBef>
              <a:buFont typeface="Wingdings" panose="05000000000000000000" pitchFamily="2" charset="2"/>
              <a:buChar char="ü"/>
            </a:pPr>
            <a:r>
              <a:rPr lang="en-US" dirty="0" smtClean="0">
                <a:solidFill>
                  <a:srgbClr val="10455B"/>
                </a:solidFill>
                <a:latin typeface="WeblySleek UI Light" panose="020B0502040204020203" pitchFamily="34" charset="0"/>
                <a:cs typeface="WeblySleek UI Light" panose="020B0502040204020203" pitchFamily="34" charset="0"/>
              </a:rPr>
              <a:t>PERCEPTION OF</a:t>
            </a:r>
            <a:r>
              <a:rPr lang="hy-AM" dirty="0" smtClean="0">
                <a:solidFill>
                  <a:srgbClr val="10455B"/>
                </a:solidFill>
                <a:latin typeface="WeblySleek UI Light" panose="020B0502040204020203" pitchFamily="34" charset="0"/>
                <a:cs typeface="WeblySleek UI Light" panose="020B0502040204020203" pitchFamily="34" charset="0"/>
              </a:rPr>
              <a:t> </a:t>
            </a:r>
            <a:r>
              <a:rPr lang="en-US" dirty="0" smtClean="0">
                <a:solidFill>
                  <a:srgbClr val="10455B"/>
                </a:solidFill>
                <a:latin typeface="WeblySleek UI Light" panose="020B0502040204020203" pitchFamily="34" charset="0"/>
                <a:cs typeface="WeblySleek UI Light" panose="020B0502040204020203" pitchFamily="34" charset="0"/>
              </a:rPr>
              <a:t>THE EXPANSION AND TRENDS OF CORRUPTION</a:t>
            </a:r>
            <a:endParaRPr lang="hy-AM" dirty="0" smtClean="0">
              <a:solidFill>
                <a:srgbClr val="10455B"/>
              </a:solidFill>
              <a:latin typeface="WeblySleek UI Light" panose="020B0502040204020203" pitchFamily="34" charset="0"/>
              <a:cs typeface="WeblySleek UI Light" panose="020B0502040204020203" pitchFamily="34" charset="0"/>
            </a:endParaRPr>
          </a:p>
          <a:p>
            <a:pPr marL="285750" indent="-285750">
              <a:lnSpc>
                <a:spcPct val="150000"/>
              </a:lnSpc>
              <a:spcBef>
                <a:spcPts val="600"/>
              </a:spcBef>
              <a:buFont typeface="Wingdings" panose="05000000000000000000" pitchFamily="2" charset="2"/>
              <a:buChar char="ü"/>
            </a:pPr>
            <a:r>
              <a:rPr lang="en-US" dirty="0" smtClean="0">
                <a:solidFill>
                  <a:srgbClr val="10455B"/>
                </a:solidFill>
                <a:latin typeface="WeblySleek UI Light" panose="020B0502040204020203" pitchFamily="34" charset="0"/>
                <a:cs typeface="WeblySleek UI Light" panose="020B0502040204020203" pitchFamily="34" charset="0"/>
              </a:rPr>
              <a:t>PERSONAL EXPERIENCE AND BEHAVIOR</a:t>
            </a:r>
            <a:r>
              <a:rPr lang="hy-AM" dirty="0" smtClean="0">
                <a:solidFill>
                  <a:srgbClr val="10455B"/>
                </a:solidFill>
                <a:latin typeface="WeblySleek UI Light" panose="020B0502040204020203" pitchFamily="34" charset="0"/>
                <a:cs typeface="WeblySleek UI Light" panose="020B0502040204020203" pitchFamily="34" charset="0"/>
              </a:rPr>
              <a:t> </a:t>
            </a:r>
            <a:r>
              <a:rPr lang="en-US" dirty="0" smtClean="0">
                <a:solidFill>
                  <a:srgbClr val="10455B"/>
                </a:solidFill>
                <a:latin typeface="WeblySleek UI Light" panose="020B0502040204020203" pitchFamily="34" charset="0"/>
                <a:cs typeface="WeblySleek UI Light" panose="020B0502040204020203" pitchFamily="34" charset="0"/>
              </a:rPr>
              <a:t>WHILE FACING INSTANCES OF CORRUPTION</a:t>
            </a:r>
          </a:p>
          <a:p>
            <a:pPr marL="285750" indent="-285750">
              <a:lnSpc>
                <a:spcPct val="150000"/>
              </a:lnSpc>
              <a:spcBef>
                <a:spcPts val="600"/>
              </a:spcBef>
              <a:buFont typeface="Wingdings" panose="05000000000000000000" pitchFamily="2" charset="2"/>
              <a:buChar char="ü"/>
            </a:pPr>
            <a:r>
              <a:rPr lang="en-US" dirty="0" smtClean="0">
                <a:solidFill>
                  <a:srgbClr val="10455B"/>
                </a:solidFill>
                <a:latin typeface="WeblySleek UI Light" panose="020B0502040204020203" pitchFamily="34" charset="0"/>
                <a:cs typeface="WeblySleek UI Light" panose="020B0502040204020203" pitchFamily="34" charset="0"/>
              </a:rPr>
              <a:t>ANTI-CORRUPTION ACTIVITIES UNDERTAKEN BY STATE INSTITUTIONS AND PUBLIC ORGANIZATIONS: AWARENESS AND TRUST</a:t>
            </a:r>
          </a:p>
          <a:p>
            <a:pPr marL="285750" indent="-285750">
              <a:lnSpc>
                <a:spcPct val="150000"/>
              </a:lnSpc>
              <a:spcBef>
                <a:spcPts val="600"/>
              </a:spcBef>
              <a:buFont typeface="Wingdings" panose="05000000000000000000" pitchFamily="2" charset="2"/>
              <a:buChar char="ü"/>
            </a:pPr>
            <a:r>
              <a:rPr lang="en-US" dirty="0">
                <a:solidFill>
                  <a:srgbClr val="10455B"/>
                </a:solidFill>
                <a:latin typeface="WeblySleek UI Light" panose="020B0502040204020203" pitchFamily="34" charset="0"/>
                <a:cs typeface="WeblySleek UI Light" panose="020B0502040204020203" pitchFamily="34" charset="0"/>
              </a:rPr>
              <a:t>PERCEPTION </a:t>
            </a:r>
            <a:r>
              <a:rPr lang="en-US" dirty="0" smtClean="0">
                <a:solidFill>
                  <a:srgbClr val="10455B"/>
                </a:solidFill>
                <a:latin typeface="WeblySleek UI Light" panose="020B0502040204020203" pitchFamily="34" charset="0"/>
                <a:cs typeface="WeblySleek UI Light" panose="020B0502040204020203" pitchFamily="34" charset="0"/>
              </a:rPr>
              <a:t>OF GOVERNMENT </a:t>
            </a:r>
            <a:r>
              <a:rPr lang="en-US" dirty="0">
                <a:solidFill>
                  <a:srgbClr val="10455B"/>
                </a:solidFill>
                <a:latin typeface="WeblySleek UI Light" panose="020B0502040204020203" pitchFamily="34" charset="0"/>
                <a:cs typeface="WeblySleek UI Light" panose="020B0502040204020203" pitchFamily="34" charset="0"/>
              </a:rPr>
              <a:t>ANTI-CORRUPTION ACTIVITIES</a:t>
            </a:r>
          </a:p>
          <a:p>
            <a:pPr marL="285750" indent="-285750">
              <a:lnSpc>
                <a:spcPct val="150000"/>
              </a:lnSpc>
              <a:spcBef>
                <a:spcPts val="600"/>
              </a:spcBef>
              <a:buFont typeface="Wingdings" panose="05000000000000000000" pitchFamily="2" charset="2"/>
              <a:buChar char="ü"/>
            </a:pPr>
            <a:r>
              <a:rPr lang="en-US" dirty="0" smtClean="0">
                <a:solidFill>
                  <a:srgbClr val="10455B"/>
                </a:solidFill>
                <a:latin typeface="WeblySleek UI Light" panose="020B0502040204020203" pitchFamily="34" charset="0"/>
                <a:cs typeface="WeblySleek UI Light" panose="020B0502040204020203" pitchFamily="34" charset="0"/>
              </a:rPr>
              <a:t>DEMOGRAPHICS</a:t>
            </a:r>
          </a:p>
          <a:p>
            <a:endParaRPr lang="en-US" dirty="0">
              <a:solidFill>
                <a:srgbClr val="10455B"/>
              </a:solidFill>
              <a:latin typeface="WeblySleek UI Light" panose="020B0502040204020203" pitchFamily="34" charset="0"/>
              <a:cs typeface="WeblySleek UI Light" panose="020B0502040204020203" pitchFamily="34" charset="0"/>
            </a:endParaRPr>
          </a:p>
        </p:txBody>
      </p:sp>
    </p:spTree>
    <p:extLst>
      <p:ext uri="{BB962C8B-B14F-4D97-AF65-F5344CB8AC3E}">
        <p14:creationId xmlns:p14="http://schemas.microsoft.com/office/powerpoint/2010/main" val="1508010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C0318B3-4746-48B8-86C4-581988E459A9}"/>
              </a:ext>
            </a:extLst>
          </p:cNvPr>
          <p:cNvSpPr/>
          <p:nvPr/>
        </p:nvSpPr>
        <p:spPr>
          <a:xfrm>
            <a:off x="968187" y="-18105"/>
            <a:ext cx="10782825" cy="679586"/>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p:nvSpPr>
        <p:spPr>
          <a:xfrm>
            <a:off x="1576928" y="121633"/>
            <a:ext cx="9565342" cy="400110"/>
          </a:xfrm>
          <a:prstGeom prst="rect">
            <a:avLst/>
          </a:prstGeom>
        </p:spPr>
        <p:txBody>
          <a:bodyPr wrap="square">
            <a:spAutoFit/>
          </a:bodyPr>
          <a:lstStyle/>
          <a:p>
            <a:pPr algn="ctr">
              <a:defRPr sz="1800" b="1" i="0" u="none" strike="noStrike" kern="1200" baseline="0">
                <a:solidFill>
                  <a:prstClr val="white"/>
                </a:solidFill>
                <a:latin typeface="GHEA Grapalat" panose="02000506050000020003" pitchFamily="50" charset="0"/>
                <a:ea typeface="+mn-ea"/>
                <a:cs typeface="+mn-cs"/>
              </a:defRPr>
            </a:pPr>
            <a:r>
              <a:rPr lang="en-US" sz="2000" b="1" dirty="0">
                <a:solidFill>
                  <a:schemeClr val="bg1"/>
                </a:solidFill>
                <a:latin typeface="WeblySleek UI Semibold" panose="020B0702040204020203" pitchFamily="34" charset="0"/>
                <a:cs typeface="WeblySleek UI Semibold" panose="020B0702040204020203" pitchFamily="34" charset="0"/>
              </a:rPr>
              <a:t>The </a:t>
            </a:r>
            <a:r>
              <a:rPr lang="en-US" sz="2000" b="1" dirty="0" smtClean="0">
                <a:solidFill>
                  <a:schemeClr val="bg1"/>
                </a:solidFill>
                <a:latin typeface="WeblySleek UI Semibold" panose="020B0702040204020203" pitchFamily="34" charset="0"/>
                <a:cs typeface="WeblySleek UI Semibold" panose="020B0702040204020203" pitchFamily="34" charset="0"/>
              </a:rPr>
              <a:t>perceived level </a:t>
            </a:r>
            <a:r>
              <a:rPr lang="en-US" sz="2000" b="1" dirty="0">
                <a:solidFill>
                  <a:schemeClr val="bg1"/>
                </a:solidFill>
                <a:latin typeface="WeblySleek UI Semibold" panose="020B0702040204020203" pitchFamily="34" charset="0"/>
                <a:cs typeface="WeblySleek UI Semibold" panose="020B0702040204020203" pitchFamily="34" charset="0"/>
              </a:rPr>
              <a:t>of involvement of different sectors and services  in corruption</a:t>
            </a:r>
          </a:p>
        </p:txBody>
      </p:sp>
      <p:sp>
        <p:nvSpPr>
          <p:cNvPr id="9" name="Rectangle 8">
            <a:extLst>
              <a:ext uri="{FF2B5EF4-FFF2-40B4-BE49-F238E27FC236}">
                <a16:creationId xmlns:a16="http://schemas.microsoft.com/office/drawing/2014/main" xmlns="" id="{EABC7C45-A9DB-4996-A5F0-058138B978BA}"/>
              </a:ext>
            </a:extLst>
          </p:cNvPr>
          <p:cNvSpPr/>
          <p:nvPr/>
        </p:nvSpPr>
        <p:spPr>
          <a:xfrm>
            <a:off x="2825303" y="757269"/>
            <a:ext cx="6660776"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ended question,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per separate sectors and services, N=1500</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p>
        </p:txBody>
      </p:sp>
      <p:graphicFrame>
        <p:nvGraphicFramePr>
          <p:cNvPr id="8" name="Chart 7">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xdr="http://schemas.openxmlformats.org/drawingml/2006/spreadsheetDrawing" xmlns:lc="http://schemas.openxmlformats.org/drawingml/2006/lockedCanvas" id="{00000000-0008-0000-0B00-000003000000}"/>
              </a:ext>
            </a:extLst>
          </p:cNvPr>
          <p:cNvGraphicFramePr>
            <a:graphicFrameLocks/>
          </p:cNvGraphicFramePr>
          <p:nvPr>
            <p:extLst>
              <p:ext uri="{D42A27DB-BD31-4B8C-83A1-F6EECF244321}">
                <p14:modId xmlns:p14="http://schemas.microsoft.com/office/powerpoint/2010/main" val="1181146022"/>
              </p:ext>
            </p:extLst>
          </p:nvPr>
        </p:nvGraphicFramePr>
        <p:xfrm>
          <a:off x="300562" y="1018879"/>
          <a:ext cx="11626733" cy="55846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976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435" y="6172435"/>
            <a:ext cx="2913530" cy="430887"/>
          </a:xfrm>
          <a:prstGeom prst="rect">
            <a:avLst/>
          </a:prstGeom>
        </p:spPr>
        <p:txBody>
          <a:bodyPr wrap="square">
            <a:spAutoFit/>
          </a:bodyPr>
          <a:lstStyle/>
          <a:p>
            <a:pPr algn="ctr"/>
            <a:r>
              <a:rPr lang="en-US" sz="1100" b="1" dirty="0">
                <a:solidFill>
                  <a:schemeClr val="bg1"/>
                </a:solidFill>
                <a:latin typeface="WeblySleek UI Light" panose="020B0502040204020203" pitchFamily="34" charset="0"/>
                <a:cs typeface="WeblySleek UI Light" panose="020B0502040204020203" pitchFamily="34" charset="0"/>
              </a:rPr>
              <a:t>(</a:t>
            </a:r>
            <a:r>
              <a:rPr lang="hy-AM" sz="1100" b="1" dirty="0">
                <a:solidFill>
                  <a:schemeClr val="bg1"/>
                </a:solidFill>
                <a:latin typeface="WeblySleek UI Light" panose="020B0502040204020203" pitchFamily="34" charset="0"/>
                <a:cs typeface="WeblySleek UI Light" panose="020B0502040204020203" pitchFamily="34" charset="0"/>
              </a:rPr>
              <a:t>փակ հարց</a:t>
            </a:r>
            <a:r>
              <a:rPr lang="en-US" sz="1100" b="1" dirty="0">
                <a:solidFill>
                  <a:schemeClr val="bg1"/>
                </a:solidFill>
                <a:latin typeface="WeblySleek UI Light" panose="020B0502040204020203" pitchFamily="34" charset="0"/>
                <a:cs typeface="WeblySleek UI Light" panose="020B0502040204020203" pitchFamily="34" charset="0"/>
              </a:rPr>
              <a:t>, %</a:t>
            </a:r>
            <a:r>
              <a:rPr lang="hy-AM" sz="1100" b="1" dirty="0">
                <a:solidFill>
                  <a:schemeClr val="bg1"/>
                </a:solidFill>
                <a:latin typeface="WeblySleek UI Light" panose="020B0502040204020203" pitchFamily="34" charset="0"/>
                <a:cs typeface="WeblySleek UI Light" panose="020B0502040204020203" pitchFamily="34" charset="0"/>
              </a:rPr>
              <a:t> ընդհանուրի մեջ</a:t>
            </a:r>
            <a:r>
              <a:rPr lang="en-US" sz="1100" b="1" dirty="0">
                <a:solidFill>
                  <a:schemeClr val="bg1"/>
                </a:solidFill>
                <a:latin typeface="WeblySleek UI Light" panose="020B0502040204020203" pitchFamily="34" charset="0"/>
                <a:cs typeface="WeblySleek UI Light" panose="020B0502040204020203" pitchFamily="34" charset="0"/>
              </a:rPr>
              <a:t>, N=1500)</a:t>
            </a:r>
          </a:p>
        </p:txBody>
      </p:sp>
      <p:graphicFrame>
        <p:nvGraphicFramePr>
          <p:cNvPr id="5" name="Table 4"/>
          <p:cNvGraphicFramePr>
            <a:graphicFrameLocks noGrp="1"/>
          </p:cNvGraphicFramePr>
          <p:nvPr>
            <p:extLst>
              <p:ext uri="{D42A27DB-BD31-4B8C-83A1-F6EECF244321}">
                <p14:modId xmlns:p14="http://schemas.microsoft.com/office/powerpoint/2010/main" val="330600795"/>
              </p:ext>
            </p:extLst>
          </p:nvPr>
        </p:nvGraphicFramePr>
        <p:xfrm>
          <a:off x="681317" y="259976"/>
          <a:ext cx="11223812" cy="6343346"/>
        </p:xfrm>
        <a:graphic>
          <a:graphicData uri="http://schemas.openxmlformats.org/drawingml/2006/table">
            <a:tbl>
              <a:tblPr firstRow="1" firstCol="1" bandRow="1">
                <a:tableStyleId>{5C22544A-7EE6-4342-B048-85BDC9FD1C3A}</a:tableStyleId>
              </a:tblPr>
              <a:tblGrid>
                <a:gridCol w="3736970"/>
                <a:gridCol w="3743421"/>
                <a:gridCol w="3743421"/>
              </a:tblGrid>
              <a:tr h="391887">
                <a:tc>
                  <a:txBody>
                    <a:bodyPr/>
                    <a:lstStyle/>
                    <a:p>
                      <a:pPr marL="0" marR="0" algn="ctr">
                        <a:lnSpc>
                          <a:spcPts val="1700"/>
                        </a:lnSpc>
                        <a:spcBef>
                          <a:spcPts val="0"/>
                        </a:spcBef>
                        <a:spcAft>
                          <a:spcPts val="0"/>
                        </a:spcAft>
                      </a:pPr>
                      <a:r>
                        <a:rPr lang="en-US" sz="1600" b="1" kern="1200" dirty="0" smtClean="0">
                          <a:solidFill>
                            <a:schemeClr val="lt1"/>
                          </a:solidFill>
                          <a:effectLst/>
                          <a:latin typeface="+mj-lt"/>
                          <a:ea typeface="+mn-ea"/>
                          <a:cs typeface="+mn-cs"/>
                        </a:rPr>
                        <a:t>1</a:t>
                      </a:r>
                      <a:r>
                        <a:rPr lang="en-US" sz="1600" b="1" kern="1200" baseline="30000" dirty="0" smtClean="0">
                          <a:solidFill>
                            <a:schemeClr val="lt1"/>
                          </a:solidFill>
                          <a:effectLst/>
                          <a:latin typeface="+mj-lt"/>
                          <a:ea typeface="+mn-ea"/>
                          <a:cs typeface="+mn-cs"/>
                        </a:rPr>
                        <a:t>st</a:t>
                      </a:r>
                      <a:r>
                        <a:rPr lang="en-US" sz="1600" b="1" kern="1200" dirty="0" smtClean="0">
                          <a:solidFill>
                            <a:schemeClr val="lt1"/>
                          </a:solidFill>
                          <a:effectLst/>
                          <a:latin typeface="+mj-lt"/>
                          <a:ea typeface="+mn-ea"/>
                          <a:cs typeface="+mn-cs"/>
                        </a:rPr>
                        <a:t> </a:t>
                      </a:r>
                      <a:r>
                        <a:rPr lang="en-US" sz="1600" b="1" i="0" u="none" strike="noStrike" kern="1200" baseline="0" dirty="0" smtClean="0">
                          <a:solidFill>
                            <a:schemeClr val="bg1"/>
                          </a:solidFill>
                          <a:latin typeface="+mj-lt"/>
                          <a:ea typeface="+mn-ea"/>
                          <a:cs typeface="WeblySleek UI Semibold" panose="020B0702040204020203" pitchFamily="34" charset="0"/>
                        </a:rPr>
                        <a:t>most corrupt sector/service</a:t>
                      </a:r>
                      <a:endParaRPr lang="en-US" sz="1600" b="1" i="0" u="none" strike="noStrike" kern="1200" baseline="0" dirty="0">
                        <a:solidFill>
                          <a:schemeClr val="bg1"/>
                        </a:solidFill>
                        <a:latin typeface="+mj-lt"/>
                        <a:ea typeface="+mn-ea"/>
                        <a:cs typeface="WeblySleek UI Semibold" panose="020B0702040204020203" pitchFamily="34" charset="0"/>
                      </a:endParaRPr>
                    </a:p>
                  </a:txBody>
                  <a:tcPr marL="52123" marR="52123" marT="0" marB="0" anchor="ctr">
                    <a:solidFill>
                      <a:srgbClr val="10455B"/>
                    </a:solidFill>
                  </a:tcPr>
                </a:tc>
                <a:tc>
                  <a:txBody>
                    <a:bodyPr/>
                    <a:lstStyle/>
                    <a:p>
                      <a:pPr marL="0" marR="0" algn="ctr">
                        <a:lnSpc>
                          <a:spcPts val="1700"/>
                        </a:lnSpc>
                        <a:spcBef>
                          <a:spcPts val="0"/>
                        </a:spcBef>
                        <a:spcAft>
                          <a:spcPts val="0"/>
                        </a:spcAft>
                      </a:pPr>
                      <a:r>
                        <a:rPr lang="en-US" sz="1600" b="1" kern="1200" dirty="0" smtClean="0">
                          <a:solidFill>
                            <a:schemeClr val="lt1"/>
                          </a:solidFill>
                          <a:effectLst/>
                          <a:latin typeface="+mj-lt"/>
                          <a:ea typeface="+mn-ea"/>
                          <a:cs typeface="+mn-cs"/>
                        </a:rPr>
                        <a:t>2</a:t>
                      </a:r>
                      <a:r>
                        <a:rPr lang="en-US" sz="1600" b="1" kern="1200" baseline="30000" dirty="0" smtClean="0">
                          <a:solidFill>
                            <a:schemeClr val="lt1"/>
                          </a:solidFill>
                          <a:effectLst/>
                          <a:latin typeface="+mj-lt"/>
                          <a:ea typeface="+mn-ea"/>
                          <a:cs typeface="+mn-cs"/>
                        </a:rPr>
                        <a:t>nd</a:t>
                      </a:r>
                      <a:r>
                        <a:rPr lang="en-US" sz="1600" b="1" kern="1200" dirty="0" smtClean="0">
                          <a:solidFill>
                            <a:schemeClr val="lt1"/>
                          </a:solidFill>
                          <a:effectLst/>
                          <a:latin typeface="+mj-lt"/>
                          <a:ea typeface="+mn-ea"/>
                          <a:cs typeface="+mn-cs"/>
                        </a:rPr>
                        <a:t> most corrupt sector/service</a:t>
                      </a:r>
                      <a:endParaRPr lang="en-US" sz="1600" dirty="0">
                        <a:effectLst/>
                        <a:latin typeface="+mj-lt"/>
                        <a:ea typeface="Calibri" panose="020F0502020204030204" pitchFamily="34" charset="0"/>
                        <a:cs typeface="Times New Roman" panose="02020603050405020304" pitchFamily="18" charset="0"/>
                      </a:endParaRPr>
                    </a:p>
                  </a:txBody>
                  <a:tcPr marL="52123" marR="52123" marT="0" marB="0" anchor="ctr">
                    <a:solidFill>
                      <a:srgbClr val="10455B"/>
                    </a:solidFill>
                  </a:tcPr>
                </a:tc>
                <a:tc>
                  <a:txBody>
                    <a:bodyPr/>
                    <a:lstStyle/>
                    <a:p>
                      <a:pPr marL="0" marR="0" algn="ctr">
                        <a:lnSpc>
                          <a:spcPts val="1700"/>
                        </a:lnSpc>
                        <a:spcBef>
                          <a:spcPts val="0"/>
                        </a:spcBef>
                        <a:spcAft>
                          <a:spcPts val="0"/>
                        </a:spcAft>
                      </a:pPr>
                      <a:r>
                        <a:rPr lang="en-US" sz="1600" b="1" kern="1200" dirty="0" smtClean="0">
                          <a:solidFill>
                            <a:schemeClr val="lt1"/>
                          </a:solidFill>
                          <a:effectLst/>
                          <a:latin typeface="+mj-lt"/>
                          <a:ea typeface="+mn-ea"/>
                          <a:cs typeface="+mn-cs"/>
                        </a:rPr>
                        <a:t>3</a:t>
                      </a:r>
                      <a:r>
                        <a:rPr lang="en-US" sz="1600" b="1" kern="1200" baseline="30000" dirty="0" smtClean="0">
                          <a:solidFill>
                            <a:schemeClr val="lt1"/>
                          </a:solidFill>
                          <a:effectLst/>
                          <a:latin typeface="+mj-lt"/>
                          <a:ea typeface="+mn-ea"/>
                          <a:cs typeface="+mn-cs"/>
                        </a:rPr>
                        <a:t>rd</a:t>
                      </a:r>
                      <a:r>
                        <a:rPr lang="en-US" sz="1600" b="1" kern="1200" dirty="0" smtClean="0">
                          <a:solidFill>
                            <a:schemeClr val="lt1"/>
                          </a:solidFill>
                          <a:effectLst/>
                          <a:latin typeface="+mj-lt"/>
                          <a:ea typeface="+mn-ea"/>
                          <a:cs typeface="+mn-cs"/>
                        </a:rPr>
                        <a:t> most corrupt sector/service</a:t>
                      </a:r>
                      <a:endParaRPr lang="en-US" sz="1600" dirty="0">
                        <a:effectLst/>
                        <a:latin typeface="+mj-lt"/>
                        <a:ea typeface="Calibri" panose="020F0502020204030204" pitchFamily="34" charset="0"/>
                        <a:cs typeface="Times New Roman" panose="02020603050405020304" pitchFamily="18" charset="0"/>
                      </a:endParaRPr>
                    </a:p>
                  </a:txBody>
                  <a:tcPr marL="52123" marR="52123" marT="0" marB="0" anchor="ctr">
                    <a:solidFill>
                      <a:srgbClr val="10455B"/>
                    </a:solidFill>
                  </a:tcPr>
                </a:tc>
              </a:tr>
              <a:tr h="5951459">
                <a:tc>
                  <a:txBody>
                    <a:bodyPr/>
                    <a:lstStyle/>
                    <a:p>
                      <a:pPr marL="0" marR="0" algn="just">
                        <a:lnSpc>
                          <a:spcPts val="1700"/>
                        </a:lnSpc>
                        <a:spcBef>
                          <a:spcPts val="1200"/>
                        </a:spcBef>
                        <a:spcAft>
                          <a:spcPts val="1200"/>
                        </a:spcAft>
                      </a:pPr>
                      <a:endParaRPr lang="hy-AM" sz="800" dirty="0">
                        <a:effectLst/>
                        <a:latin typeface="GHEA Grapalat" panose="02000506050000020003" pitchFamily="50" charset="0"/>
                        <a:ea typeface="Calibri" panose="020F0502020204030204" pitchFamily="34" charset="0"/>
                        <a:cs typeface="Times New Roman" panose="02020603050405020304" pitchFamily="18" charset="0"/>
                      </a:endParaRPr>
                    </a:p>
                  </a:txBody>
                  <a:tcPr marL="52123" marR="52123" marT="0" marB="0">
                    <a:noFill/>
                  </a:tcPr>
                </a:tc>
                <a:tc>
                  <a:txBody>
                    <a:bodyPr/>
                    <a:lstStyle/>
                    <a:p>
                      <a:pPr marL="0" marR="0" algn="just">
                        <a:lnSpc>
                          <a:spcPts val="1700"/>
                        </a:lnSpc>
                        <a:spcBef>
                          <a:spcPts val="1200"/>
                        </a:spcBef>
                        <a:spcAft>
                          <a:spcPts val="1200"/>
                        </a:spcAft>
                      </a:pPr>
                      <a:endParaRPr lang="hy-AM" sz="800" dirty="0">
                        <a:effectLst/>
                        <a:latin typeface="GHEA Grapalat" panose="02000506050000020003" pitchFamily="50" charset="0"/>
                        <a:ea typeface="Calibri" panose="020F0502020204030204" pitchFamily="34" charset="0"/>
                        <a:cs typeface="Times New Roman" panose="02020603050405020304" pitchFamily="18" charset="0"/>
                      </a:endParaRPr>
                    </a:p>
                  </a:txBody>
                  <a:tcPr marL="52123" marR="52123" marT="0" marB="0">
                    <a:noFill/>
                  </a:tcPr>
                </a:tc>
                <a:tc>
                  <a:txBody>
                    <a:bodyPr/>
                    <a:lstStyle/>
                    <a:p>
                      <a:pPr marL="0" marR="0" algn="just">
                        <a:lnSpc>
                          <a:spcPts val="1700"/>
                        </a:lnSpc>
                        <a:spcBef>
                          <a:spcPts val="1200"/>
                        </a:spcBef>
                        <a:spcAft>
                          <a:spcPts val="1200"/>
                        </a:spcAft>
                      </a:pPr>
                      <a:endParaRPr lang="hy-AM" sz="800" dirty="0">
                        <a:effectLst/>
                        <a:latin typeface="GHEA Grapalat" panose="02000506050000020003" pitchFamily="50" charset="0"/>
                        <a:ea typeface="Calibri" panose="020F0502020204030204" pitchFamily="34" charset="0"/>
                        <a:cs typeface="Times New Roman" panose="02020603050405020304" pitchFamily="18" charset="0"/>
                      </a:endParaRPr>
                    </a:p>
                  </a:txBody>
                  <a:tcPr marL="52123" marR="52123" marT="0" marB="0">
                    <a:noFill/>
                  </a:tcPr>
                </a:tc>
              </a:tr>
            </a:tbl>
          </a:graphicData>
        </a:graphic>
      </p:graphicFrame>
      <p:graphicFrame>
        <p:nvGraphicFramePr>
          <p:cNvPr id="7" name="Chart 6">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0C00-000002000000}"/>
              </a:ext>
            </a:extLst>
          </p:cNvPr>
          <p:cNvGraphicFramePr>
            <a:graphicFrameLocks/>
          </p:cNvGraphicFramePr>
          <p:nvPr>
            <p:extLst>
              <p:ext uri="{D42A27DB-BD31-4B8C-83A1-F6EECF244321}">
                <p14:modId xmlns:p14="http://schemas.microsoft.com/office/powerpoint/2010/main" val="1510928614"/>
              </p:ext>
            </p:extLst>
          </p:nvPr>
        </p:nvGraphicFramePr>
        <p:xfrm>
          <a:off x="-198442" y="681735"/>
          <a:ext cx="4610295" cy="5921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0C00-000002000000}"/>
              </a:ext>
            </a:extLst>
          </p:cNvPr>
          <p:cNvGraphicFramePr>
            <a:graphicFrameLocks/>
          </p:cNvGraphicFramePr>
          <p:nvPr>
            <p:extLst>
              <p:ext uri="{D42A27DB-BD31-4B8C-83A1-F6EECF244321}">
                <p14:modId xmlns:p14="http://schemas.microsoft.com/office/powerpoint/2010/main" val="3602320743"/>
              </p:ext>
            </p:extLst>
          </p:nvPr>
        </p:nvGraphicFramePr>
        <p:xfrm>
          <a:off x="4657257" y="712206"/>
          <a:ext cx="3630520" cy="598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0C00-000002000000}"/>
              </a:ext>
            </a:extLst>
          </p:cNvPr>
          <p:cNvGraphicFramePr>
            <a:graphicFrameLocks/>
          </p:cNvGraphicFramePr>
          <p:nvPr>
            <p:extLst>
              <p:ext uri="{D42A27DB-BD31-4B8C-83A1-F6EECF244321}">
                <p14:modId xmlns:p14="http://schemas.microsoft.com/office/powerpoint/2010/main" val="2233850253"/>
              </p:ext>
            </p:extLst>
          </p:nvPr>
        </p:nvGraphicFramePr>
        <p:xfrm>
          <a:off x="8323590" y="674471"/>
          <a:ext cx="3971644" cy="601108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37557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1028" y="1149544"/>
            <a:ext cx="11402568" cy="461665"/>
          </a:xfrm>
          <a:prstGeom prst="rect">
            <a:avLst/>
          </a:prstGeom>
        </p:spPr>
        <p:txBody>
          <a:bodyPr wrap="square">
            <a:spAutoFit/>
          </a:bodyPr>
          <a:lstStyle/>
          <a:p>
            <a:pPr algn="ct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(up to 3 answers, %</a:t>
            </a:r>
            <a:r>
              <a:rPr lang="hy-AM"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of total answers, N=1500</a:t>
            </a:r>
            <a:endParaRPr lang="hy-AM" sz="1200" b="1" i="1" dirty="0">
              <a:solidFill>
                <a:schemeClr val="tx1">
                  <a:lumMod val="75000"/>
                  <a:lumOff val="25000"/>
                </a:schemeClr>
              </a:solidFill>
              <a:latin typeface="WeblySleek UI Light" panose="020B0502040204020203" pitchFamily="34" charset="0"/>
              <a:cs typeface="WeblySleek UI Light" panose="020B0502040204020203" pitchFamily="34" charset="0"/>
            </a:endParaRPr>
          </a:p>
          <a:p>
            <a:pPr algn="ct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for current situation </a:t>
            </a:r>
            <a:r>
              <a:rPr lang="en-US" sz="1200" b="1" i="1" dirty="0">
                <a:solidFill>
                  <a:schemeClr val="accent1">
                    <a:lumMod val="75000"/>
                  </a:schemeClr>
                </a:solidFill>
                <a:latin typeface="WeblySleek UI Light" panose="020B0502040204020203" pitchFamily="34" charset="0"/>
                <a:cs typeface="WeblySleek UI Light" panose="020B0502040204020203" pitchFamily="34" charset="0"/>
              </a:rPr>
              <a:t>1.4 </a:t>
            </a:r>
            <a:r>
              <a:rPr lang="en-US" sz="1200" b="1" i="1" dirty="0" smtClean="0">
                <a:solidFill>
                  <a:schemeClr val="accent1">
                    <a:lumMod val="75000"/>
                  </a:schemeClr>
                </a:solidFill>
                <a:latin typeface="WeblySleek UI Light" panose="020B0502040204020203" pitchFamily="34" charset="0"/>
                <a:cs typeface="WeblySleek UI Light" panose="020B0502040204020203" pitchFamily="34" charset="0"/>
              </a:rPr>
              <a:t>answers </a:t>
            </a:r>
            <a:r>
              <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rPr>
              <a:t>received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on average per respondent, </a:t>
            </a:r>
            <a:r>
              <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rPr>
              <a:t>for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two years ago </a:t>
            </a:r>
            <a:r>
              <a:rPr lang="en-US" sz="1200" b="1" i="1" dirty="0" smtClean="0">
                <a:solidFill>
                  <a:schemeClr val="accent1">
                    <a:lumMod val="75000"/>
                  </a:schemeClr>
                </a:solidFill>
                <a:latin typeface="WeblySleek UI Light" panose="020B0502040204020203" pitchFamily="34" charset="0"/>
                <a:cs typeface="WeblySleek UI Light" panose="020B0502040204020203" pitchFamily="34" charset="0"/>
              </a:rPr>
              <a:t>2.9 answers </a:t>
            </a:r>
            <a:r>
              <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rPr>
              <a:t>received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on average </a:t>
            </a:r>
            <a:r>
              <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rPr>
              <a:t>per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respondent</a:t>
            </a:r>
            <a:r>
              <a:rPr lang="en-US" sz="11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a:t>
            </a:r>
            <a:endParaRPr lang="en-US" sz="1100" b="1" i="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sp>
        <p:nvSpPr>
          <p:cNvPr id="8" name="Rectangle 7">
            <a:extLst>
              <a:ext uri="{FF2B5EF4-FFF2-40B4-BE49-F238E27FC236}">
                <a16:creationId xmlns:a16="http://schemas.microsoft.com/office/drawing/2014/main" xmlns="" id="{6C0318B3-4746-48B8-86C4-581988E459A9}"/>
              </a:ext>
            </a:extLst>
          </p:cNvPr>
          <p:cNvSpPr/>
          <p:nvPr/>
        </p:nvSpPr>
        <p:spPr>
          <a:xfrm>
            <a:off x="1156448" y="878"/>
            <a:ext cx="10564118" cy="682218"/>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p:cNvSpPr/>
          <p:nvPr/>
        </p:nvSpPr>
        <p:spPr>
          <a:xfrm>
            <a:off x="1606529" y="141932"/>
            <a:ext cx="9663955" cy="400110"/>
          </a:xfrm>
          <a:prstGeom prst="rect">
            <a:avLst/>
          </a:prstGeom>
        </p:spPr>
        <p:txBody>
          <a:bodyPr wrap="square">
            <a:spAutoFit/>
          </a:bodyPr>
          <a:lstStyle/>
          <a:p>
            <a:pPr algn="ctr"/>
            <a:r>
              <a:rPr lang="en-US" sz="2000" b="1" dirty="0">
                <a:solidFill>
                  <a:schemeClr val="bg1"/>
                </a:solidFill>
                <a:latin typeface="WeblySleek UI Semibold" panose="020B0702040204020203" pitchFamily="34" charset="0"/>
                <a:cs typeface="WeblySleek UI Semibold" panose="020B0702040204020203" pitchFamily="34" charset="0"/>
              </a:rPr>
              <a:t>M</a:t>
            </a:r>
            <a:r>
              <a:rPr lang="en-US" sz="2000" b="1" dirty="0" smtClean="0">
                <a:solidFill>
                  <a:schemeClr val="bg1"/>
                </a:solidFill>
                <a:latin typeface="WeblySleek UI Semibold" panose="020B0702040204020203" pitchFamily="34" charset="0"/>
                <a:cs typeface="WeblySleek UI Semibold" panose="020B0702040204020203" pitchFamily="34" charset="0"/>
              </a:rPr>
              <a:t>ost common types of corruption: </a:t>
            </a:r>
            <a:r>
              <a:rPr lang="en-US" sz="2000" b="1" dirty="0">
                <a:solidFill>
                  <a:schemeClr val="bg1"/>
                </a:solidFill>
                <a:latin typeface="WeblySleek UI Semibold" panose="020B0702040204020203" pitchFamily="34" charset="0"/>
                <a:cs typeface="WeblySleek UI Semibold" panose="020B0702040204020203" pitchFamily="34" charset="0"/>
              </a:rPr>
              <a:t>T</a:t>
            </a:r>
            <a:r>
              <a:rPr lang="en-US" sz="2000" b="1" dirty="0" smtClean="0">
                <a:solidFill>
                  <a:schemeClr val="bg1"/>
                </a:solidFill>
                <a:latin typeface="WeblySleek UI Semibold" panose="020B0702040204020203" pitchFamily="34" charset="0"/>
                <a:cs typeface="WeblySleek UI Semibold" panose="020B0702040204020203" pitchFamily="34" charset="0"/>
              </a:rPr>
              <a:t>oday versus two years ago</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3" name="Rectangle 2"/>
          <p:cNvSpPr/>
          <p:nvPr/>
        </p:nvSpPr>
        <p:spPr>
          <a:xfrm>
            <a:off x="632729" y="810990"/>
            <a:ext cx="11455390" cy="338554"/>
          </a:xfrm>
          <a:prstGeom prst="rect">
            <a:avLst/>
          </a:prstGeom>
        </p:spPr>
        <p:txBody>
          <a:bodyPr wrap="square">
            <a:spAutoFit/>
          </a:bodyPr>
          <a:lstStyle/>
          <a:p>
            <a:pPr algn="ctr"/>
            <a:r>
              <a:rPr lang="hy-AM" sz="1600" b="1" dirty="0"/>
              <a:t>In your opinion, </a:t>
            </a:r>
            <a:r>
              <a:rPr lang="en-US" sz="1600" b="1" dirty="0"/>
              <a:t>which</a:t>
            </a:r>
            <a:r>
              <a:rPr lang="hy-AM" sz="1600" b="1" dirty="0"/>
              <a:t> were/are the most common forms of corruption now and two years ago?</a:t>
            </a:r>
            <a:endParaRPr lang="en-US" sz="1500" b="1" dirty="0">
              <a:solidFill>
                <a:sysClr val="windowText" lastClr="000000"/>
              </a:solidFill>
              <a:latin typeface="WeblySleek UI Light" panose="020B0502040204020203"/>
              <a:cs typeface="Calibri Light" panose="020F0302020204030204" pitchFamily="34" charset="0"/>
            </a:endParaRPr>
          </a:p>
        </p:txBody>
      </p:sp>
      <p:graphicFrame>
        <p:nvGraphicFramePr>
          <p:cNvPr id="7" name="Chart 6">
            <a:extLst>
              <a:ext uri="{FF2B5EF4-FFF2-40B4-BE49-F238E27FC236}">
                <a16:creationId xmlns:lc="http://schemas.openxmlformats.org/drawingml/2006/lockedCanvas"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xdr="http://schemas.openxmlformats.org/drawingml/2006/spreadsheetDrawing" id="{00000000-0008-0000-1200-000002000000}"/>
              </a:ext>
            </a:extLst>
          </p:cNvPr>
          <p:cNvGraphicFramePr>
            <a:graphicFrameLocks/>
          </p:cNvGraphicFramePr>
          <p:nvPr>
            <p:extLst>
              <p:ext uri="{D42A27DB-BD31-4B8C-83A1-F6EECF244321}">
                <p14:modId xmlns:p14="http://schemas.microsoft.com/office/powerpoint/2010/main" val="986429919"/>
              </p:ext>
            </p:extLst>
          </p:nvPr>
        </p:nvGraphicFramePr>
        <p:xfrm>
          <a:off x="521028" y="1779494"/>
          <a:ext cx="11548871" cy="4769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9950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5844" y="1683541"/>
            <a:ext cx="7303256" cy="276999"/>
          </a:xfrm>
          <a:prstGeom prst="rect">
            <a:avLst/>
          </a:prstGeom>
        </p:spPr>
        <p:txBody>
          <a:bodyPr wrap="square">
            <a:spAutoFit/>
          </a:bodyPr>
          <a:lstStyle/>
          <a:p>
            <a:pPr algn="ct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closed-ended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question, %</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of total, N=1500 </a:t>
            </a:r>
            <a:r>
              <a:rPr lang="en-US" sz="12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2019</a:t>
            </a:r>
            <a:r>
              <a:rPr lang="hy-AM" sz="12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200" b="1" dirty="0">
                <a:solidFill>
                  <a:schemeClr val="tx1">
                    <a:lumMod val="75000"/>
                    <a:lumOff val="25000"/>
                  </a:schemeClr>
                </a:solidFill>
                <a:latin typeface="WeblySleek UI Light" panose="020B0502040204020203" pitchFamily="34" charset="0"/>
                <a:cs typeface="WeblySleek UI Light" panose="020B0502040204020203" pitchFamily="34" charset="0"/>
              </a:rPr>
              <a:t>N=1528 </a:t>
            </a:r>
            <a:r>
              <a:rPr lang="en-US" sz="12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2010)</a:t>
            </a:r>
            <a:endParaRPr lang="en-US" sz="1200" b="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sp>
        <p:nvSpPr>
          <p:cNvPr id="6" name="Rectangle 5">
            <a:extLst>
              <a:ext uri="{FF2B5EF4-FFF2-40B4-BE49-F238E27FC236}">
                <a16:creationId xmlns:a16="http://schemas.microsoft.com/office/drawing/2014/main" xmlns="" id="{6C0318B3-4746-48B8-86C4-581988E459A9}"/>
              </a:ext>
            </a:extLst>
          </p:cNvPr>
          <p:cNvSpPr/>
          <p:nvPr/>
        </p:nvSpPr>
        <p:spPr>
          <a:xfrm>
            <a:off x="1165413" y="1"/>
            <a:ext cx="10564118" cy="851542"/>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p:nvSpPr>
        <p:spPr>
          <a:xfrm>
            <a:off x="1165413" y="225717"/>
            <a:ext cx="10334969" cy="400110"/>
          </a:xfrm>
          <a:prstGeom prst="rect">
            <a:avLst/>
          </a:prstGeom>
        </p:spPr>
        <p:txBody>
          <a:bodyPr wrap="square">
            <a:spAutoFit/>
          </a:bodyPr>
          <a:lstStyle/>
          <a:p>
            <a:pPr algn="ctr">
              <a:defRPr sz="1560" b="1" i="0" u="none" strike="noStrike" kern="1200" baseline="0">
                <a:solidFill>
                  <a:prstClr val="white"/>
                </a:solidFill>
                <a:latin typeface="WeblySleek UI Light" panose="020B0502040204020203"/>
                <a:ea typeface="+mn-ea"/>
                <a:cs typeface="Calibri Light" panose="020F0302020204030204" pitchFamily="34" charset="0"/>
              </a:defRPr>
            </a:pPr>
            <a:r>
              <a:rPr lang="en-US" sz="2000" b="1" dirty="0" smtClean="0">
                <a:solidFill>
                  <a:schemeClr val="bg1"/>
                </a:solidFill>
                <a:latin typeface="WeblySleek UI Semibold" panose="020B0702040204020203" pitchFamily="34" charset="0"/>
                <a:cs typeface="WeblySleek UI Semibold" panose="020B0702040204020203" pitchFamily="34" charset="0"/>
              </a:rPr>
              <a:t>The perception of </a:t>
            </a:r>
            <a:r>
              <a:rPr lang="en-US" sz="2000" b="1" dirty="0">
                <a:solidFill>
                  <a:schemeClr val="bg1"/>
                </a:solidFill>
                <a:latin typeface="WeblySleek UI Semibold" panose="020B0702040204020203" pitchFamily="34" charset="0"/>
                <a:cs typeface="WeblySleek UI Semibold" panose="020B0702040204020203" pitchFamily="34" charset="0"/>
              </a:rPr>
              <a:t>state official </a:t>
            </a:r>
            <a:r>
              <a:rPr lang="en-US" sz="2000" b="1" dirty="0" smtClean="0">
                <a:solidFill>
                  <a:schemeClr val="bg1"/>
                </a:solidFill>
                <a:latin typeface="WeblySleek UI Semibold" panose="020B0702040204020203" pitchFamily="34" charset="0"/>
                <a:cs typeface="WeblySleek UI Semibold" panose="020B0702040204020203" pitchFamily="34" charset="0"/>
              </a:rPr>
              <a:t>involvement in corruption in 2010 versus 2019</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2" name="Rectangle 1"/>
          <p:cNvSpPr/>
          <p:nvPr/>
        </p:nvSpPr>
        <p:spPr>
          <a:xfrm>
            <a:off x="2368531" y="965382"/>
            <a:ext cx="8157882" cy="646331"/>
          </a:xfrm>
          <a:prstGeom prst="rect">
            <a:avLst/>
          </a:prstGeom>
        </p:spPr>
        <p:txBody>
          <a:bodyPr wrap="square">
            <a:spAutoFit/>
          </a:bodyPr>
          <a:lstStyle/>
          <a:p>
            <a:pPr algn="ctr"/>
            <a:r>
              <a:rPr lang="en-US" b="1" dirty="0"/>
              <a:t>In your opinion, where is corruption most widespread? Among officials, is it at the executive, middle or lower </a:t>
            </a:r>
            <a:r>
              <a:rPr lang="en-US" b="1" dirty="0" smtClean="0"/>
              <a:t>level?</a:t>
            </a:r>
            <a:endParaRPr lang="en-US" dirty="0"/>
          </a:p>
        </p:txBody>
      </p:sp>
      <p:graphicFrame>
        <p:nvGraphicFramePr>
          <p:cNvPr id="9" name="Chart 8">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000-000004000000}"/>
              </a:ext>
            </a:extLst>
          </p:cNvPr>
          <p:cNvGraphicFramePr>
            <a:graphicFrameLocks/>
          </p:cNvGraphicFramePr>
          <p:nvPr>
            <p:extLst>
              <p:ext uri="{D42A27DB-BD31-4B8C-83A1-F6EECF244321}">
                <p14:modId xmlns:p14="http://schemas.microsoft.com/office/powerpoint/2010/main" val="3075205846"/>
              </p:ext>
            </p:extLst>
          </p:nvPr>
        </p:nvGraphicFramePr>
        <p:xfrm>
          <a:off x="864545" y="2140322"/>
          <a:ext cx="10635837" cy="45495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2577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6C0318B3-4746-48B8-86C4-581988E459A9}"/>
              </a:ext>
            </a:extLst>
          </p:cNvPr>
          <p:cNvSpPr/>
          <p:nvPr/>
        </p:nvSpPr>
        <p:spPr>
          <a:xfrm>
            <a:off x="98612" y="-24299"/>
            <a:ext cx="5671252" cy="1215537"/>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xmlns="" id="{6C0318B3-4746-48B8-86C4-581988E459A9}"/>
              </a:ext>
            </a:extLst>
          </p:cNvPr>
          <p:cNvSpPr/>
          <p:nvPr/>
        </p:nvSpPr>
        <p:spPr>
          <a:xfrm>
            <a:off x="5975115" y="-24299"/>
            <a:ext cx="6113253" cy="1215537"/>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Rectangle 1"/>
          <p:cNvSpPr/>
          <p:nvPr/>
        </p:nvSpPr>
        <p:spPr>
          <a:xfrm>
            <a:off x="1253761" y="1346342"/>
            <a:ext cx="2943434"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closed-ended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question,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N=1500</a:t>
            </a:r>
          </a:p>
        </p:txBody>
      </p:sp>
      <p:sp>
        <p:nvSpPr>
          <p:cNvPr id="16" name="Rectangle 15"/>
          <p:cNvSpPr/>
          <p:nvPr/>
        </p:nvSpPr>
        <p:spPr>
          <a:xfrm>
            <a:off x="7905572" y="1293516"/>
            <a:ext cx="2943434"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(closed-ended question,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N=1500</a:t>
            </a:r>
          </a:p>
        </p:txBody>
      </p:sp>
      <p:sp>
        <p:nvSpPr>
          <p:cNvPr id="3" name="Rectangle 2"/>
          <p:cNvSpPr/>
          <p:nvPr/>
        </p:nvSpPr>
        <p:spPr>
          <a:xfrm>
            <a:off x="366601" y="0"/>
            <a:ext cx="5263233" cy="923330"/>
          </a:xfrm>
          <a:prstGeom prst="rect">
            <a:avLst/>
          </a:prstGeom>
        </p:spPr>
        <p:txBody>
          <a:bodyPr wrap="square">
            <a:spAutoFit/>
          </a:bodyPr>
          <a:lstStyle/>
          <a:p>
            <a:pPr algn="ctr"/>
            <a:r>
              <a:rPr lang="en-US" b="1" dirty="0">
                <a:solidFill>
                  <a:schemeClr val="bg1"/>
                </a:solidFill>
                <a:latin typeface="WeblySleek UI Semibold" panose="020B0702040204020203" pitchFamily="34" charset="0"/>
                <a:cs typeface="WeblySleek UI Semibold" panose="020B0702040204020203" pitchFamily="34" charset="0"/>
              </a:rPr>
              <a:t>The change in the number of cases of </a:t>
            </a:r>
            <a:r>
              <a:rPr lang="en-US" b="1" dirty="0" smtClean="0">
                <a:solidFill>
                  <a:schemeClr val="bg1"/>
                </a:solidFill>
                <a:latin typeface="WeblySleek UI Semibold" panose="020B0702040204020203" pitchFamily="34" charset="0"/>
                <a:cs typeface="WeblySleek UI Semibold" panose="020B0702040204020203" pitchFamily="34" charset="0"/>
              </a:rPr>
              <a:t>nepotism </a:t>
            </a:r>
            <a:r>
              <a:rPr lang="en-US" b="1" dirty="0">
                <a:solidFill>
                  <a:schemeClr val="bg1"/>
                </a:solidFill>
                <a:latin typeface="WeblySleek UI Semibold" panose="020B0702040204020203" pitchFamily="34" charset="0"/>
                <a:cs typeface="WeblySleek UI Semibold" panose="020B0702040204020203" pitchFamily="34" charset="0"/>
              </a:rPr>
              <a:t>and other forms of corruption by public officials </a:t>
            </a:r>
            <a:r>
              <a:rPr lang="en-US" b="1" dirty="0" smtClean="0">
                <a:solidFill>
                  <a:schemeClr val="bg1"/>
                </a:solidFill>
                <a:latin typeface="WeblySleek UI Semibold" panose="020B0702040204020203" pitchFamily="34" charset="0"/>
                <a:cs typeface="WeblySleek UI Semibold" panose="020B0702040204020203" pitchFamily="34" charset="0"/>
              </a:rPr>
              <a:t>after </a:t>
            </a:r>
            <a:r>
              <a:rPr lang="en-US" b="1" dirty="0">
                <a:solidFill>
                  <a:schemeClr val="bg1"/>
                </a:solidFill>
                <a:latin typeface="WeblySleek UI Semibold" panose="020B0702040204020203" pitchFamily="34" charset="0"/>
                <a:cs typeface="WeblySleek UI Semibold" panose="020B0702040204020203" pitchFamily="34" charset="0"/>
              </a:rPr>
              <a:t>April-May 2018</a:t>
            </a:r>
          </a:p>
        </p:txBody>
      </p:sp>
      <p:sp>
        <p:nvSpPr>
          <p:cNvPr id="17" name="Rectangle 16"/>
          <p:cNvSpPr/>
          <p:nvPr/>
        </p:nvSpPr>
        <p:spPr>
          <a:xfrm>
            <a:off x="6400124" y="-24299"/>
            <a:ext cx="5298817" cy="1200329"/>
          </a:xfrm>
          <a:prstGeom prst="rect">
            <a:avLst/>
          </a:prstGeom>
        </p:spPr>
        <p:txBody>
          <a:bodyPr wrap="square">
            <a:spAutoFit/>
          </a:bodyPr>
          <a:lstStyle/>
          <a:p>
            <a:pPr algn="ctr"/>
            <a:r>
              <a:rPr lang="en-US" b="1" dirty="0">
                <a:solidFill>
                  <a:schemeClr val="bg1"/>
                </a:solidFill>
                <a:latin typeface="WeblySleek UI Semibold" panose="020B0702040204020203" pitchFamily="34" charset="0"/>
                <a:cs typeface="WeblySleek UI Semibold" panose="020B0702040204020203" pitchFamily="34" charset="0"/>
              </a:rPr>
              <a:t>The change in the amount of bribes </a:t>
            </a:r>
            <a:r>
              <a:rPr lang="en-US" b="1" dirty="0" smtClean="0">
                <a:solidFill>
                  <a:schemeClr val="bg1"/>
                </a:solidFill>
                <a:latin typeface="WeblySleek UI Semibold" panose="020B0702040204020203" pitchFamily="34" charset="0"/>
                <a:cs typeface="WeblySleek UI Semibold" panose="020B0702040204020203" pitchFamily="34" charset="0"/>
              </a:rPr>
              <a:t>required/ </a:t>
            </a:r>
            <a:r>
              <a:rPr lang="en-US" b="1" dirty="0">
                <a:solidFill>
                  <a:schemeClr val="bg1"/>
                </a:solidFill>
                <a:latin typeface="WeblySleek UI Semibold" panose="020B0702040204020203" pitchFamily="34" charset="0"/>
                <a:cs typeface="WeblySleek UI Semibold" panose="020B0702040204020203" pitchFamily="34" charset="0"/>
              </a:rPr>
              <a:t>expected by public officials and the </a:t>
            </a:r>
            <a:r>
              <a:rPr lang="en-US" b="1" dirty="0" smtClean="0">
                <a:solidFill>
                  <a:schemeClr val="bg1"/>
                </a:solidFill>
                <a:latin typeface="WeblySleek UI Semibold" panose="020B0702040204020203" pitchFamily="34" charset="0"/>
                <a:cs typeface="WeblySleek UI Semibold" panose="020B0702040204020203" pitchFamily="34" charset="0"/>
              </a:rPr>
              <a:t>frequency of bribes required/expected by </a:t>
            </a:r>
            <a:r>
              <a:rPr lang="en-US" b="1" dirty="0">
                <a:solidFill>
                  <a:schemeClr val="bg1"/>
                </a:solidFill>
                <a:latin typeface="WeblySleek UI Semibold" panose="020B0702040204020203" pitchFamily="34" charset="0"/>
                <a:cs typeface="WeblySleek UI Semibold" panose="020B0702040204020203" pitchFamily="34" charset="0"/>
              </a:rPr>
              <a:t>public officials </a:t>
            </a:r>
            <a:r>
              <a:rPr lang="en-US" b="1" dirty="0" smtClean="0">
                <a:solidFill>
                  <a:schemeClr val="bg1"/>
                </a:solidFill>
                <a:latin typeface="WeblySleek UI Semibold" panose="020B0702040204020203" pitchFamily="34" charset="0"/>
                <a:cs typeface="WeblySleek UI Semibold" panose="020B0702040204020203" pitchFamily="34" charset="0"/>
              </a:rPr>
              <a:t>after </a:t>
            </a:r>
            <a:r>
              <a:rPr lang="en-US" b="1" dirty="0">
                <a:solidFill>
                  <a:schemeClr val="bg1"/>
                </a:solidFill>
                <a:latin typeface="WeblySleek UI Semibold" panose="020B0702040204020203" pitchFamily="34" charset="0"/>
                <a:cs typeface="WeblySleek UI Semibold" panose="020B0702040204020203" pitchFamily="34" charset="0"/>
              </a:rPr>
              <a:t>April-May 2018</a:t>
            </a:r>
          </a:p>
        </p:txBody>
      </p:sp>
      <p:graphicFrame>
        <p:nvGraphicFramePr>
          <p:cNvPr id="11" name="Chart 10">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1100-000003000000}"/>
              </a:ext>
            </a:extLst>
          </p:cNvPr>
          <p:cNvGraphicFramePr>
            <a:graphicFrameLocks/>
          </p:cNvGraphicFramePr>
          <p:nvPr>
            <p:extLst>
              <p:ext uri="{D42A27DB-BD31-4B8C-83A1-F6EECF244321}">
                <p14:modId xmlns:p14="http://schemas.microsoft.com/office/powerpoint/2010/main" val="46575322"/>
              </p:ext>
            </p:extLst>
          </p:nvPr>
        </p:nvGraphicFramePr>
        <p:xfrm>
          <a:off x="670189" y="1921689"/>
          <a:ext cx="5729935" cy="43593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1000-000004000000}"/>
              </a:ext>
            </a:extLst>
          </p:cNvPr>
          <p:cNvGraphicFramePr>
            <a:graphicFrameLocks/>
          </p:cNvGraphicFramePr>
          <p:nvPr>
            <p:extLst>
              <p:ext uri="{D42A27DB-BD31-4B8C-83A1-F6EECF244321}">
                <p14:modId xmlns:p14="http://schemas.microsoft.com/office/powerpoint/2010/main" val="332944648"/>
              </p:ext>
            </p:extLst>
          </p:nvPr>
        </p:nvGraphicFramePr>
        <p:xfrm>
          <a:off x="6285693" y="1712935"/>
          <a:ext cx="6254496" cy="52250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05754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427444" y="942729"/>
            <a:ext cx="9635003" cy="338554"/>
          </a:xfrm>
          <a:prstGeom prst="rect">
            <a:avLst/>
          </a:prstGeom>
        </p:spPr>
        <p:txBody>
          <a:bodyPr wrap="square">
            <a:spAutoFit/>
          </a:bodyPr>
          <a:lstStyle/>
          <a:p>
            <a:pPr algn="ctr"/>
            <a:r>
              <a:rPr lang="en-US" sz="1600" b="1" dirty="0"/>
              <a:t>In your opinion, which of the following is the most common case of corruption </a:t>
            </a:r>
            <a:r>
              <a:rPr lang="en-US" sz="1600" b="1" dirty="0" smtClean="0"/>
              <a:t>among </a:t>
            </a:r>
            <a:r>
              <a:rPr lang="en-US" sz="1600" b="1" dirty="0"/>
              <a:t>public officials today?</a:t>
            </a:r>
            <a:endParaRPr lang="en-US" sz="1700" b="1" dirty="0">
              <a:solidFill>
                <a:sysClr val="windowText" lastClr="000000"/>
              </a:solidFill>
              <a:latin typeface="WeblySleek UI Light" panose="020B0502040204020203"/>
              <a:cs typeface="Calibri Light" panose="020F0302020204030204" pitchFamily="34" charset="0"/>
            </a:endParaRPr>
          </a:p>
        </p:txBody>
      </p:sp>
      <p:sp>
        <p:nvSpPr>
          <p:cNvPr id="5" name="Rectangle 4"/>
          <p:cNvSpPr/>
          <p:nvPr/>
        </p:nvSpPr>
        <p:spPr>
          <a:xfrm>
            <a:off x="2508974" y="1281283"/>
            <a:ext cx="7303256" cy="276999"/>
          </a:xfrm>
          <a:prstGeom prst="rect">
            <a:avLst/>
          </a:prstGeom>
        </p:spPr>
        <p:txBody>
          <a:bodyPr wrap="square">
            <a:spAutoFit/>
          </a:bodyPr>
          <a:lstStyle/>
          <a:p>
            <a:pPr algn="ct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closed-ended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question, %</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of total, N=1500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2019</a:t>
            </a:r>
            <a:r>
              <a:rPr lang="hy-AM"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rPr>
              <a:t>N=1528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2010)</a:t>
            </a:r>
            <a:endPar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graphicFrame>
        <p:nvGraphicFramePr>
          <p:cNvPr id="6" name="Chart 5">
            <a:extLst>
              <a:ext uri="{FF2B5EF4-FFF2-40B4-BE49-F238E27FC236}">
                <a16:creationId xmlns:xdr="http://schemas.openxmlformats.org/drawingml/2006/spreadsheetDrawin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aink="http://schemas.microsoft.com/office/drawing/2016/ink" xmlns:am3d="http://schemas.microsoft.com/office/drawing/2017/model3d" xmlns:o="urn:schemas-microsoft-com:office:office" xmlns:v="urn:schemas-microsoft-com:vml" xmlns:w10="urn:schemas-microsoft-com:office:word" xmlns:w="http://schemas.openxmlformats.org/wordprocessingml/2006/main" xmlns:w16cid="http://schemas.microsoft.com/office/word/2016/wordml/cid" xmlns:w16se="http://schemas.microsoft.com/office/word/2015/wordml/symex" xmlns:a16="http://schemas.microsoft.com/office/drawing/2014/main" xmlns:lc="http://schemas.openxmlformats.org/drawingml/2006/lockedCanvas" id="{00000000-0008-0000-1000-000004000000}"/>
              </a:ext>
            </a:extLst>
          </p:cNvPr>
          <p:cNvGraphicFramePr>
            <a:graphicFrameLocks/>
          </p:cNvGraphicFramePr>
          <p:nvPr>
            <p:extLst>
              <p:ext uri="{D42A27DB-BD31-4B8C-83A1-F6EECF244321}">
                <p14:modId xmlns:p14="http://schemas.microsoft.com/office/powerpoint/2010/main" val="2098409258"/>
              </p:ext>
            </p:extLst>
          </p:nvPr>
        </p:nvGraphicFramePr>
        <p:xfrm>
          <a:off x="1219200" y="1634490"/>
          <a:ext cx="10381129" cy="468562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xmlns="" id="{6C0318B3-4746-48B8-86C4-581988E459A9}"/>
              </a:ext>
            </a:extLst>
          </p:cNvPr>
          <p:cNvSpPr/>
          <p:nvPr/>
        </p:nvSpPr>
        <p:spPr>
          <a:xfrm>
            <a:off x="841248" y="1"/>
            <a:ext cx="10427387" cy="887506"/>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1335742" y="243699"/>
            <a:ext cx="9726705" cy="400110"/>
          </a:xfrm>
          <a:prstGeom prst="rect">
            <a:avLst/>
          </a:prstGeom>
        </p:spPr>
        <p:txBody>
          <a:bodyPr wrap="square">
            <a:spAutoFit/>
          </a:bodyPr>
          <a:lstStyle/>
          <a:p>
            <a:pPr algn="ctr">
              <a:defRPr sz="1560" b="1" i="0" u="none" strike="noStrike" kern="1200" baseline="0">
                <a:solidFill>
                  <a:prstClr val="white"/>
                </a:solidFill>
                <a:latin typeface="WeblySleek UI Light" panose="020B0502040204020203"/>
                <a:ea typeface="+mn-ea"/>
                <a:cs typeface="Calibri Light" panose="020F0302020204030204" pitchFamily="34" charset="0"/>
              </a:defRPr>
            </a:pPr>
            <a:r>
              <a:rPr lang="en-US" sz="2000" b="1" dirty="0" smtClean="0">
                <a:solidFill>
                  <a:schemeClr val="bg1"/>
                </a:solidFill>
                <a:latin typeface="WeblySleek UI Semibold" panose="020B0702040204020203" pitchFamily="34" charset="0"/>
                <a:cs typeface="WeblySleek UI Semibold" panose="020B0702040204020203" pitchFamily="34" charset="0"/>
              </a:rPr>
              <a:t>Citizens take more initiative in corruption related cases</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Tree>
    <p:extLst>
      <p:ext uri="{BB962C8B-B14F-4D97-AF65-F5344CB8AC3E}">
        <p14:creationId xmlns:p14="http://schemas.microsoft.com/office/powerpoint/2010/main" val="3454159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6C0318B3-4746-48B8-86C4-581988E459A9}"/>
              </a:ext>
            </a:extLst>
          </p:cNvPr>
          <p:cNvSpPr/>
          <p:nvPr/>
        </p:nvSpPr>
        <p:spPr>
          <a:xfrm>
            <a:off x="841248" y="1"/>
            <a:ext cx="10427387" cy="887506"/>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Rectangle 4"/>
          <p:cNvSpPr/>
          <p:nvPr/>
        </p:nvSpPr>
        <p:spPr>
          <a:xfrm>
            <a:off x="1828848" y="995410"/>
            <a:ext cx="9097948" cy="892552"/>
          </a:xfrm>
          <a:prstGeom prst="rect">
            <a:avLst/>
          </a:prstGeom>
        </p:spPr>
        <p:txBody>
          <a:bodyPr wrap="square">
            <a:spAutoFit/>
          </a:bodyPr>
          <a:lstStyle/>
          <a:p>
            <a:pPr algn="ctr"/>
            <a:r>
              <a:rPr lang="en-US" sz="1400" b="1" dirty="0"/>
              <a:t>Now I will read some possible motivations for corrupt practices. In your opinion, which of the following are the main motivations for corrupt practices?</a:t>
            </a:r>
            <a:endParaRPr lang="en-US" sz="1400" dirty="0"/>
          </a:p>
          <a:p>
            <a:pPr algn="ctr"/>
            <a:endParaRPr lang="en-US" sz="1200" b="1" i="1" dirty="0" smtClean="0">
              <a:solidFill>
                <a:schemeClr val="tx1">
                  <a:lumMod val="85000"/>
                  <a:lumOff val="15000"/>
                </a:schemeClr>
              </a:solidFill>
              <a:latin typeface="WeblySleek UI Light" panose="020B0502040204020203" pitchFamily="34" charset="0"/>
              <a:cs typeface="WeblySleek UI Light" panose="020B0502040204020203" pitchFamily="34" charset="0"/>
            </a:endParaRPr>
          </a:p>
          <a:p>
            <a:pPr algn="ctr"/>
            <a:endParaRPr lang="en-US" sz="1200" b="1" i="1" dirty="0">
              <a:solidFill>
                <a:schemeClr val="tx1">
                  <a:lumMod val="85000"/>
                  <a:lumOff val="15000"/>
                </a:schemeClr>
              </a:solidFill>
              <a:latin typeface="WeblySleek UI Light" panose="020B0502040204020203" pitchFamily="34" charset="0"/>
              <a:cs typeface="WeblySleek UI Light" panose="020B0502040204020203" pitchFamily="34" charset="0"/>
            </a:endParaRPr>
          </a:p>
        </p:txBody>
      </p:sp>
      <p:sp>
        <p:nvSpPr>
          <p:cNvPr id="7" name="Rectangle 6"/>
          <p:cNvSpPr/>
          <p:nvPr/>
        </p:nvSpPr>
        <p:spPr>
          <a:xfrm>
            <a:off x="1514470" y="89811"/>
            <a:ext cx="9726705" cy="707886"/>
          </a:xfrm>
          <a:prstGeom prst="rect">
            <a:avLst/>
          </a:prstGeom>
        </p:spPr>
        <p:txBody>
          <a:bodyPr wrap="square">
            <a:spAutoFit/>
          </a:bodyPr>
          <a:lstStyle/>
          <a:p>
            <a:pPr algn="ctr">
              <a:defRPr sz="1560" b="1" i="0" u="none" strike="noStrike" kern="1200" baseline="0">
                <a:solidFill>
                  <a:prstClr val="white"/>
                </a:solidFill>
                <a:latin typeface="WeblySleek UI Light" panose="020B0502040204020203"/>
                <a:ea typeface="+mn-ea"/>
                <a:cs typeface="Calibri Light" panose="020F0302020204030204" pitchFamily="34" charset="0"/>
              </a:defRPr>
            </a:pPr>
            <a:r>
              <a:rPr lang="en-US" sz="2000" b="1" dirty="0" smtClean="0">
                <a:solidFill>
                  <a:schemeClr val="bg1"/>
                </a:solidFill>
                <a:latin typeface="WeblySleek UI Semibold" panose="020B0702040204020203" pitchFamily="34" charset="0"/>
                <a:cs typeface="WeblySleek UI Semibold" panose="020B0702040204020203" pitchFamily="34" charset="0"/>
              </a:rPr>
              <a:t>The </a:t>
            </a:r>
            <a:r>
              <a:rPr lang="en-US" sz="2000" b="1" dirty="0">
                <a:solidFill>
                  <a:schemeClr val="bg1"/>
                </a:solidFill>
                <a:latin typeface="WeblySleek UI Semibold" panose="020B0702040204020203" pitchFamily="34" charset="0"/>
                <a:cs typeface="WeblySleek UI Semibold" panose="020B0702040204020203" pitchFamily="34" charset="0"/>
              </a:rPr>
              <a:t>most frequently mentioned motivation for corrupt </a:t>
            </a:r>
            <a:r>
              <a:rPr lang="en-US" sz="2000" b="1" dirty="0" smtClean="0">
                <a:solidFill>
                  <a:schemeClr val="bg1"/>
                </a:solidFill>
                <a:latin typeface="WeblySleek UI Semibold" panose="020B0702040204020203" pitchFamily="34" charset="0"/>
                <a:cs typeface="WeblySleek UI Semibold" panose="020B0702040204020203" pitchFamily="34" charset="0"/>
              </a:rPr>
              <a:t>practices is “to</a:t>
            </a:r>
            <a:endParaRPr lang="en-US" sz="2000" b="1" dirty="0">
              <a:solidFill>
                <a:schemeClr val="bg1"/>
              </a:solidFill>
              <a:latin typeface="WeblySleek UI Semibold" panose="020B0702040204020203" pitchFamily="34" charset="0"/>
              <a:cs typeface="WeblySleek UI Semibold" panose="020B0702040204020203" pitchFamily="34" charset="0"/>
            </a:endParaRPr>
          </a:p>
          <a:p>
            <a:pPr algn="ctr">
              <a:defRPr sz="1560" b="1" i="0" u="none" strike="noStrike" kern="1200" baseline="0">
                <a:solidFill>
                  <a:prstClr val="white"/>
                </a:solidFill>
                <a:latin typeface="WeblySleek UI Light" panose="020B0502040204020203"/>
                <a:ea typeface="+mn-ea"/>
                <a:cs typeface="Calibri Light" panose="020F0302020204030204" pitchFamily="34" charset="0"/>
              </a:defRPr>
            </a:pPr>
            <a:r>
              <a:rPr lang="en-US" sz="2000" b="1" dirty="0" smtClean="0">
                <a:solidFill>
                  <a:schemeClr val="bg1"/>
                </a:solidFill>
                <a:latin typeface="WeblySleek UI Semibold" panose="020B0702040204020203" pitchFamily="34" charset="0"/>
                <a:cs typeface="WeblySleek UI Semibold" panose="020B0702040204020203" pitchFamily="34" charset="0"/>
              </a:rPr>
              <a:t>get preferential treatment/privileges”</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8" name="Rectangle 7">
            <a:extLst>
              <a:ext uri="{FF2B5EF4-FFF2-40B4-BE49-F238E27FC236}">
                <a16:creationId xmlns:a16="http://schemas.microsoft.com/office/drawing/2014/main" xmlns="" id="{B0F836FD-4D18-4219-86AA-EBD541E09D19}"/>
              </a:ext>
            </a:extLst>
          </p:cNvPr>
          <p:cNvSpPr/>
          <p:nvPr/>
        </p:nvSpPr>
        <p:spPr>
          <a:xfrm>
            <a:off x="2274643" y="1518484"/>
            <a:ext cx="8776268"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(up to 3 answers,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responses, N=1500</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2.7 answers received on average per respondent)</a:t>
            </a:r>
            <a:endPar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graphicFrame>
        <p:nvGraphicFramePr>
          <p:cNvPr id="9" name="Chart 8">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500-000002000000}"/>
              </a:ext>
            </a:extLst>
          </p:cNvPr>
          <p:cNvGraphicFramePr>
            <a:graphicFrameLocks/>
          </p:cNvGraphicFramePr>
          <p:nvPr>
            <p:extLst>
              <p:ext uri="{D42A27DB-BD31-4B8C-83A1-F6EECF244321}">
                <p14:modId xmlns:p14="http://schemas.microsoft.com/office/powerpoint/2010/main" val="2116791104"/>
              </p:ext>
            </p:extLst>
          </p:nvPr>
        </p:nvGraphicFramePr>
        <p:xfrm>
          <a:off x="-312330" y="1780094"/>
          <a:ext cx="11740895" cy="48943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0335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6C0318B3-4746-48B8-86C4-581988E459A9}"/>
              </a:ext>
            </a:extLst>
          </p:cNvPr>
          <p:cNvSpPr/>
          <p:nvPr/>
        </p:nvSpPr>
        <p:spPr>
          <a:xfrm>
            <a:off x="1066801" y="0"/>
            <a:ext cx="10322070" cy="914400"/>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45481" y="1062100"/>
            <a:ext cx="9296399" cy="332399"/>
          </a:xfrm>
          <a:prstGeom prst="rect">
            <a:avLst/>
          </a:prstGeom>
        </p:spPr>
        <p:txBody>
          <a:bodyPr wrap="square">
            <a:spAutoFit/>
          </a:bodyPr>
          <a:lstStyle/>
          <a:p>
            <a:pPr algn="ctr">
              <a:defRPr sz="1560" b="1" i="0" u="none" strike="noStrike" kern="1200" baseline="0">
                <a:solidFill>
                  <a:prstClr val="white"/>
                </a:solidFill>
                <a:latin typeface="WeblySleek UI Light" panose="020B0502040204020203"/>
                <a:ea typeface="+mn-ea"/>
                <a:cs typeface="Calibri Light" panose="020F0302020204030204" pitchFamily="34" charset="0"/>
              </a:defRPr>
            </a:pPr>
            <a:r>
              <a:rPr lang="en-US" sz="1560" b="1" dirty="0" smtClean="0">
                <a:solidFill>
                  <a:schemeClr val="tx1">
                    <a:lumMod val="85000"/>
                    <a:lumOff val="15000"/>
                  </a:schemeClr>
                </a:solidFill>
              </a:rPr>
              <a:t>Which </a:t>
            </a:r>
            <a:r>
              <a:rPr lang="en-US" sz="1560" b="1" dirty="0">
                <a:solidFill>
                  <a:schemeClr val="tx1">
                    <a:lumMod val="85000"/>
                    <a:lumOff val="15000"/>
                  </a:schemeClr>
                </a:solidFill>
              </a:rPr>
              <a:t>of the following factors contributes to the spread of corruption?</a:t>
            </a:r>
            <a:endParaRPr lang="en-US" sz="1500" b="1" dirty="0">
              <a:solidFill>
                <a:schemeClr val="tx1">
                  <a:lumMod val="85000"/>
                  <a:lumOff val="15000"/>
                </a:schemeClr>
              </a:solidFill>
              <a:latin typeface="WeblySleek UI Light" panose="020B0502040204020203"/>
              <a:cs typeface="Calibri Light" panose="020F0302020204030204" pitchFamily="34" charset="0"/>
            </a:endParaRPr>
          </a:p>
        </p:txBody>
      </p:sp>
      <p:sp>
        <p:nvSpPr>
          <p:cNvPr id="8" name="Rectangle 7"/>
          <p:cNvSpPr/>
          <p:nvPr/>
        </p:nvSpPr>
        <p:spPr>
          <a:xfrm>
            <a:off x="1237130" y="89811"/>
            <a:ext cx="10004046" cy="707886"/>
          </a:xfrm>
          <a:prstGeom prst="rect">
            <a:avLst/>
          </a:prstGeom>
        </p:spPr>
        <p:txBody>
          <a:bodyPr wrap="square">
            <a:spAutoFit/>
          </a:bodyPr>
          <a:lstStyle/>
          <a:p>
            <a:pPr algn="ctr">
              <a:defRPr sz="1560" b="1" i="0" u="none" strike="noStrike" kern="1200" baseline="0">
                <a:solidFill>
                  <a:prstClr val="white"/>
                </a:solidFill>
                <a:latin typeface="WeblySleek UI Light" panose="020B0502040204020203"/>
                <a:ea typeface="+mn-ea"/>
                <a:cs typeface="Calibri Light" panose="020F0302020204030204" pitchFamily="34" charset="0"/>
              </a:defRPr>
            </a:pPr>
            <a:r>
              <a:rPr lang="en-US" sz="2000" b="1" dirty="0" smtClean="0">
                <a:solidFill>
                  <a:schemeClr val="bg1"/>
                </a:solidFill>
                <a:latin typeface="WeblySleek UI Semibold" panose="020B0702040204020203" pitchFamily="34" charset="0"/>
                <a:cs typeface="WeblySleek UI Semibold" panose="020B0702040204020203" pitchFamily="34" charset="0"/>
              </a:rPr>
              <a:t>“Failure to follow laws by the public” is the most frequently mentioned option contributing to the spread of corruption</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12" name="Rectangle 11">
            <a:extLst>
              <a:ext uri="{FF2B5EF4-FFF2-40B4-BE49-F238E27FC236}">
                <a16:creationId xmlns:a16="http://schemas.microsoft.com/office/drawing/2014/main" xmlns="" id="{B0F836FD-4D18-4219-86AA-EBD541E09D19}"/>
              </a:ext>
            </a:extLst>
          </p:cNvPr>
          <p:cNvSpPr/>
          <p:nvPr/>
        </p:nvSpPr>
        <p:spPr>
          <a:xfrm>
            <a:off x="2113212" y="1524539"/>
            <a:ext cx="8776268"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(up to 3 answers,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responses, N=1500</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2.7 answers received on average per respondent)</a:t>
            </a:r>
            <a:endPar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graphicFrame>
        <p:nvGraphicFramePr>
          <p:cNvPr id="10" name="Chart 9">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xdr="http://schemas.openxmlformats.org/drawingml/2006/spreadsheetDrawing" id="{00000000-0008-0000-0E00-000002000000}"/>
              </a:ext>
            </a:extLst>
          </p:cNvPr>
          <p:cNvGraphicFramePr>
            <a:graphicFrameLocks/>
          </p:cNvGraphicFramePr>
          <p:nvPr>
            <p:extLst>
              <p:ext uri="{D42A27DB-BD31-4B8C-83A1-F6EECF244321}">
                <p14:modId xmlns:p14="http://schemas.microsoft.com/office/powerpoint/2010/main" val="3428260254"/>
              </p:ext>
            </p:extLst>
          </p:nvPr>
        </p:nvGraphicFramePr>
        <p:xfrm>
          <a:off x="-152399" y="1899025"/>
          <a:ext cx="12120282" cy="47094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5840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7AEF2476-FE0A-48A6-8812-DB397299A65A}"/>
              </a:ext>
            </a:extLst>
          </p:cNvPr>
          <p:cNvSpPr/>
          <p:nvPr/>
        </p:nvSpPr>
        <p:spPr>
          <a:xfrm>
            <a:off x="1202499" y="2"/>
            <a:ext cx="10258816" cy="1097513"/>
          </a:xfrm>
          <a:prstGeom prst="rect">
            <a:avLst/>
          </a:prstGeom>
          <a:solidFill>
            <a:srgbClr val="10455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63360" y="1266139"/>
            <a:ext cx="7941235" cy="338554"/>
          </a:xfrm>
          <a:prstGeom prst="rect">
            <a:avLst/>
          </a:prstGeom>
        </p:spPr>
        <p:txBody>
          <a:bodyPr wrap="square">
            <a:spAutoFit/>
          </a:bodyPr>
          <a:lstStyle/>
          <a:p>
            <a:pPr algn="ctr"/>
            <a:r>
              <a:rPr lang="en-US" sz="1600" b="1" dirty="0" smtClean="0"/>
              <a:t>To </a:t>
            </a:r>
            <a:r>
              <a:rPr lang="en-US" sz="1600" b="1" dirty="0"/>
              <a:t>what extent is it possible to reduce corruption in Armenia?</a:t>
            </a:r>
            <a:endParaRPr lang="en-US" sz="1500" b="1" dirty="0">
              <a:solidFill>
                <a:sysClr val="windowText" lastClr="000000"/>
              </a:solidFill>
              <a:latin typeface="WeblySleek UI Light" panose="020B0502040204020203"/>
              <a:cs typeface="Calibri Light" panose="020F0302020204030204" pitchFamily="34" charset="0"/>
            </a:endParaRPr>
          </a:p>
        </p:txBody>
      </p:sp>
      <p:sp>
        <p:nvSpPr>
          <p:cNvPr id="13" name="Rectangle 12"/>
          <p:cNvSpPr/>
          <p:nvPr/>
        </p:nvSpPr>
        <p:spPr>
          <a:xfrm>
            <a:off x="2650593" y="194815"/>
            <a:ext cx="7566770" cy="707886"/>
          </a:xfrm>
          <a:prstGeom prst="rect">
            <a:avLst/>
          </a:prstGeom>
        </p:spPr>
        <p:txBody>
          <a:bodyPr wrap="square">
            <a:spAutoFit/>
          </a:bodyPr>
          <a:lstStyle/>
          <a:p>
            <a:pPr algn="ctr">
              <a:defRPr sz="1560" b="1" i="0" u="none" strike="noStrike" kern="1200" baseline="0">
                <a:solidFill>
                  <a:prstClr val="white"/>
                </a:solidFill>
                <a:latin typeface="WeblySleek UI Light" panose="020B0502040204020203"/>
                <a:ea typeface="+mn-ea"/>
                <a:cs typeface="Calibri Light" panose="020F0302020204030204" pitchFamily="34" charset="0"/>
              </a:defRPr>
            </a:pPr>
            <a:r>
              <a:rPr lang="en-US" sz="2000" b="1" dirty="0" smtClean="0">
                <a:solidFill>
                  <a:prstClr val="white"/>
                </a:solidFill>
                <a:latin typeface="WeblySleek UI Light" panose="020B0502040204020203"/>
                <a:cs typeface="Calibri Light" panose="020F0302020204030204" pitchFamily="34" charset="0"/>
              </a:rPr>
              <a:t>44% think that it is possible to completely eliminate corruption in Armenia</a:t>
            </a:r>
            <a:endParaRPr lang="en-US" sz="2000" b="1" dirty="0">
              <a:solidFill>
                <a:prstClr val="white"/>
              </a:solidFill>
              <a:latin typeface="WeblySleek UI Light" panose="020B0502040204020203"/>
              <a:cs typeface="Calibri Light" panose="020F0302020204030204" pitchFamily="34" charset="0"/>
            </a:endParaRPr>
          </a:p>
        </p:txBody>
      </p:sp>
      <p:sp>
        <p:nvSpPr>
          <p:cNvPr id="8" name="Rectangle 7"/>
          <p:cNvSpPr/>
          <p:nvPr/>
        </p:nvSpPr>
        <p:spPr>
          <a:xfrm>
            <a:off x="5009973" y="1773317"/>
            <a:ext cx="3174267"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closed-ended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question,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N=1500)</a:t>
            </a:r>
            <a:endPar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graphicFrame>
        <p:nvGraphicFramePr>
          <p:cNvPr id="10" name="Chart 9">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0900-000007000000}"/>
              </a:ext>
            </a:extLst>
          </p:cNvPr>
          <p:cNvGraphicFramePr>
            <a:graphicFrameLocks/>
          </p:cNvGraphicFramePr>
          <p:nvPr>
            <p:extLst>
              <p:ext uri="{D42A27DB-BD31-4B8C-83A1-F6EECF244321}">
                <p14:modId xmlns:p14="http://schemas.microsoft.com/office/powerpoint/2010/main" val="2002091060"/>
              </p:ext>
            </p:extLst>
          </p:nvPr>
        </p:nvGraphicFramePr>
        <p:xfrm>
          <a:off x="1276602" y="2274034"/>
          <a:ext cx="9065055" cy="40849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6476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A8A8"/>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0DA1037-AFA1-4CC8-9B17-36DA969AE7C0}"/>
              </a:ext>
            </a:extLst>
          </p:cNvPr>
          <p:cNvSpPr/>
          <p:nvPr/>
        </p:nvSpPr>
        <p:spPr>
          <a:xfrm>
            <a:off x="3854997" y="3152280"/>
            <a:ext cx="6731540" cy="16077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Rectangle 3">
            <a:extLst>
              <a:ext uri="{FF2B5EF4-FFF2-40B4-BE49-F238E27FC236}">
                <a16:creationId xmlns:a16="http://schemas.microsoft.com/office/drawing/2014/main" xmlns="" id="{238EE1B4-9984-4D2F-8DB5-3AD0FB11FD9F}"/>
              </a:ext>
            </a:extLst>
          </p:cNvPr>
          <p:cNvSpPr/>
          <p:nvPr/>
        </p:nvSpPr>
        <p:spPr>
          <a:xfrm>
            <a:off x="4331688" y="3240203"/>
            <a:ext cx="6156238" cy="1477328"/>
          </a:xfrm>
          <a:prstGeom prst="rect">
            <a:avLst/>
          </a:prstGeom>
        </p:spPr>
        <p:txBody>
          <a:bodyPr wrap="square">
            <a:spAutoFit/>
          </a:bodyPr>
          <a:lstStyle/>
          <a:p>
            <a:pPr algn="r"/>
            <a:r>
              <a:rPr lang="en-US" sz="4500" dirty="0">
                <a:solidFill>
                  <a:srgbClr val="00A8A8"/>
                </a:solidFill>
              </a:rPr>
              <a:t>Personal Experience and </a:t>
            </a:r>
            <a:r>
              <a:rPr lang="en-US" sz="4500" dirty="0" smtClean="0">
                <a:solidFill>
                  <a:srgbClr val="00A8A8"/>
                </a:solidFill>
              </a:rPr>
              <a:t>Behavior</a:t>
            </a:r>
            <a:endParaRPr lang="en-US" sz="4500" spc="300" dirty="0">
              <a:solidFill>
                <a:srgbClr val="00A8A8"/>
              </a:solidFill>
              <a:latin typeface="WeblySleek UI Light" panose="020B0502040204020203" pitchFamily="34" charset="0"/>
              <a:cs typeface="WeblySleek UI Light" panose="020B0502040204020203" pitchFamily="34" charset="0"/>
            </a:endParaRPr>
          </a:p>
        </p:txBody>
      </p:sp>
      <p:sp>
        <p:nvSpPr>
          <p:cNvPr id="7" name="Rectangle 6">
            <a:extLst>
              <a:ext uri="{FF2B5EF4-FFF2-40B4-BE49-F238E27FC236}">
                <a16:creationId xmlns:a16="http://schemas.microsoft.com/office/drawing/2014/main" xmlns="" id="{202F26FE-A14E-4340-B766-84E182D61ABB}"/>
              </a:ext>
            </a:extLst>
          </p:cNvPr>
          <p:cNvSpPr/>
          <p:nvPr/>
        </p:nvSpPr>
        <p:spPr>
          <a:xfrm>
            <a:off x="4462568" y="4717531"/>
            <a:ext cx="6123969" cy="1323439"/>
          </a:xfrm>
          <a:prstGeom prst="rect">
            <a:avLst/>
          </a:prstGeom>
        </p:spPr>
        <p:txBody>
          <a:bodyPr wrap="square">
            <a:spAutoFit/>
          </a:bodyPr>
          <a:lstStyle/>
          <a:p>
            <a:pPr algn="r"/>
            <a:r>
              <a:rPr lang="en-US" sz="4000" dirty="0"/>
              <a:t>w</a:t>
            </a:r>
            <a:r>
              <a:rPr lang="en-US" sz="4000" dirty="0" smtClean="0"/>
              <a:t>hile Facing </a:t>
            </a:r>
            <a:r>
              <a:rPr lang="en-US" sz="4000" dirty="0"/>
              <a:t>I</a:t>
            </a:r>
            <a:r>
              <a:rPr lang="en-US" sz="4000" dirty="0" smtClean="0"/>
              <a:t>nstances of  Corruption</a:t>
            </a:r>
            <a:endParaRPr lang="en-US" sz="4000" spc="300" dirty="0">
              <a:solidFill>
                <a:schemeClr val="bg1"/>
              </a:solidFill>
              <a:latin typeface="WeblySleek UI Light" panose="020B0502040204020203" pitchFamily="34" charset="0"/>
              <a:cs typeface="WeblySleek UI Light" panose="020B0502040204020203" pitchFamily="34" charset="0"/>
            </a:endParaRPr>
          </a:p>
        </p:txBody>
      </p:sp>
      <p:sp>
        <p:nvSpPr>
          <p:cNvPr id="8" name="Rectangle 7">
            <a:extLst>
              <a:ext uri="{FF2B5EF4-FFF2-40B4-BE49-F238E27FC236}">
                <a16:creationId xmlns:a16="http://schemas.microsoft.com/office/drawing/2014/main" xmlns="" id="{80DA1037-AFA1-4CC8-9B17-36DA969AE7C0}"/>
              </a:ext>
            </a:extLst>
          </p:cNvPr>
          <p:cNvSpPr/>
          <p:nvPr/>
        </p:nvSpPr>
        <p:spPr>
          <a:xfrm>
            <a:off x="0" y="-6102"/>
            <a:ext cx="12192000" cy="16077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10" name="Picture 9"/>
          <p:cNvPicPr/>
          <p:nvPr/>
        </p:nvPicPr>
        <p:blipFill>
          <a:blip r:embed="rId2" cstate="print">
            <a:extLst>
              <a:ext uri="{28A0092B-C50C-407E-A947-70E740481C1C}">
                <a14:useLocalDpi xmlns:a14="http://schemas.microsoft.com/office/drawing/2010/main" val="0"/>
              </a:ext>
            </a:extLst>
          </a:blip>
          <a:stretch>
            <a:fillRect/>
          </a:stretch>
        </p:blipFill>
        <p:spPr>
          <a:xfrm>
            <a:off x="1389888" y="228601"/>
            <a:ext cx="9098038" cy="1106423"/>
          </a:xfrm>
          <a:prstGeom prst="rect">
            <a:avLst/>
          </a:prstGeom>
        </p:spPr>
      </p:pic>
    </p:spTree>
    <p:extLst>
      <p:ext uri="{BB962C8B-B14F-4D97-AF65-F5344CB8AC3E}">
        <p14:creationId xmlns:p14="http://schemas.microsoft.com/office/powerpoint/2010/main" val="3114034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5F7F6E8-7E6D-4B3E-B898-F293D7C78D3F}"/>
              </a:ext>
            </a:extLst>
          </p:cNvPr>
          <p:cNvSpPr/>
          <p:nvPr/>
        </p:nvSpPr>
        <p:spPr>
          <a:xfrm flipH="1">
            <a:off x="1802990" y="671208"/>
            <a:ext cx="45719" cy="6186791"/>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EEC27810-944E-49D4-A50A-FEFBE66AB365}"/>
              </a:ext>
            </a:extLst>
          </p:cNvPr>
          <p:cNvSpPr/>
          <p:nvPr/>
        </p:nvSpPr>
        <p:spPr>
          <a:xfrm>
            <a:off x="1947672" y="671209"/>
            <a:ext cx="10244329" cy="6186791"/>
          </a:xfrm>
          <a:prstGeom prst="rect">
            <a:avLst/>
          </a:prstGeom>
          <a:solidFill>
            <a:srgbClr val="E2F0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383AE613-A5AE-46DC-81FD-18CF24D16813}"/>
              </a:ext>
            </a:extLst>
          </p:cNvPr>
          <p:cNvSpPr/>
          <p:nvPr/>
        </p:nvSpPr>
        <p:spPr>
          <a:xfrm>
            <a:off x="2106881" y="1075767"/>
            <a:ext cx="9925909" cy="5293757"/>
          </a:xfrm>
          <a:prstGeom prst="rect">
            <a:avLst/>
          </a:prstGeom>
        </p:spPr>
        <p:txBody>
          <a:bodyPr wrap="square">
            <a:spAutoFit/>
          </a:bodyPr>
          <a:lstStyle/>
          <a:p>
            <a:pPr algn="just"/>
            <a:r>
              <a:rPr lang="en-US" b="1" dirty="0" smtClean="0">
                <a:solidFill>
                  <a:srgbClr val="10455B"/>
                </a:solidFill>
                <a:latin typeface="WeblySleek UI Light" panose="020B0502040204020203"/>
                <a:cs typeface="Calibri" panose="020F0502020204030204" pitchFamily="34" charset="0"/>
              </a:rPr>
              <a:t>The aim of the research was to study:</a:t>
            </a:r>
            <a:endParaRPr lang="hy-AM" dirty="0" smtClean="0">
              <a:solidFill>
                <a:srgbClr val="10455B"/>
              </a:solidFill>
              <a:latin typeface="WeblySleek UI Light" panose="020B0502040204020203"/>
              <a:cs typeface="Calibri" panose="020F0502020204030204" pitchFamily="34" charset="0"/>
            </a:endParaRPr>
          </a:p>
          <a:p>
            <a:pPr marL="742950" lvl="1" indent="-285750">
              <a:buFont typeface="Wingdings" panose="05000000000000000000" pitchFamily="2" charset="2"/>
              <a:buChar char="§"/>
            </a:pPr>
            <a:r>
              <a:rPr lang="en-US" dirty="0" smtClean="0">
                <a:latin typeface="WeblySleek UI Light" panose="020B0502040204020203"/>
                <a:cs typeface="Calibri" panose="020F0502020204030204" pitchFamily="34" charset="0"/>
              </a:rPr>
              <a:t>The perceptions of the Armenian population regarding corruption and the general situation of Armenia</a:t>
            </a:r>
          </a:p>
          <a:p>
            <a:pPr marL="742950" lvl="1" indent="-285750">
              <a:buFont typeface="Wingdings" panose="05000000000000000000" pitchFamily="2" charset="2"/>
              <a:buChar char="§"/>
            </a:pPr>
            <a:r>
              <a:rPr lang="en-US" dirty="0">
                <a:latin typeface="WeblySleek UI Light" panose="020B0502040204020203"/>
                <a:cs typeface="Calibri" panose="020F0502020204030204" pitchFamily="34" charset="0"/>
              </a:rPr>
              <a:t>P</a:t>
            </a:r>
            <a:r>
              <a:rPr lang="en-US" dirty="0" smtClean="0">
                <a:latin typeface="WeblySleek UI Light" panose="020B0502040204020203"/>
                <a:cs typeface="Calibri" panose="020F0502020204030204" pitchFamily="34" charset="0"/>
              </a:rPr>
              <a:t>ersonal experience facing instances of corruption;</a:t>
            </a:r>
          </a:p>
          <a:p>
            <a:pPr marL="742950" lvl="1" indent="-285750">
              <a:buFont typeface="Wingdings" panose="05000000000000000000" pitchFamily="2" charset="2"/>
              <a:buChar char="§"/>
            </a:pPr>
            <a:r>
              <a:rPr lang="en-US" dirty="0" smtClean="0">
                <a:latin typeface="WeblySleek UI Light" panose="020B0502040204020203"/>
                <a:cs typeface="Calibri" panose="020F0502020204030204" pitchFamily="34" charset="0"/>
              </a:rPr>
              <a:t>Public and personal behavior towards corruption; </a:t>
            </a:r>
          </a:p>
          <a:p>
            <a:pPr marL="742950" lvl="1" indent="-285750">
              <a:buFont typeface="Wingdings" panose="05000000000000000000" pitchFamily="2" charset="2"/>
              <a:buChar char="§"/>
            </a:pPr>
            <a:r>
              <a:rPr lang="en-US" dirty="0" smtClean="0">
                <a:latin typeface="WeblySleek UI Light" panose="020B0502040204020203"/>
                <a:cs typeface="Calibri" panose="020F0502020204030204" pitchFamily="34" charset="0"/>
              </a:rPr>
              <a:t>Awareness and assessment of anti-corruption initiatives in the country; </a:t>
            </a:r>
          </a:p>
          <a:p>
            <a:pPr marL="742950" lvl="1" indent="-285750">
              <a:buFont typeface="Wingdings" panose="05000000000000000000" pitchFamily="2" charset="2"/>
              <a:buChar char="§"/>
            </a:pPr>
            <a:r>
              <a:rPr lang="en-US" dirty="0" smtClean="0">
                <a:latin typeface="WeblySleek UI Light" panose="020B0502040204020203"/>
                <a:cs typeface="Calibri" panose="020F0502020204030204" pitchFamily="34" charset="0"/>
              </a:rPr>
              <a:t>The sources of information covering cases of corruption. </a:t>
            </a:r>
          </a:p>
          <a:p>
            <a:pPr marL="742950" lvl="1" indent="-285750">
              <a:buFont typeface="Wingdings" panose="05000000000000000000" pitchFamily="2" charset="2"/>
              <a:buChar char="§"/>
            </a:pPr>
            <a:endParaRPr lang="en-US" dirty="0" smtClean="0">
              <a:solidFill>
                <a:srgbClr val="10455B"/>
              </a:solidFill>
              <a:latin typeface="WeblySleek UI Light" panose="020B0502040204020203"/>
              <a:cs typeface="Calibri" panose="020F0502020204030204" pitchFamily="34" charset="0"/>
            </a:endParaRPr>
          </a:p>
          <a:p>
            <a:pPr algn="just"/>
            <a:r>
              <a:rPr lang="en-US" b="1" dirty="0" smtClean="0">
                <a:solidFill>
                  <a:srgbClr val="10455B"/>
                </a:solidFill>
                <a:latin typeface="WeblySleek UI Light" panose="020B0502040204020203"/>
                <a:cs typeface="Calibri" panose="020F0502020204030204" pitchFamily="34" charset="0"/>
              </a:rPr>
              <a:t>The objective of the project: </a:t>
            </a:r>
            <a:r>
              <a:rPr lang="en-US" dirty="0">
                <a:latin typeface="WeblySleek UI Light" panose="020B0502040204020203"/>
                <a:cs typeface="Calibri" panose="020F0502020204030204" pitchFamily="34" charset="0"/>
              </a:rPr>
              <a:t>I</a:t>
            </a:r>
            <a:r>
              <a:rPr lang="en-US" dirty="0" smtClean="0">
                <a:latin typeface="WeblySleek UI Light" panose="020B0502040204020203"/>
                <a:cs typeface="Calibri" panose="020F0502020204030204" pitchFamily="34" charset="0"/>
              </a:rPr>
              <a:t>nform </a:t>
            </a:r>
            <a:r>
              <a:rPr lang="en-US" dirty="0">
                <a:latin typeface="WeblySleek UI Light" panose="020B0502040204020203"/>
                <a:cs typeface="Calibri" panose="020F0502020204030204" pitchFamily="34" charset="0"/>
              </a:rPr>
              <a:t>the </a:t>
            </a:r>
            <a:r>
              <a:rPr lang="en-US" dirty="0" smtClean="0">
                <a:latin typeface="WeblySleek UI Light" panose="020B0502040204020203"/>
                <a:cs typeface="Calibri" panose="020F0502020204030204" pitchFamily="34" charset="0"/>
              </a:rPr>
              <a:t>government</a:t>
            </a:r>
            <a:r>
              <a:rPr lang="en-US" dirty="0">
                <a:latin typeface="WeblySleek UI Light" panose="020B0502040204020203"/>
                <a:cs typeface="Calibri" panose="020F0502020204030204" pitchFamily="34" charset="0"/>
              </a:rPr>
              <a:t>, civic society, private sector and international organizations about public </a:t>
            </a:r>
            <a:r>
              <a:rPr lang="en-US" dirty="0" smtClean="0">
                <a:latin typeface="WeblySleek UI Light" panose="020B0502040204020203"/>
                <a:cs typeface="Calibri" panose="020F0502020204030204" pitchFamily="34" charset="0"/>
              </a:rPr>
              <a:t>perceptions regarding corruption in order to improve </a:t>
            </a:r>
            <a:r>
              <a:rPr lang="en-US" dirty="0">
                <a:latin typeface="WeblySleek UI Light" panose="020B0502040204020203"/>
                <a:cs typeface="Calibri" panose="020F0502020204030204" pitchFamily="34" charset="0"/>
              </a:rPr>
              <a:t>public administration and </a:t>
            </a:r>
            <a:r>
              <a:rPr lang="en-US" dirty="0" smtClean="0">
                <a:latin typeface="WeblySleek UI Light" panose="020B0502040204020203"/>
                <a:cs typeface="Calibri" panose="020F0502020204030204" pitchFamily="34" charset="0"/>
              </a:rPr>
              <a:t>the development </a:t>
            </a:r>
            <a:r>
              <a:rPr lang="en-US" dirty="0">
                <a:latin typeface="WeblySleek UI Light" panose="020B0502040204020203"/>
                <a:cs typeface="Calibri" panose="020F0502020204030204" pitchFamily="34" charset="0"/>
              </a:rPr>
              <a:t>of anti-corruption policies and programs.  </a:t>
            </a:r>
            <a:endParaRPr lang="en-US" dirty="0" smtClean="0">
              <a:latin typeface="WeblySleek UI Light" panose="020B0502040204020203"/>
              <a:cs typeface="Calibri" panose="020F0502020204030204" pitchFamily="34" charset="0"/>
            </a:endParaRPr>
          </a:p>
          <a:p>
            <a:pPr algn="just"/>
            <a:endParaRPr lang="en-US" dirty="0" smtClean="0">
              <a:solidFill>
                <a:srgbClr val="10455B"/>
              </a:solidFill>
              <a:latin typeface="WeblySleek UI Light" panose="020B0502040204020203"/>
              <a:cs typeface="Calibri" panose="020F0502020204030204" pitchFamily="34" charset="0"/>
            </a:endParaRPr>
          </a:p>
          <a:p>
            <a:pPr algn="just"/>
            <a:r>
              <a:rPr lang="en-US" b="1" dirty="0" smtClean="0">
                <a:solidFill>
                  <a:srgbClr val="10455B"/>
                </a:solidFill>
                <a:latin typeface="WeblySleek UI Light" panose="020B0502040204020203"/>
                <a:cs typeface="Calibri" panose="020F0502020204030204" pitchFamily="34" charset="0"/>
              </a:rPr>
              <a:t>Timeframe and method of the survey:</a:t>
            </a:r>
            <a:r>
              <a:rPr lang="en-US" dirty="0" smtClean="0">
                <a:solidFill>
                  <a:srgbClr val="10455B"/>
                </a:solidFill>
                <a:latin typeface="WeblySleek UI Light" panose="020B0502040204020203"/>
                <a:cs typeface="Calibri" panose="020F0502020204030204" pitchFamily="34" charset="0"/>
              </a:rPr>
              <a:t> </a:t>
            </a:r>
            <a:r>
              <a:rPr lang="en-US" dirty="0">
                <a:latin typeface="WeblySleek UI Light" panose="020B0502040204020203"/>
                <a:cs typeface="Calibri" panose="020F0502020204030204" pitchFamily="34" charset="0"/>
              </a:rPr>
              <a:t>D</a:t>
            </a:r>
            <a:r>
              <a:rPr lang="en-US" dirty="0" smtClean="0">
                <a:latin typeface="WeblySleek UI Light" panose="020B0502040204020203"/>
                <a:cs typeface="Calibri" panose="020F0502020204030204" pitchFamily="34" charset="0"/>
              </a:rPr>
              <a:t>ata </a:t>
            </a:r>
            <a:r>
              <a:rPr lang="en-US" dirty="0">
                <a:latin typeface="WeblySleek UI Light" panose="020B0502040204020203"/>
                <a:cs typeface="Calibri" panose="020F0502020204030204" pitchFamily="34" charset="0"/>
              </a:rPr>
              <a:t>was collected though face to face interviews from October to </a:t>
            </a:r>
            <a:r>
              <a:rPr lang="en-US" dirty="0" smtClean="0">
                <a:latin typeface="WeblySleek UI Light" panose="020B0502040204020203"/>
                <a:cs typeface="Calibri" panose="020F0502020204030204" pitchFamily="34" charset="0"/>
              </a:rPr>
              <a:t>November </a:t>
            </a:r>
            <a:r>
              <a:rPr lang="en-US" dirty="0">
                <a:latin typeface="WeblySleek UI Light" panose="020B0502040204020203"/>
                <a:cs typeface="Calibri" panose="020F0502020204030204" pitchFamily="34" charset="0"/>
              </a:rPr>
              <a:t>2019. </a:t>
            </a:r>
            <a:endParaRPr lang="en-US" dirty="0" smtClean="0">
              <a:latin typeface="WeblySleek UI Light" panose="020B0502040204020203"/>
              <a:cs typeface="Calibri" panose="020F0502020204030204" pitchFamily="34" charset="0"/>
            </a:endParaRPr>
          </a:p>
          <a:p>
            <a:pPr algn="just"/>
            <a:endParaRPr lang="en-US" dirty="0">
              <a:latin typeface="WeblySleek UI Light" panose="020B0502040204020203"/>
              <a:cs typeface="Calibri" panose="020F0502020204030204" pitchFamily="34" charset="0"/>
            </a:endParaRPr>
          </a:p>
          <a:p>
            <a:pPr algn="just"/>
            <a:r>
              <a:rPr lang="en-US" b="1" dirty="0" smtClean="0">
                <a:solidFill>
                  <a:srgbClr val="10455B"/>
                </a:solidFill>
                <a:latin typeface="WeblySleek UI Light" panose="020B0502040204020203"/>
                <a:cs typeface="Calibri" panose="020F0502020204030204" pitchFamily="34" charset="0"/>
              </a:rPr>
              <a:t>Sampling</a:t>
            </a:r>
            <a:r>
              <a:rPr lang="en-US" b="1" dirty="0">
                <a:solidFill>
                  <a:srgbClr val="10455B"/>
                </a:solidFill>
                <a:latin typeface="WeblySleek UI Light" panose="020B0502040204020203"/>
                <a:cs typeface="Calibri" panose="020F0502020204030204" pitchFamily="34" charset="0"/>
              </a:rPr>
              <a:t>:</a:t>
            </a:r>
            <a:r>
              <a:rPr lang="hy-AM" b="1" dirty="0" smtClean="0">
                <a:solidFill>
                  <a:srgbClr val="10455B"/>
                </a:solidFill>
                <a:latin typeface="WeblySleek UI Light" panose="020B0502040204020203"/>
                <a:cs typeface="Calibri" panose="020F0502020204030204" pitchFamily="34" charset="0"/>
              </a:rPr>
              <a:t> </a:t>
            </a:r>
            <a:r>
              <a:rPr lang="en-US" b="1" dirty="0" smtClean="0">
                <a:solidFill>
                  <a:srgbClr val="10455B"/>
                </a:solidFill>
                <a:latin typeface="WeblySleek UI Light" panose="020B0502040204020203"/>
                <a:cs typeface="Calibri" panose="020F0502020204030204" pitchFamily="34" charset="0"/>
              </a:rPr>
              <a:t>RA residents 18 years old and older </a:t>
            </a:r>
            <a:r>
              <a:rPr lang="hy-AM" dirty="0" smtClean="0">
                <a:latin typeface="WeblySleek UI Light" panose="020B0502040204020203"/>
                <a:cs typeface="Calibri" panose="020F0502020204030204" pitchFamily="34" charset="0"/>
              </a:rPr>
              <a:t>(95% </a:t>
            </a:r>
            <a:r>
              <a:rPr lang="en-US" dirty="0" smtClean="0">
                <a:latin typeface="WeblySleek UI Light" panose="020B0502040204020203"/>
                <a:cs typeface="Calibri" panose="020F0502020204030204" pitchFamily="34" charset="0"/>
              </a:rPr>
              <a:t>confidence interval </a:t>
            </a:r>
            <a:r>
              <a:rPr lang="hy-AM" dirty="0" smtClean="0">
                <a:latin typeface="WeblySleek UI Light" panose="020B0502040204020203"/>
                <a:cs typeface="Calibri" panose="020F0502020204030204" pitchFamily="34" charset="0"/>
              </a:rPr>
              <a:t>2.5% </a:t>
            </a:r>
            <a:r>
              <a:rPr lang="en-US" dirty="0" smtClean="0">
                <a:latin typeface="WeblySleek UI Light" panose="020B0502040204020203"/>
                <a:cs typeface="Calibri" panose="020F0502020204030204" pitchFamily="34" charset="0"/>
              </a:rPr>
              <a:t>margin of error</a:t>
            </a:r>
            <a:r>
              <a:rPr lang="hy-AM" dirty="0" smtClean="0">
                <a:latin typeface="WeblySleek UI Light" panose="020B0502040204020203"/>
                <a:cs typeface="Calibri" panose="020F0502020204030204" pitchFamily="34" charset="0"/>
              </a:rPr>
              <a:t>)։</a:t>
            </a:r>
          </a:p>
          <a:p>
            <a:pPr algn="just"/>
            <a:endParaRPr lang="hy-AM" dirty="0" smtClean="0">
              <a:latin typeface="WeblySleek UI Light" panose="020B0502040204020203"/>
              <a:cs typeface="Calibri" panose="020F0502020204030204" pitchFamily="34" charset="0"/>
            </a:endParaRPr>
          </a:p>
          <a:p>
            <a:pPr algn="just"/>
            <a:r>
              <a:rPr lang="en-US" sz="1600" i="1" dirty="0" smtClean="0">
                <a:solidFill>
                  <a:schemeClr val="accent1">
                    <a:lumMod val="75000"/>
                  </a:schemeClr>
                </a:solidFill>
                <a:latin typeface="WeblySleek UI Light" panose="020B0502040204020203"/>
                <a:cs typeface="Calibri" panose="020F0502020204030204" pitchFamily="34" charset="0"/>
              </a:rPr>
              <a:t>Note</a:t>
            </a:r>
            <a:r>
              <a:rPr lang="en-US" sz="1600" i="1" dirty="0">
                <a:solidFill>
                  <a:schemeClr val="accent1">
                    <a:lumMod val="75000"/>
                  </a:schemeClr>
                </a:solidFill>
                <a:latin typeface="WeblySleek UI Light" panose="020B0502040204020203"/>
                <a:cs typeface="Calibri" panose="020F0502020204030204" pitchFamily="34" charset="0"/>
              </a:rPr>
              <a:t>:</a:t>
            </a:r>
            <a:r>
              <a:rPr lang="hy-AM" sz="1600" i="1" dirty="0" smtClean="0">
                <a:solidFill>
                  <a:schemeClr val="accent1">
                    <a:lumMod val="75000"/>
                  </a:schemeClr>
                </a:solidFill>
                <a:latin typeface="WeblySleek UI Light" panose="020B0502040204020203"/>
                <a:cs typeface="Calibri" panose="020F0502020204030204" pitchFamily="34" charset="0"/>
              </a:rPr>
              <a:t> </a:t>
            </a:r>
            <a:r>
              <a:rPr lang="en-US" sz="1600" dirty="0">
                <a:solidFill>
                  <a:schemeClr val="accent1">
                    <a:lumMod val="75000"/>
                  </a:schemeClr>
                </a:solidFill>
                <a:latin typeface="WeblySleek UI Light" panose="020B0502040204020203"/>
                <a:cs typeface="Calibri" panose="020F0502020204030204" pitchFamily="34" charset="0"/>
              </a:rPr>
              <a:t>Weighted data </a:t>
            </a:r>
            <a:r>
              <a:rPr lang="en-US" sz="1600" dirty="0" smtClean="0">
                <a:solidFill>
                  <a:schemeClr val="accent1">
                    <a:lumMod val="75000"/>
                  </a:schemeClr>
                </a:solidFill>
                <a:latin typeface="WeblySleek UI Light" panose="020B0502040204020203"/>
                <a:cs typeface="Calibri" panose="020F0502020204030204" pitchFamily="34" charset="0"/>
              </a:rPr>
              <a:t>are presented, generally % of total. </a:t>
            </a:r>
            <a:endParaRPr lang="en-US" sz="1600" dirty="0">
              <a:solidFill>
                <a:srgbClr val="10455B"/>
              </a:solidFill>
              <a:latin typeface="WeblySleek UI Light" panose="020B0502040204020203"/>
              <a:cs typeface="Calibri" panose="020F0502020204030204" pitchFamily="34" charset="0"/>
            </a:endParaRPr>
          </a:p>
        </p:txBody>
      </p:sp>
      <p:sp>
        <p:nvSpPr>
          <p:cNvPr id="13" name="Rectangle 12">
            <a:extLst>
              <a:ext uri="{FF2B5EF4-FFF2-40B4-BE49-F238E27FC236}">
                <a16:creationId xmlns:a16="http://schemas.microsoft.com/office/drawing/2014/main" xmlns="" id="{A8EF23A2-A3BC-401F-973B-832C39A6E3EC}"/>
              </a:ext>
            </a:extLst>
          </p:cNvPr>
          <p:cNvSpPr/>
          <p:nvPr/>
        </p:nvSpPr>
        <p:spPr>
          <a:xfrm>
            <a:off x="414276" y="0"/>
            <a:ext cx="9500497" cy="699166"/>
          </a:xfrm>
          <a:prstGeom prst="rect">
            <a:avLst/>
          </a:prstGeom>
        </p:spPr>
        <p:txBody>
          <a:bodyPr wrap="square">
            <a:spAutoFit/>
          </a:bodyPr>
          <a:lstStyle/>
          <a:p>
            <a:pPr>
              <a:lnSpc>
                <a:spcPct val="150000"/>
              </a:lnSpc>
            </a:pPr>
            <a:r>
              <a:rPr lang="en-US" sz="3000" dirty="0" smtClean="0">
                <a:solidFill>
                  <a:srgbClr val="10455B"/>
                </a:solidFill>
                <a:latin typeface="WeblySleek UI Light" panose="020B0502040204020203"/>
                <a:cs typeface="Calibri" panose="020F0502020204030204" pitchFamily="34" charset="0"/>
              </a:rPr>
              <a:t>RESEARCH METHODOLOGY</a:t>
            </a:r>
            <a:endParaRPr lang="en-US" sz="3000" dirty="0">
              <a:solidFill>
                <a:srgbClr val="10455B"/>
              </a:solidFill>
              <a:latin typeface="WeblySleek UI Light" panose="020B0502040204020203"/>
              <a:cs typeface="Calibri" panose="020F0502020204030204" pitchFamily="34" charset="0"/>
            </a:endParaRPr>
          </a:p>
        </p:txBody>
      </p:sp>
    </p:spTree>
    <p:extLst>
      <p:ext uri="{BB962C8B-B14F-4D97-AF65-F5344CB8AC3E}">
        <p14:creationId xmlns:p14="http://schemas.microsoft.com/office/powerpoint/2010/main" val="4012868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2F0F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132D7367-A75C-4592-844F-99B597A9EBD6}"/>
              </a:ext>
            </a:extLst>
          </p:cNvPr>
          <p:cNvSpPr/>
          <p:nvPr/>
        </p:nvSpPr>
        <p:spPr>
          <a:xfrm>
            <a:off x="6302189" y="0"/>
            <a:ext cx="5889812"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6739127" y="174440"/>
            <a:ext cx="5270319" cy="584775"/>
          </a:xfrm>
          <a:prstGeom prst="rect">
            <a:avLst/>
          </a:prstGeom>
          <a:solidFill>
            <a:srgbClr val="00A8A8"/>
          </a:solidFill>
        </p:spPr>
        <p:txBody>
          <a:bodyPr wrap="square">
            <a:spAutoFit/>
          </a:bodyPr>
          <a:lstStyle/>
          <a:p>
            <a:pPr algn="ctr"/>
            <a:r>
              <a:rPr lang="en-US" sz="1600" b="1" dirty="0"/>
              <a:t>How would you react if you </a:t>
            </a:r>
            <a:r>
              <a:rPr lang="en-US" sz="1600" b="1" i="1" dirty="0">
                <a:solidFill>
                  <a:srgbClr val="C00000"/>
                </a:solidFill>
              </a:rPr>
              <a:t>were asked to give a bribe</a:t>
            </a:r>
            <a:r>
              <a:rPr lang="en-US" sz="1600" b="1" dirty="0" smtClean="0"/>
              <a:t>? Would </a:t>
            </a:r>
            <a:r>
              <a:rPr lang="en-US" sz="1600" b="1" dirty="0"/>
              <a:t>you give the bribe or would you not give it?</a:t>
            </a:r>
            <a:endParaRPr lang="en-US" sz="1600" dirty="0"/>
          </a:p>
        </p:txBody>
      </p:sp>
      <p:sp>
        <p:nvSpPr>
          <p:cNvPr id="3" name="Rectangle 2"/>
          <p:cNvSpPr/>
          <p:nvPr/>
        </p:nvSpPr>
        <p:spPr>
          <a:xfrm>
            <a:off x="155448" y="189760"/>
            <a:ext cx="5861407" cy="584775"/>
          </a:xfrm>
          <a:prstGeom prst="rect">
            <a:avLst/>
          </a:prstGeom>
          <a:solidFill>
            <a:srgbClr val="00A8A8"/>
          </a:solidFill>
        </p:spPr>
        <p:txBody>
          <a:bodyPr wrap="square">
            <a:spAutoFit/>
          </a:bodyPr>
          <a:lstStyle/>
          <a:p>
            <a:pPr algn="ctr"/>
            <a:r>
              <a:rPr lang="en-US" sz="1600" b="1" dirty="0"/>
              <a:t>How would you react if you </a:t>
            </a:r>
            <a:r>
              <a:rPr lang="en-US" sz="1600" b="1" i="1" dirty="0">
                <a:solidFill>
                  <a:srgbClr val="C00000"/>
                </a:solidFill>
              </a:rPr>
              <a:t>were offered to take a </a:t>
            </a:r>
            <a:r>
              <a:rPr lang="en-US" sz="1600" b="1" i="1" dirty="0" smtClean="0">
                <a:solidFill>
                  <a:srgbClr val="C00000"/>
                </a:solidFill>
              </a:rPr>
              <a:t>bribe</a:t>
            </a:r>
            <a:r>
              <a:rPr lang="en-US" sz="1600" b="1" dirty="0" smtClean="0"/>
              <a:t>? Would </a:t>
            </a:r>
            <a:r>
              <a:rPr lang="en-US" sz="1600" b="1" dirty="0"/>
              <a:t>you take it or would you not take it?</a:t>
            </a:r>
            <a:endParaRPr lang="en-US" sz="1600" dirty="0"/>
          </a:p>
        </p:txBody>
      </p:sp>
      <p:sp>
        <p:nvSpPr>
          <p:cNvPr id="9" name="Rectangle 8"/>
          <p:cNvSpPr/>
          <p:nvPr/>
        </p:nvSpPr>
        <p:spPr>
          <a:xfrm>
            <a:off x="1935079" y="1157063"/>
            <a:ext cx="3174267"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closed-ended question</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N=1500)</a:t>
            </a:r>
            <a:endPar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sp>
        <p:nvSpPr>
          <p:cNvPr id="10" name="Rectangle 9"/>
          <p:cNvSpPr/>
          <p:nvPr/>
        </p:nvSpPr>
        <p:spPr>
          <a:xfrm>
            <a:off x="8282091" y="1082296"/>
            <a:ext cx="3174267"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(closed </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question-ended,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N=1500)</a:t>
            </a:r>
            <a:endPar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graphicFrame>
        <p:nvGraphicFramePr>
          <p:cNvPr id="11" name="Chart 10">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600-000003000000}"/>
              </a:ext>
            </a:extLst>
          </p:cNvPr>
          <p:cNvGraphicFramePr>
            <a:graphicFrameLocks/>
          </p:cNvGraphicFramePr>
          <p:nvPr>
            <p:extLst>
              <p:ext uri="{D42A27DB-BD31-4B8C-83A1-F6EECF244321}">
                <p14:modId xmlns:p14="http://schemas.microsoft.com/office/powerpoint/2010/main" val="3437261243"/>
              </p:ext>
            </p:extLst>
          </p:nvPr>
        </p:nvGraphicFramePr>
        <p:xfrm>
          <a:off x="262999" y="1569083"/>
          <a:ext cx="6039190" cy="49928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700-000003000000}"/>
              </a:ext>
            </a:extLst>
          </p:cNvPr>
          <p:cNvGraphicFramePr>
            <a:graphicFrameLocks/>
          </p:cNvGraphicFramePr>
          <p:nvPr>
            <p:extLst>
              <p:ext uri="{D42A27DB-BD31-4B8C-83A1-F6EECF244321}">
                <p14:modId xmlns:p14="http://schemas.microsoft.com/office/powerpoint/2010/main" val="3704588936"/>
              </p:ext>
            </p:extLst>
          </p:nvPr>
        </p:nvGraphicFramePr>
        <p:xfrm>
          <a:off x="6480919" y="1613647"/>
          <a:ext cx="5711082" cy="5029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180337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6241766"/>
              </p:ext>
            </p:extLst>
          </p:nvPr>
        </p:nvGraphicFramePr>
        <p:xfrm>
          <a:off x="1180081" y="3581400"/>
          <a:ext cx="9654987" cy="2471843"/>
        </p:xfrm>
        <a:graphic>
          <a:graphicData uri="http://schemas.openxmlformats.org/drawingml/2006/table">
            <a:tbl>
              <a:tblPr firstRow="1" firstCol="1" bandRow="1">
                <a:tableStyleId>{7E9639D4-E3E2-4D34-9284-5A2195B3D0D7}</a:tableStyleId>
              </a:tblPr>
              <a:tblGrid>
                <a:gridCol w="3915117"/>
                <a:gridCol w="2869935"/>
                <a:gridCol w="2869935"/>
              </a:tblGrid>
              <a:tr h="585727">
                <a:tc gridSpan="3">
                  <a:txBody>
                    <a:bodyPr/>
                    <a:lstStyle/>
                    <a:p>
                      <a:pPr marL="0" marR="0" algn="ctr">
                        <a:lnSpc>
                          <a:spcPct val="107000"/>
                        </a:lnSpc>
                        <a:spcBef>
                          <a:spcPts val="0"/>
                        </a:spcBef>
                        <a:spcAft>
                          <a:spcPts val="0"/>
                        </a:spcAft>
                      </a:pPr>
                      <a:r>
                        <a:rPr lang="en-US" sz="1600" dirty="0" smtClean="0">
                          <a:solidFill>
                            <a:schemeClr val="tx1"/>
                          </a:solidFill>
                          <a:effectLst/>
                        </a:rPr>
                        <a:t>Respondents’ attitude</a:t>
                      </a:r>
                      <a:r>
                        <a:rPr lang="en-US" sz="1600" baseline="0" dirty="0" smtClean="0">
                          <a:solidFill>
                            <a:schemeClr val="tx1"/>
                          </a:solidFill>
                          <a:effectLst/>
                        </a:rPr>
                        <a:t> towards taking and giving a bribe, </a:t>
                      </a:r>
                      <a:r>
                        <a:rPr lang="hy-AM" sz="1500" b="1" kern="1200" dirty="0" smtClean="0">
                          <a:solidFill>
                            <a:schemeClr val="tx1"/>
                          </a:solidFill>
                          <a:effectLst/>
                          <a:latin typeface="+mn-lt"/>
                          <a:ea typeface="+mn-ea"/>
                          <a:cs typeface="+mn-cs"/>
                        </a:rPr>
                        <a:t>2010</a:t>
                      </a:r>
                      <a:endParaRPr lang="en-US" sz="1500" b="1" kern="1200" dirty="0">
                        <a:solidFill>
                          <a:schemeClr val="tx1"/>
                        </a:solidFill>
                        <a:effectLst/>
                        <a:latin typeface="+mn-lt"/>
                        <a:ea typeface="+mn-ea"/>
                        <a:cs typeface="+mn-cs"/>
                      </a:endParaRPr>
                    </a:p>
                  </a:txBody>
                  <a:tcPr marL="68580" marR="68580" marT="0" marB="0" anchor="ctr">
                    <a:solidFill>
                      <a:srgbClr val="2AA1AF"/>
                    </a:solidFill>
                  </a:tcPr>
                </a:tc>
                <a:tc hMerge="1">
                  <a:txBody>
                    <a:bodyPr/>
                    <a:lstStyle/>
                    <a:p>
                      <a:endParaRPr lang="en-US"/>
                    </a:p>
                  </a:txBody>
                  <a:tcPr/>
                </a:tc>
                <a:tc hMerge="1">
                  <a:txBody>
                    <a:bodyPr/>
                    <a:lstStyle/>
                    <a:p>
                      <a:endParaRPr lang="en-US"/>
                    </a:p>
                  </a:txBody>
                  <a:tcPr/>
                </a:tc>
              </a:tr>
              <a:tr h="386517">
                <a:tc>
                  <a:txBody>
                    <a:bodyPr/>
                    <a:lstStyle/>
                    <a:p>
                      <a:pPr marL="0" marR="0" algn="just">
                        <a:lnSpc>
                          <a:spcPct val="107000"/>
                        </a:lnSpc>
                        <a:spcBef>
                          <a:spcPts val="0"/>
                        </a:spcBef>
                        <a:spcAft>
                          <a:spcPts val="0"/>
                        </a:spcAft>
                      </a:pPr>
                      <a:r>
                        <a:rPr lang="hy-AM" sz="1500" dirty="0">
                          <a:solidFill>
                            <a:schemeClr val="tx1">
                              <a:lumMod val="85000"/>
                              <a:lumOff val="15000"/>
                            </a:schemeClr>
                          </a:solidFill>
                          <a:effectLst/>
                        </a:rPr>
                        <a:t> </a:t>
                      </a:r>
                      <a:endParaRPr lang="en-US" sz="1500"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500" b="1" kern="1200" dirty="0" smtClean="0">
                          <a:solidFill>
                            <a:schemeClr val="tx1">
                              <a:lumMod val="85000"/>
                              <a:lumOff val="15000"/>
                            </a:schemeClr>
                          </a:solidFill>
                          <a:effectLst/>
                          <a:latin typeface="+mn-lt"/>
                          <a:ea typeface="+mn-ea"/>
                          <a:cs typeface="+mn-cs"/>
                        </a:rPr>
                        <a:t>I would give it</a:t>
                      </a:r>
                      <a:endParaRPr lang="en-US" sz="1500" b="1" kern="1200" dirty="0">
                        <a:solidFill>
                          <a:schemeClr val="tx1">
                            <a:lumMod val="85000"/>
                            <a:lumOff val="15000"/>
                          </a:schemeClr>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07000"/>
                        </a:lnSpc>
                        <a:spcBef>
                          <a:spcPts val="0"/>
                        </a:spcBef>
                        <a:spcAft>
                          <a:spcPts val="0"/>
                        </a:spcAft>
                      </a:pPr>
                      <a:r>
                        <a:rPr lang="en-US" sz="1500" b="1" kern="1200" dirty="0" smtClean="0">
                          <a:solidFill>
                            <a:schemeClr val="tx1">
                              <a:lumMod val="85000"/>
                              <a:lumOff val="15000"/>
                            </a:schemeClr>
                          </a:solidFill>
                          <a:effectLst/>
                          <a:latin typeface="+mn-lt"/>
                          <a:ea typeface="+mn-ea"/>
                          <a:cs typeface="+mn-cs"/>
                        </a:rPr>
                        <a:t>I would not give it</a:t>
                      </a:r>
                      <a:endParaRPr lang="en-US" sz="1500" b="1" kern="1200" dirty="0">
                        <a:solidFill>
                          <a:schemeClr val="tx1">
                            <a:lumMod val="85000"/>
                            <a:lumOff val="15000"/>
                          </a:schemeClr>
                        </a:solidFill>
                        <a:effectLst/>
                        <a:latin typeface="+mn-lt"/>
                        <a:ea typeface="+mn-ea"/>
                        <a:cs typeface="+mn-cs"/>
                      </a:endParaRPr>
                    </a:p>
                  </a:txBody>
                  <a:tcPr marL="68580" marR="68580" marT="0" marB="0" anchor="ctr"/>
                </a:tc>
              </a:tr>
              <a:tr h="270232">
                <a:tc rowSpan="2">
                  <a:txBody>
                    <a:bodyPr/>
                    <a:lstStyle/>
                    <a:p>
                      <a:pPr marL="0" marR="0" algn="ctr" defTabSz="914400" rtl="0" eaLnBrk="1" latinLnBrk="0" hangingPunct="1">
                        <a:lnSpc>
                          <a:spcPct val="107000"/>
                        </a:lnSpc>
                        <a:spcBef>
                          <a:spcPts val="0"/>
                        </a:spcBef>
                        <a:spcAft>
                          <a:spcPts val="0"/>
                        </a:spcAft>
                      </a:pPr>
                      <a:r>
                        <a:rPr lang="en-US" sz="1500" b="1" kern="1200" dirty="0" smtClean="0">
                          <a:solidFill>
                            <a:schemeClr val="tx1">
                              <a:lumMod val="85000"/>
                              <a:lumOff val="15000"/>
                            </a:schemeClr>
                          </a:solidFill>
                          <a:effectLst/>
                          <a:latin typeface="+mn-lt"/>
                          <a:ea typeface="+mn-ea"/>
                          <a:cs typeface="+mn-cs"/>
                        </a:rPr>
                        <a:t>I would take it</a:t>
                      </a:r>
                      <a:endParaRPr lang="en-US" sz="1500" b="1" kern="1200" dirty="0">
                        <a:solidFill>
                          <a:schemeClr val="tx1">
                            <a:lumMod val="85000"/>
                            <a:lumOff val="15000"/>
                          </a:schemeClr>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b="1" dirty="0">
                          <a:solidFill>
                            <a:schemeClr val="tx1">
                              <a:lumMod val="85000"/>
                              <a:lumOff val="15000"/>
                            </a:schemeClr>
                          </a:solidFill>
                          <a:effectLst/>
                          <a:latin typeface="WeblySleek UI Light" panose="020B0502040204020203"/>
                        </a:rPr>
                        <a:t>19%</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B w="12700" cap="flat" cmpd="sng" algn="ctr">
                      <a:solidFill>
                        <a:srgbClr val="2AA1A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dirty="0">
                          <a:solidFill>
                            <a:schemeClr val="tx1">
                              <a:lumMod val="85000"/>
                              <a:lumOff val="15000"/>
                            </a:schemeClr>
                          </a:solidFill>
                          <a:effectLst/>
                          <a:latin typeface="WeblySleek UI Light" panose="020B0502040204020203"/>
                        </a:rPr>
                        <a:t>4%</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B w="12700" cap="flat" cmpd="sng" algn="ctr">
                      <a:solidFill>
                        <a:srgbClr val="2AA1AF"/>
                      </a:solidFill>
                      <a:prstDash val="solid"/>
                      <a:round/>
                      <a:headEnd type="none" w="med" len="med"/>
                      <a:tailEnd type="none" w="med" len="med"/>
                    </a:lnB>
                  </a:tcPr>
                </a:tc>
              </a:tr>
              <a:tr h="494434">
                <a:tc vMerge="1">
                  <a:txBody>
                    <a:bodyPr/>
                    <a:lstStyle/>
                    <a:p>
                      <a:endParaRPr lang="en-US"/>
                    </a:p>
                  </a:txBody>
                  <a:tcPr/>
                </a:tc>
                <a:tc>
                  <a:txBody>
                    <a:bodyPr/>
                    <a:lstStyle/>
                    <a:p>
                      <a:pPr marL="0" marR="0" algn="ctr">
                        <a:lnSpc>
                          <a:spcPct val="107000"/>
                        </a:lnSpc>
                        <a:spcBef>
                          <a:spcPts val="0"/>
                        </a:spcBef>
                        <a:spcAft>
                          <a:spcPts val="0"/>
                        </a:spcAft>
                      </a:pPr>
                      <a:r>
                        <a:rPr lang="en-US" sz="1500" b="1" dirty="0" smtClean="0">
                          <a:solidFill>
                            <a:schemeClr val="tx1">
                              <a:lumMod val="85000"/>
                              <a:lumOff val="15000"/>
                            </a:schemeClr>
                          </a:solidFill>
                          <a:effectLst/>
                        </a:rPr>
                        <a:t>Corruption</a:t>
                      </a:r>
                      <a:r>
                        <a:rPr lang="en-US" sz="1500" b="1" baseline="0" dirty="0" smtClean="0">
                          <a:solidFill>
                            <a:schemeClr val="tx1">
                              <a:lumMod val="85000"/>
                              <a:lumOff val="15000"/>
                            </a:schemeClr>
                          </a:solidFill>
                          <a:effectLst/>
                        </a:rPr>
                        <a:t> potential</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T w="12700" cap="flat" cmpd="sng" algn="ctr">
                      <a:solidFill>
                        <a:srgbClr val="2AA1AF"/>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500" b="1" dirty="0" smtClean="0">
                          <a:solidFill>
                            <a:schemeClr val="tx1">
                              <a:lumMod val="85000"/>
                              <a:lumOff val="15000"/>
                            </a:schemeClr>
                          </a:solidFill>
                          <a:effectLst/>
                        </a:rPr>
                        <a:t>Corruption</a:t>
                      </a:r>
                      <a:r>
                        <a:rPr lang="en-US" sz="1500" b="1" baseline="0" dirty="0" smtClean="0">
                          <a:solidFill>
                            <a:schemeClr val="tx1">
                              <a:lumMod val="85000"/>
                              <a:lumOff val="15000"/>
                            </a:schemeClr>
                          </a:solidFill>
                          <a:effectLst/>
                        </a:rPr>
                        <a:t> supporters</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T w="12700" cap="flat" cmpd="sng" algn="ctr">
                      <a:solidFill>
                        <a:srgbClr val="2AA1AF"/>
                      </a:solidFill>
                      <a:prstDash val="solid"/>
                      <a:round/>
                      <a:headEnd type="none" w="med" len="med"/>
                      <a:tailEnd type="none" w="med" len="med"/>
                    </a:lnT>
                  </a:tcPr>
                </a:tc>
              </a:tr>
              <a:tr h="270232">
                <a:tc rowSpan="2">
                  <a:txBody>
                    <a:bodyPr/>
                    <a:lstStyle/>
                    <a:p>
                      <a:pPr marL="0" marR="0" algn="ctr" defTabSz="914400" rtl="0" eaLnBrk="1" latinLnBrk="0" hangingPunct="1">
                        <a:lnSpc>
                          <a:spcPct val="107000"/>
                        </a:lnSpc>
                        <a:spcBef>
                          <a:spcPts val="0"/>
                        </a:spcBef>
                        <a:spcAft>
                          <a:spcPts val="0"/>
                        </a:spcAft>
                      </a:pPr>
                      <a:r>
                        <a:rPr lang="en-US" sz="1500" b="1" kern="1200" dirty="0" smtClean="0">
                          <a:solidFill>
                            <a:schemeClr val="tx1">
                              <a:lumMod val="85000"/>
                              <a:lumOff val="15000"/>
                            </a:schemeClr>
                          </a:solidFill>
                          <a:effectLst/>
                          <a:latin typeface="+mn-lt"/>
                          <a:ea typeface="+mn-ea"/>
                          <a:cs typeface="+mn-cs"/>
                        </a:rPr>
                        <a:t>I would</a:t>
                      </a:r>
                      <a:r>
                        <a:rPr lang="en-US" sz="1500" b="1" kern="1200" baseline="0" dirty="0" smtClean="0">
                          <a:solidFill>
                            <a:schemeClr val="tx1">
                              <a:lumMod val="85000"/>
                              <a:lumOff val="15000"/>
                            </a:schemeClr>
                          </a:solidFill>
                          <a:effectLst/>
                          <a:latin typeface="+mn-lt"/>
                          <a:ea typeface="+mn-ea"/>
                          <a:cs typeface="+mn-cs"/>
                        </a:rPr>
                        <a:t> not take it</a:t>
                      </a:r>
                      <a:endParaRPr lang="en-US" sz="1500" b="1" kern="1200" dirty="0">
                        <a:solidFill>
                          <a:schemeClr val="tx1">
                            <a:lumMod val="85000"/>
                            <a:lumOff val="15000"/>
                          </a:schemeClr>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b="1" dirty="0">
                          <a:solidFill>
                            <a:schemeClr val="tx1">
                              <a:lumMod val="85000"/>
                              <a:lumOff val="15000"/>
                            </a:schemeClr>
                          </a:solidFill>
                          <a:effectLst/>
                          <a:latin typeface="WeblySleek UI Light" panose="020B0502040204020203"/>
                        </a:rPr>
                        <a:t>41%</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B w="12700" cap="flat" cmpd="sng" algn="ctr">
                      <a:solidFill>
                        <a:srgbClr val="2AA1A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dirty="0">
                          <a:solidFill>
                            <a:schemeClr val="tx1">
                              <a:lumMod val="85000"/>
                              <a:lumOff val="15000"/>
                            </a:schemeClr>
                          </a:solidFill>
                          <a:effectLst/>
                          <a:latin typeface="WeblySleek UI Light" panose="020B0502040204020203"/>
                        </a:rPr>
                        <a:t>36%</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B w="12700" cap="flat" cmpd="sng" algn="ctr">
                      <a:solidFill>
                        <a:srgbClr val="2AA1AF"/>
                      </a:solidFill>
                      <a:prstDash val="solid"/>
                      <a:round/>
                      <a:headEnd type="none" w="med" len="med"/>
                      <a:tailEnd type="none" w="med" len="med"/>
                    </a:lnB>
                    <a:solidFill>
                      <a:srgbClr val="2AA1AF"/>
                    </a:solidFill>
                  </a:tcPr>
                </a:tc>
              </a:tr>
              <a:tr h="464701">
                <a:tc vMerge="1">
                  <a:txBody>
                    <a:bodyPr/>
                    <a:lstStyle/>
                    <a:p>
                      <a:endParaRPr lang="en-US"/>
                    </a:p>
                  </a:txBody>
                  <a:tcPr/>
                </a:tc>
                <a:tc>
                  <a:txBody>
                    <a:bodyPr/>
                    <a:lstStyle/>
                    <a:p>
                      <a:pPr marL="0" marR="0" algn="ctr">
                        <a:lnSpc>
                          <a:spcPct val="107000"/>
                        </a:lnSpc>
                        <a:spcBef>
                          <a:spcPts val="0"/>
                        </a:spcBef>
                        <a:spcAft>
                          <a:spcPts val="0"/>
                        </a:spcAft>
                      </a:pPr>
                      <a:r>
                        <a:rPr lang="en-US" sz="1500" b="1" dirty="0" smtClean="0">
                          <a:solidFill>
                            <a:schemeClr val="tx1">
                              <a:lumMod val="85000"/>
                              <a:lumOff val="15000"/>
                            </a:schemeClr>
                          </a:solidFill>
                          <a:effectLst/>
                        </a:rPr>
                        <a:t>Corruption</a:t>
                      </a:r>
                      <a:r>
                        <a:rPr lang="en-US" sz="1500" b="1" baseline="0" dirty="0" smtClean="0">
                          <a:solidFill>
                            <a:schemeClr val="tx1">
                              <a:lumMod val="85000"/>
                              <a:lumOff val="15000"/>
                            </a:schemeClr>
                          </a:solidFill>
                          <a:effectLst/>
                        </a:rPr>
                        <a:t> supporters</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T w="12700" cap="flat" cmpd="sng" algn="ctr">
                      <a:solidFill>
                        <a:srgbClr val="2AA1AF"/>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500" b="1" dirty="0" smtClean="0">
                          <a:solidFill>
                            <a:schemeClr val="tx1">
                              <a:lumMod val="85000"/>
                              <a:lumOff val="15000"/>
                            </a:schemeClr>
                          </a:solidFill>
                          <a:effectLst/>
                        </a:rPr>
                        <a:t>Anti-corruption</a:t>
                      </a:r>
                      <a:r>
                        <a:rPr lang="en-US" sz="1500" b="1" baseline="0" dirty="0" smtClean="0">
                          <a:solidFill>
                            <a:schemeClr val="tx1">
                              <a:lumMod val="85000"/>
                              <a:lumOff val="15000"/>
                            </a:schemeClr>
                          </a:solidFill>
                          <a:effectLst/>
                        </a:rPr>
                        <a:t> potential</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T w="12700" cap="flat" cmpd="sng" algn="ctr">
                      <a:solidFill>
                        <a:srgbClr val="2AA1AF"/>
                      </a:solidFill>
                      <a:prstDash val="solid"/>
                      <a:round/>
                      <a:headEnd type="none" w="med" len="med"/>
                      <a:tailEnd type="none" w="med" len="med"/>
                    </a:lnT>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36041217"/>
              </p:ext>
            </p:extLst>
          </p:nvPr>
        </p:nvGraphicFramePr>
        <p:xfrm>
          <a:off x="1186011" y="509793"/>
          <a:ext cx="9646024" cy="2766520"/>
        </p:xfrm>
        <a:graphic>
          <a:graphicData uri="http://schemas.openxmlformats.org/drawingml/2006/table">
            <a:tbl>
              <a:tblPr firstRow="1" firstCol="1" bandRow="1">
                <a:tableStyleId>{7E9639D4-E3E2-4D34-9284-5A2195B3D0D7}</a:tableStyleId>
              </a:tblPr>
              <a:tblGrid>
                <a:gridCol w="3911482"/>
                <a:gridCol w="2867271"/>
                <a:gridCol w="2867271"/>
              </a:tblGrid>
              <a:tr h="650805">
                <a:tc gridSpan="3">
                  <a:txBody>
                    <a:bodyPr/>
                    <a:lstStyle/>
                    <a:p>
                      <a:pPr marL="0" marR="0" algn="ctr">
                        <a:lnSpc>
                          <a:spcPct val="107000"/>
                        </a:lnSpc>
                        <a:spcBef>
                          <a:spcPts val="0"/>
                        </a:spcBef>
                        <a:spcAft>
                          <a:spcPts val="0"/>
                        </a:spcAft>
                      </a:pPr>
                      <a:r>
                        <a:rPr lang="en-US" sz="1700" dirty="0" smtClean="0">
                          <a:solidFill>
                            <a:schemeClr val="tx1"/>
                          </a:solidFill>
                          <a:effectLst/>
                        </a:rPr>
                        <a:t>Respondents’ attitude</a:t>
                      </a:r>
                      <a:r>
                        <a:rPr lang="en-US" sz="1700" baseline="0" dirty="0" smtClean="0">
                          <a:solidFill>
                            <a:schemeClr val="tx1"/>
                          </a:solidFill>
                          <a:effectLst/>
                        </a:rPr>
                        <a:t> towards taking and giving a bribe, </a:t>
                      </a:r>
                      <a:r>
                        <a:rPr lang="hy-AM" sz="1700" dirty="0" smtClean="0">
                          <a:solidFill>
                            <a:schemeClr val="tx1"/>
                          </a:solidFill>
                          <a:effectLst/>
                        </a:rPr>
                        <a:t>2019</a:t>
                      </a:r>
                      <a:endParaRPr lang="en-US" sz="1700" dirty="0">
                        <a:solidFill>
                          <a:schemeClr val="tx1"/>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solidFill>
                      <a:srgbClr val="00A8A8"/>
                    </a:solidFill>
                  </a:tcPr>
                </a:tc>
                <a:tc hMerge="1">
                  <a:txBody>
                    <a:bodyPr/>
                    <a:lstStyle/>
                    <a:p>
                      <a:endParaRPr lang="en-US"/>
                    </a:p>
                  </a:txBody>
                  <a:tcPr/>
                </a:tc>
                <a:tc hMerge="1">
                  <a:txBody>
                    <a:bodyPr/>
                    <a:lstStyle/>
                    <a:p>
                      <a:endParaRPr lang="en-US"/>
                    </a:p>
                  </a:txBody>
                  <a:tcPr/>
                </a:tc>
              </a:tr>
              <a:tr h="505677">
                <a:tc>
                  <a:txBody>
                    <a:bodyPr/>
                    <a:lstStyle/>
                    <a:p>
                      <a:pPr marL="0" marR="0" algn="just">
                        <a:lnSpc>
                          <a:spcPct val="107000"/>
                        </a:lnSpc>
                        <a:spcBef>
                          <a:spcPts val="0"/>
                        </a:spcBef>
                        <a:spcAft>
                          <a:spcPts val="0"/>
                        </a:spcAft>
                      </a:pPr>
                      <a:r>
                        <a:rPr lang="hy-AM" sz="1500" dirty="0">
                          <a:solidFill>
                            <a:schemeClr val="tx1">
                              <a:lumMod val="85000"/>
                              <a:lumOff val="15000"/>
                            </a:schemeClr>
                          </a:solidFill>
                          <a:effectLst/>
                        </a:rPr>
                        <a:t> </a:t>
                      </a:r>
                      <a:endParaRPr lang="en-US" sz="1500"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500" b="1" kern="1200" dirty="0" smtClean="0">
                          <a:solidFill>
                            <a:schemeClr val="tx1">
                              <a:lumMod val="85000"/>
                              <a:lumOff val="15000"/>
                            </a:schemeClr>
                          </a:solidFill>
                          <a:effectLst/>
                          <a:latin typeface="+mn-lt"/>
                          <a:ea typeface="+mn-ea"/>
                          <a:cs typeface="+mn-cs"/>
                        </a:rPr>
                        <a:t>I would give it</a:t>
                      </a:r>
                      <a:endParaRPr lang="en-US" sz="1500" b="1" kern="1200" dirty="0">
                        <a:solidFill>
                          <a:schemeClr val="tx1">
                            <a:lumMod val="85000"/>
                            <a:lumOff val="15000"/>
                          </a:schemeClr>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07000"/>
                        </a:lnSpc>
                        <a:spcBef>
                          <a:spcPts val="0"/>
                        </a:spcBef>
                        <a:spcAft>
                          <a:spcPts val="0"/>
                        </a:spcAft>
                      </a:pPr>
                      <a:r>
                        <a:rPr lang="en-US" sz="1500" b="1" kern="1200" dirty="0" smtClean="0">
                          <a:solidFill>
                            <a:schemeClr val="tx1">
                              <a:lumMod val="85000"/>
                              <a:lumOff val="15000"/>
                            </a:schemeClr>
                          </a:solidFill>
                          <a:effectLst/>
                          <a:latin typeface="+mn-lt"/>
                          <a:ea typeface="+mn-ea"/>
                          <a:cs typeface="+mn-cs"/>
                        </a:rPr>
                        <a:t>I would not give it</a:t>
                      </a:r>
                      <a:endParaRPr lang="en-US" sz="1500" b="1" kern="1200" dirty="0">
                        <a:solidFill>
                          <a:schemeClr val="tx1">
                            <a:lumMod val="85000"/>
                            <a:lumOff val="15000"/>
                          </a:schemeClr>
                        </a:solidFill>
                        <a:effectLst/>
                        <a:latin typeface="+mn-lt"/>
                        <a:ea typeface="+mn-ea"/>
                        <a:cs typeface="+mn-cs"/>
                      </a:endParaRPr>
                    </a:p>
                  </a:txBody>
                  <a:tcPr marL="68580" marR="68580" marT="0" marB="0" anchor="ctr"/>
                </a:tc>
              </a:tr>
              <a:tr h="284399">
                <a:tc rowSpan="2">
                  <a:txBody>
                    <a:bodyPr/>
                    <a:lstStyle/>
                    <a:p>
                      <a:pPr marL="0" marR="0" algn="ctr" defTabSz="914400" rtl="0" eaLnBrk="1" latinLnBrk="0" hangingPunct="1">
                        <a:lnSpc>
                          <a:spcPct val="107000"/>
                        </a:lnSpc>
                        <a:spcBef>
                          <a:spcPts val="0"/>
                        </a:spcBef>
                        <a:spcAft>
                          <a:spcPts val="0"/>
                        </a:spcAft>
                      </a:pPr>
                      <a:r>
                        <a:rPr lang="en-US" sz="1500" b="1" kern="1200" dirty="0" smtClean="0">
                          <a:solidFill>
                            <a:schemeClr val="tx1">
                              <a:lumMod val="85000"/>
                              <a:lumOff val="15000"/>
                            </a:schemeClr>
                          </a:solidFill>
                          <a:effectLst/>
                          <a:latin typeface="+mn-lt"/>
                          <a:ea typeface="+mn-ea"/>
                          <a:cs typeface="+mn-cs"/>
                        </a:rPr>
                        <a:t>I would take it</a:t>
                      </a:r>
                      <a:endParaRPr lang="en-US" sz="1500" b="1" kern="1200" dirty="0">
                        <a:solidFill>
                          <a:schemeClr val="tx1">
                            <a:lumMod val="85000"/>
                            <a:lumOff val="15000"/>
                          </a:schemeClr>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b="1" dirty="0">
                          <a:solidFill>
                            <a:schemeClr val="tx1">
                              <a:lumMod val="85000"/>
                              <a:lumOff val="15000"/>
                            </a:schemeClr>
                          </a:solidFill>
                          <a:effectLst/>
                          <a:latin typeface="WeblySleek UI Light" panose="020B0502040204020203"/>
                        </a:rPr>
                        <a:t>9%</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B w="12700" cap="flat" cmpd="sng" algn="ctr">
                      <a:solidFill>
                        <a:srgbClr val="2AA1A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dirty="0">
                          <a:solidFill>
                            <a:schemeClr val="tx1">
                              <a:lumMod val="85000"/>
                              <a:lumOff val="15000"/>
                            </a:schemeClr>
                          </a:solidFill>
                          <a:effectLst/>
                          <a:latin typeface="WeblySleek UI Light" panose="020B0502040204020203"/>
                        </a:rPr>
                        <a:t>3%</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B w="12700" cap="flat" cmpd="sng" algn="ctr">
                      <a:solidFill>
                        <a:srgbClr val="2AA1AF"/>
                      </a:solidFill>
                      <a:prstDash val="solid"/>
                      <a:round/>
                      <a:headEnd type="none" w="med" len="med"/>
                      <a:tailEnd type="none" w="med" len="med"/>
                    </a:lnB>
                  </a:tcPr>
                </a:tc>
              </a:tr>
              <a:tr h="536759">
                <a:tc vMerge="1">
                  <a:txBody>
                    <a:bodyPr/>
                    <a:lstStyle/>
                    <a:p>
                      <a:endParaRPr lang="en-US"/>
                    </a:p>
                  </a:txBody>
                  <a:tcPr/>
                </a:tc>
                <a:tc>
                  <a:txBody>
                    <a:bodyPr/>
                    <a:lstStyle/>
                    <a:p>
                      <a:pPr marL="0" marR="0" algn="ctr">
                        <a:lnSpc>
                          <a:spcPct val="107000"/>
                        </a:lnSpc>
                        <a:spcBef>
                          <a:spcPts val="0"/>
                        </a:spcBef>
                        <a:spcAft>
                          <a:spcPts val="0"/>
                        </a:spcAft>
                      </a:pPr>
                      <a:r>
                        <a:rPr lang="en-US" sz="1500" b="1" dirty="0" smtClean="0">
                          <a:solidFill>
                            <a:schemeClr val="tx1">
                              <a:lumMod val="85000"/>
                              <a:lumOff val="15000"/>
                            </a:schemeClr>
                          </a:solidFill>
                          <a:effectLst/>
                        </a:rPr>
                        <a:t>Corruption</a:t>
                      </a:r>
                      <a:r>
                        <a:rPr lang="en-US" sz="1500" b="1" baseline="0" dirty="0" smtClean="0">
                          <a:solidFill>
                            <a:schemeClr val="tx1">
                              <a:lumMod val="85000"/>
                              <a:lumOff val="15000"/>
                            </a:schemeClr>
                          </a:solidFill>
                          <a:effectLst/>
                        </a:rPr>
                        <a:t> potential</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T w="12700" cap="flat" cmpd="sng" algn="ctr">
                      <a:solidFill>
                        <a:srgbClr val="2AA1AF"/>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500" b="1" dirty="0" smtClean="0">
                          <a:solidFill>
                            <a:schemeClr val="tx1">
                              <a:lumMod val="85000"/>
                              <a:lumOff val="15000"/>
                            </a:schemeClr>
                          </a:solidFill>
                          <a:effectLst/>
                        </a:rPr>
                        <a:t>Corruption</a:t>
                      </a:r>
                      <a:r>
                        <a:rPr lang="en-US" sz="1500" b="1" baseline="0" dirty="0" smtClean="0">
                          <a:solidFill>
                            <a:schemeClr val="tx1">
                              <a:lumMod val="85000"/>
                              <a:lumOff val="15000"/>
                            </a:schemeClr>
                          </a:solidFill>
                          <a:effectLst/>
                        </a:rPr>
                        <a:t> supporters</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T w="12700" cap="flat" cmpd="sng" algn="ctr">
                      <a:solidFill>
                        <a:srgbClr val="2AA1AF"/>
                      </a:solidFill>
                      <a:prstDash val="solid"/>
                      <a:round/>
                      <a:headEnd type="none" w="med" len="med"/>
                      <a:tailEnd type="none" w="med" len="med"/>
                    </a:lnT>
                  </a:tcPr>
                </a:tc>
              </a:tr>
              <a:tr h="284399">
                <a:tc rowSpan="2">
                  <a:txBody>
                    <a:bodyPr/>
                    <a:lstStyle/>
                    <a:p>
                      <a:pPr marL="0" marR="0" algn="ctr" defTabSz="914400" rtl="0" eaLnBrk="1" latinLnBrk="0" hangingPunct="1">
                        <a:lnSpc>
                          <a:spcPct val="107000"/>
                        </a:lnSpc>
                        <a:spcBef>
                          <a:spcPts val="0"/>
                        </a:spcBef>
                        <a:spcAft>
                          <a:spcPts val="0"/>
                        </a:spcAft>
                      </a:pPr>
                      <a:r>
                        <a:rPr lang="en-US" sz="1500" b="1" kern="1200" dirty="0" smtClean="0">
                          <a:solidFill>
                            <a:schemeClr val="tx1">
                              <a:lumMod val="85000"/>
                              <a:lumOff val="15000"/>
                            </a:schemeClr>
                          </a:solidFill>
                          <a:effectLst/>
                          <a:latin typeface="+mn-lt"/>
                          <a:ea typeface="+mn-ea"/>
                          <a:cs typeface="+mn-cs"/>
                        </a:rPr>
                        <a:t>I would</a:t>
                      </a:r>
                      <a:r>
                        <a:rPr lang="en-US" sz="1500" b="1" kern="1200" baseline="0" dirty="0" smtClean="0">
                          <a:solidFill>
                            <a:schemeClr val="tx1">
                              <a:lumMod val="85000"/>
                              <a:lumOff val="15000"/>
                            </a:schemeClr>
                          </a:solidFill>
                          <a:effectLst/>
                          <a:latin typeface="+mn-lt"/>
                          <a:ea typeface="+mn-ea"/>
                          <a:cs typeface="+mn-cs"/>
                        </a:rPr>
                        <a:t> not take it</a:t>
                      </a:r>
                      <a:endParaRPr lang="en-US" sz="1500" b="1" kern="1200" dirty="0">
                        <a:solidFill>
                          <a:schemeClr val="tx1">
                            <a:lumMod val="85000"/>
                            <a:lumOff val="15000"/>
                          </a:schemeClr>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500" b="1" dirty="0">
                          <a:solidFill>
                            <a:schemeClr val="tx1">
                              <a:lumMod val="85000"/>
                              <a:lumOff val="15000"/>
                            </a:schemeClr>
                          </a:solidFill>
                          <a:effectLst/>
                          <a:latin typeface="WeblySleek UI Light" panose="020B0502040204020203"/>
                        </a:rPr>
                        <a:t>15%</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B w="12700" cap="flat" cmpd="sng" algn="ctr">
                      <a:solidFill>
                        <a:srgbClr val="2AA1A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dirty="0">
                          <a:solidFill>
                            <a:schemeClr val="tx1">
                              <a:lumMod val="85000"/>
                              <a:lumOff val="15000"/>
                            </a:schemeClr>
                          </a:solidFill>
                          <a:effectLst/>
                          <a:latin typeface="WeblySleek UI Light" panose="020B0502040204020203"/>
                        </a:rPr>
                        <a:t>73%</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B w="12700" cap="flat" cmpd="sng" algn="ctr">
                      <a:solidFill>
                        <a:srgbClr val="2AA1AF"/>
                      </a:solidFill>
                      <a:prstDash val="solid"/>
                      <a:round/>
                      <a:headEnd type="none" w="med" len="med"/>
                      <a:tailEnd type="none" w="med" len="med"/>
                    </a:lnB>
                    <a:solidFill>
                      <a:srgbClr val="2AA1AF"/>
                    </a:solidFill>
                  </a:tcPr>
                </a:tc>
              </a:tr>
              <a:tr h="504481">
                <a:tc vMerge="1">
                  <a:txBody>
                    <a:bodyPr/>
                    <a:lstStyle/>
                    <a:p>
                      <a:endParaRPr lang="en-US"/>
                    </a:p>
                  </a:txBody>
                  <a:tcPr/>
                </a:tc>
                <a:tc>
                  <a:txBody>
                    <a:bodyPr/>
                    <a:lstStyle/>
                    <a:p>
                      <a:pPr marL="0" marR="0" algn="ctr">
                        <a:lnSpc>
                          <a:spcPct val="107000"/>
                        </a:lnSpc>
                        <a:spcBef>
                          <a:spcPts val="0"/>
                        </a:spcBef>
                        <a:spcAft>
                          <a:spcPts val="0"/>
                        </a:spcAft>
                      </a:pPr>
                      <a:r>
                        <a:rPr lang="en-US" sz="1500" b="1" dirty="0" smtClean="0">
                          <a:solidFill>
                            <a:schemeClr val="tx1">
                              <a:lumMod val="85000"/>
                              <a:lumOff val="15000"/>
                            </a:schemeClr>
                          </a:solidFill>
                          <a:effectLst/>
                        </a:rPr>
                        <a:t>Corruption</a:t>
                      </a:r>
                      <a:r>
                        <a:rPr lang="en-US" sz="1500" b="1" baseline="0" dirty="0" smtClean="0">
                          <a:solidFill>
                            <a:schemeClr val="tx1">
                              <a:lumMod val="85000"/>
                              <a:lumOff val="15000"/>
                            </a:schemeClr>
                          </a:solidFill>
                          <a:effectLst/>
                        </a:rPr>
                        <a:t> supporters</a:t>
                      </a:r>
                      <a:endParaRPr lang="en-US" sz="1500" b="1" dirty="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T w="12700" cap="flat" cmpd="sng" algn="ctr">
                      <a:solidFill>
                        <a:srgbClr val="2AA1AF"/>
                      </a:solidFill>
                      <a:prstDash val="solid"/>
                      <a:round/>
                      <a:headEnd type="none" w="med" len="med"/>
                      <a:tailEnd type="none" w="med" len="med"/>
                    </a:lnT>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500" b="1" dirty="0" smtClean="0">
                          <a:solidFill>
                            <a:schemeClr val="tx1">
                              <a:lumMod val="85000"/>
                              <a:lumOff val="15000"/>
                            </a:schemeClr>
                          </a:solidFill>
                          <a:effectLst/>
                        </a:rPr>
                        <a:t>Anti-corruption</a:t>
                      </a:r>
                      <a:r>
                        <a:rPr lang="en-US" sz="1500" b="1" baseline="0" dirty="0" smtClean="0">
                          <a:solidFill>
                            <a:schemeClr val="tx1">
                              <a:lumMod val="85000"/>
                              <a:lumOff val="15000"/>
                            </a:schemeClr>
                          </a:solidFill>
                          <a:effectLst/>
                        </a:rPr>
                        <a:t> potential</a:t>
                      </a:r>
                      <a:endParaRPr lang="en-US" sz="1500" b="1" dirty="0" smtClean="0">
                        <a:solidFill>
                          <a:schemeClr val="tx1">
                            <a:lumMod val="85000"/>
                            <a:lumOff val="15000"/>
                          </a:schemeClr>
                        </a:solidFill>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lnT w="12700" cap="flat" cmpd="sng" algn="ctr">
                      <a:solidFill>
                        <a:srgbClr val="2AA1AF"/>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5926578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p:cNvSpPr/>
          <p:nvPr/>
        </p:nvSpPr>
        <p:spPr>
          <a:xfrm>
            <a:off x="1178299" y="939233"/>
            <a:ext cx="10349438" cy="261610"/>
          </a:xfrm>
          <a:prstGeom prst="rect">
            <a:avLst/>
          </a:prstGeom>
        </p:spPr>
        <p:txBody>
          <a:bodyPr wrap="square">
            <a:spAutoFit/>
          </a:bodyPr>
          <a:lstStyle/>
          <a:p>
            <a:pPr algn="ctr">
              <a:defRPr sz="1320" b="1" i="0" u="none" strike="noStrike" kern="1200" baseline="0">
                <a:solidFill>
                  <a:sysClr val="windowText" lastClr="000000"/>
                </a:solidFill>
                <a:latin typeface="WeblySleek UI Light" panose="020B0502040204020203"/>
                <a:ea typeface="+mn-ea"/>
                <a:cs typeface="Calibri Light" panose="020F0302020204030204" pitchFamily="34" charset="0"/>
              </a:defRPr>
            </a:pP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(share of those who will not give or take bribes, %, without “difficult to answer” and “refuse to answer” options)</a:t>
            </a:r>
          </a:p>
        </p:txBody>
      </p:sp>
      <p:graphicFrame>
        <p:nvGraphicFramePr>
          <p:cNvPr id="5" name="Chart 4">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1E00-000003000000}"/>
              </a:ext>
            </a:extLst>
          </p:cNvPr>
          <p:cNvGraphicFramePr>
            <a:graphicFrameLocks/>
          </p:cNvGraphicFramePr>
          <p:nvPr>
            <p:extLst>
              <p:ext uri="{D42A27DB-BD31-4B8C-83A1-F6EECF244321}">
                <p14:modId xmlns:p14="http://schemas.microsoft.com/office/powerpoint/2010/main" val="4036760977"/>
              </p:ext>
            </p:extLst>
          </p:nvPr>
        </p:nvGraphicFramePr>
        <p:xfrm>
          <a:off x="922469" y="1295399"/>
          <a:ext cx="9700708" cy="471543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xmlns="" id="{7AEF2476-FE0A-48A6-8812-DB397299A65A}"/>
              </a:ext>
            </a:extLst>
          </p:cNvPr>
          <p:cNvSpPr/>
          <p:nvPr/>
        </p:nvSpPr>
        <p:spPr>
          <a:xfrm>
            <a:off x="959302" y="0"/>
            <a:ext cx="10258816" cy="767523"/>
          </a:xfrm>
          <a:prstGeom prst="rect">
            <a:avLst/>
          </a:prstGeom>
          <a:solidFill>
            <a:srgbClr val="2AA1A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239446" y="236028"/>
            <a:ext cx="3551742" cy="323165"/>
          </a:xfrm>
          <a:prstGeom prst="rect">
            <a:avLst/>
          </a:prstGeom>
        </p:spPr>
        <p:txBody>
          <a:bodyPr wrap="none">
            <a:spAutoFit/>
          </a:bodyPr>
          <a:lstStyle/>
          <a:p>
            <a:pPr algn="ctr">
              <a:defRPr sz="1320" b="1" i="0" u="none" strike="noStrike" kern="1200" baseline="0">
                <a:solidFill>
                  <a:sysClr val="windowText" lastClr="000000"/>
                </a:solidFill>
                <a:latin typeface="WeblySleek UI Light" panose="020B0502040204020203"/>
                <a:ea typeface="+mn-ea"/>
                <a:cs typeface="Calibri Light" panose="020F0302020204030204" pitchFamily="34" charset="0"/>
              </a:defRPr>
            </a:pPr>
            <a:r>
              <a:rPr lang="en-US" sz="1500" b="1" dirty="0">
                <a:solidFill>
                  <a:schemeClr val="tx1">
                    <a:lumMod val="85000"/>
                    <a:lumOff val="15000"/>
                  </a:schemeClr>
                </a:solidFill>
              </a:rPr>
              <a:t>Anti-corruption potential</a:t>
            </a:r>
            <a:r>
              <a:rPr lang="en-US" sz="1500" b="1" dirty="0">
                <a:solidFill>
                  <a:schemeClr val="tx1">
                    <a:lumMod val="85000"/>
                    <a:lumOff val="15000"/>
                  </a:schemeClr>
                </a:solidFill>
                <a:latin typeface="WeblySleek UI Light" panose="020B0502040204020203"/>
                <a:cs typeface="Times New Roman" panose="02020603050405020304" pitchFamily="18" charset="0"/>
              </a:rPr>
              <a:t> by</a:t>
            </a:r>
            <a:r>
              <a:rPr lang="en-US" sz="1500" b="1" dirty="0">
                <a:solidFill>
                  <a:sysClr val="windowText" lastClr="000000"/>
                </a:solidFill>
                <a:latin typeface="WeblySleek UI Light" panose="020B0502040204020203"/>
                <a:cs typeface="Calibri Light" panose="020F0302020204030204" pitchFamily="34" charset="0"/>
              </a:rPr>
              <a:t> age group </a:t>
            </a:r>
          </a:p>
        </p:txBody>
      </p:sp>
    </p:spTree>
    <p:extLst>
      <p:ext uri="{BB962C8B-B14F-4D97-AF65-F5344CB8AC3E}">
        <p14:creationId xmlns:p14="http://schemas.microsoft.com/office/powerpoint/2010/main" val="16385117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7AEF2476-FE0A-48A6-8812-DB397299A65A}"/>
              </a:ext>
            </a:extLst>
          </p:cNvPr>
          <p:cNvSpPr/>
          <p:nvPr/>
        </p:nvSpPr>
        <p:spPr>
          <a:xfrm>
            <a:off x="959302" y="0"/>
            <a:ext cx="10258816" cy="767523"/>
          </a:xfrm>
          <a:prstGeom prst="rect">
            <a:avLst/>
          </a:prstGeom>
          <a:solidFill>
            <a:srgbClr val="2AA1A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41930" y="105288"/>
            <a:ext cx="9676188" cy="707886"/>
          </a:xfrm>
          <a:prstGeom prst="rect">
            <a:avLst/>
          </a:prstGeom>
        </p:spPr>
        <p:txBody>
          <a:bodyPr wrap="square">
            <a:spAutoFit/>
          </a:bodyPr>
          <a:lstStyle/>
          <a:p>
            <a:pPr algn="ctr"/>
            <a:r>
              <a:rPr lang="en-US" sz="2000" b="1" dirty="0" smtClean="0">
                <a:solidFill>
                  <a:schemeClr val="bg1"/>
                </a:solidFill>
                <a:latin typeface="WeblySleek UI Semibold" panose="020B0702040204020203" pitchFamily="34" charset="0"/>
                <a:cs typeface="WeblySleek UI Semibold" panose="020B0702040204020203" pitchFamily="34" charset="0"/>
              </a:rPr>
              <a:t>Few respondents were asked to pay a bribe while interacting with different services</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sp>
        <p:nvSpPr>
          <p:cNvPr id="9" name="Rectangle 8"/>
          <p:cNvSpPr/>
          <p:nvPr/>
        </p:nvSpPr>
        <p:spPr>
          <a:xfrm>
            <a:off x="959302" y="902848"/>
            <a:ext cx="10349438" cy="295466"/>
          </a:xfrm>
          <a:prstGeom prst="rect">
            <a:avLst/>
          </a:prstGeom>
        </p:spPr>
        <p:txBody>
          <a:bodyPr wrap="square">
            <a:spAutoFit/>
          </a:bodyPr>
          <a:lstStyle/>
          <a:p>
            <a:pPr algn="ctr">
              <a:defRPr sz="1320" b="1" i="0" u="none" strike="noStrike" kern="1200" baseline="0">
                <a:solidFill>
                  <a:sysClr val="windowText" lastClr="000000"/>
                </a:solidFill>
                <a:latin typeface="WeblySleek UI Light" panose="020B0502040204020203"/>
                <a:ea typeface="+mn-ea"/>
                <a:cs typeface="Calibri Light" panose="020F0302020204030204" pitchFamily="34" charset="0"/>
              </a:defRPr>
            </a:pPr>
            <a:r>
              <a:rPr lang="en-US" sz="1320" b="1" dirty="0"/>
              <a:t>If contacted, </a:t>
            </a:r>
            <a:r>
              <a:rPr lang="en-US" sz="1320" b="1" dirty="0" smtClean="0"/>
              <a:t>have you or anyone from your household been asked </a:t>
            </a:r>
            <a:r>
              <a:rPr lang="en-US" sz="1320" b="1" dirty="0"/>
              <a:t>to pay bribe?</a:t>
            </a:r>
            <a:endParaRPr lang="en-US" sz="1320" b="1" dirty="0">
              <a:solidFill>
                <a:sysClr val="windowText" lastClr="000000"/>
              </a:solidFill>
              <a:latin typeface="WeblySleek UI Light" panose="020B0502040204020203"/>
              <a:cs typeface="Calibri Light" panose="020F0302020204030204" pitchFamily="34" charset="0"/>
            </a:endParaRPr>
          </a:p>
        </p:txBody>
      </p:sp>
      <p:sp>
        <p:nvSpPr>
          <p:cNvPr id="10" name="Rectangle 9"/>
          <p:cNvSpPr/>
          <p:nvPr/>
        </p:nvSpPr>
        <p:spPr>
          <a:xfrm>
            <a:off x="1204620" y="1322572"/>
            <a:ext cx="10104120" cy="276999"/>
          </a:xfrm>
          <a:prstGeom prst="rect">
            <a:avLst/>
          </a:prstGeom>
        </p:spPr>
        <p:txBody>
          <a:bodyPr wrap="square">
            <a:spAutoFit/>
          </a:bodyPr>
          <a:lstStyle/>
          <a:p>
            <a:pPr algn="ct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(closed-ended question, “yes” answers, %</a:t>
            </a:r>
            <a:r>
              <a:rPr lang="hy-AM"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of  total among those who contacted the institutions/services)</a:t>
            </a:r>
            <a:endPar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graphicFrame>
        <p:nvGraphicFramePr>
          <p:cNvPr id="11" name="Chart 10">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800-000004000000}"/>
              </a:ext>
            </a:extLst>
          </p:cNvPr>
          <p:cNvGraphicFramePr>
            <a:graphicFrameLocks/>
          </p:cNvGraphicFramePr>
          <p:nvPr>
            <p:extLst>
              <p:ext uri="{D42A27DB-BD31-4B8C-83A1-F6EECF244321}">
                <p14:modId xmlns:p14="http://schemas.microsoft.com/office/powerpoint/2010/main" val="819041973"/>
              </p:ext>
            </p:extLst>
          </p:nvPr>
        </p:nvGraphicFramePr>
        <p:xfrm>
          <a:off x="1299882" y="1731980"/>
          <a:ext cx="9090211" cy="47136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90245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ctangle 1"/>
          <p:cNvSpPr/>
          <p:nvPr/>
        </p:nvSpPr>
        <p:spPr>
          <a:xfrm>
            <a:off x="1273346" y="161505"/>
            <a:ext cx="10268712" cy="332399"/>
          </a:xfrm>
          <a:prstGeom prst="rect">
            <a:avLst/>
          </a:prstGeom>
        </p:spPr>
        <p:txBody>
          <a:bodyPr wrap="square">
            <a:spAutoFit/>
          </a:bodyPr>
          <a:lstStyle/>
          <a:p>
            <a:pPr algn="ctr">
              <a:defRPr sz="1560" b="1" i="0" u="none" strike="noStrike" kern="1200" baseline="0">
                <a:solidFill>
                  <a:sysClr val="windowText" lastClr="000000"/>
                </a:solidFill>
                <a:latin typeface="WeblySleek UI Light" panose="020B0502040204020203"/>
                <a:ea typeface="+mn-ea"/>
                <a:cs typeface="+mn-cs"/>
              </a:defRPr>
            </a:pPr>
            <a:r>
              <a:rPr lang="en-US" sz="1560" b="1" dirty="0"/>
              <a:t>While contacting public officials after April-May 2018, how often did the following happen to you personally? </a:t>
            </a:r>
            <a:endParaRPr lang="en-US" sz="1600" b="1" dirty="0">
              <a:solidFill>
                <a:sysClr val="windowText" lastClr="000000"/>
              </a:solidFill>
              <a:latin typeface="WeblySleek UI Light" panose="020B0502040204020203"/>
              <a:cs typeface="Calibri Light" panose="020F0302020204030204" pitchFamily="34" charset="0"/>
            </a:endParaRPr>
          </a:p>
        </p:txBody>
      </p:sp>
      <p:sp>
        <p:nvSpPr>
          <p:cNvPr id="5" name="Rectangle 4"/>
          <p:cNvSpPr/>
          <p:nvPr/>
        </p:nvSpPr>
        <p:spPr>
          <a:xfrm>
            <a:off x="3276914" y="770780"/>
            <a:ext cx="6096000" cy="461665"/>
          </a:xfrm>
          <a:prstGeom prst="rect">
            <a:avLst/>
          </a:prstGeom>
        </p:spPr>
        <p:txBody>
          <a:bodyPr>
            <a:spAutoFit/>
          </a:bodyPr>
          <a:lstStyle/>
          <a:p>
            <a:pPr algn="ct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(closed-ended question, </a:t>
            </a:r>
            <a:r>
              <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rPr>
              <a:t>%</a:t>
            </a:r>
            <a:r>
              <a:rPr lang="hy-AM" sz="1200" b="1" i="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200" b="1" i="1" dirty="0" smtClean="0">
                <a:solidFill>
                  <a:schemeClr val="tx1">
                    <a:lumMod val="75000"/>
                    <a:lumOff val="25000"/>
                  </a:schemeClr>
                </a:solidFill>
                <a:latin typeface="WeblySleek UI Light" panose="020B0502040204020203" pitchFamily="34" charset="0"/>
                <a:cs typeface="WeblySleek UI Light" panose="020B0502040204020203" pitchFamily="34" charset="0"/>
              </a:rPr>
              <a:t> of total per contact type, </a:t>
            </a:r>
            <a:r>
              <a:rPr lang="en-US" sz="1200" b="1" i="1" dirty="0">
                <a:solidFill>
                  <a:schemeClr val="tx1">
                    <a:lumMod val="75000"/>
                    <a:lumOff val="25000"/>
                  </a:schemeClr>
                </a:solidFill>
                <a:latin typeface="WeblySleek UI Light" panose="020B0502040204020203" pitchFamily="34" charset="0"/>
                <a:cs typeface="WeblySleek UI Light" panose="020B0502040204020203" pitchFamily="34" charset="0"/>
              </a:rPr>
              <a:t>N=1500)</a:t>
            </a:r>
          </a:p>
          <a:p>
            <a:pPr algn="ctr"/>
            <a:endParaRPr lang="en-US" sz="1200" b="1" i="1" dirty="0">
              <a:solidFill>
                <a:schemeClr val="tx1">
                  <a:lumMod val="85000"/>
                  <a:lumOff val="15000"/>
                </a:schemeClr>
              </a:solidFill>
              <a:latin typeface="WeblySleek UI Light" panose="020B0502040204020203" pitchFamily="34" charset="0"/>
              <a:cs typeface="WeblySleek UI Light" panose="020B0502040204020203" pitchFamily="34" charset="0"/>
            </a:endParaRPr>
          </a:p>
        </p:txBody>
      </p:sp>
      <p:graphicFrame>
        <p:nvGraphicFramePr>
          <p:cNvPr id="7" name="Chart 6">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A00-000002000000}"/>
              </a:ext>
            </a:extLst>
          </p:cNvPr>
          <p:cNvGraphicFramePr>
            <a:graphicFrameLocks/>
          </p:cNvGraphicFramePr>
          <p:nvPr>
            <p:extLst>
              <p:ext uri="{D42A27DB-BD31-4B8C-83A1-F6EECF244321}">
                <p14:modId xmlns:p14="http://schemas.microsoft.com/office/powerpoint/2010/main" val="2355823275"/>
              </p:ext>
            </p:extLst>
          </p:nvPr>
        </p:nvGraphicFramePr>
        <p:xfrm>
          <a:off x="252625" y="1109466"/>
          <a:ext cx="11722608" cy="54638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99709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ctangle 1"/>
          <p:cNvSpPr/>
          <p:nvPr/>
        </p:nvSpPr>
        <p:spPr>
          <a:xfrm>
            <a:off x="808349" y="534574"/>
            <a:ext cx="5405670" cy="584775"/>
          </a:xfrm>
          <a:prstGeom prst="rect">
            <a:avLst/>
          </a:prstGeom>
        </p:spPr>
        <p:txBody>
          <a:bodyPr wrap="square">
            <a:spAutoFit/>
          </a:bodyPr>
          <a:lstStyle/>
          <a:p>
            <a:pPr algn="ctr"/>
            <a:r>
              <a:rPr lang="en-US" sz="1600" b="1" dirty="0">
                <a:latin typeface="WeblySleek UI Light" panose="020B0502040204020203"/>
              </a:rPr>
              <a:t>In your opinion, </a:t>
            </a:r>
            <a:r>
              <a:rPr lang="en-US" sz="1500" b="1" dirty="0">
                <a:solidFill>
                  <a:srgbClr val="C00000"/>
                </a:solidFill>
                <a:latin typeface="WeblySleek UI Light" panose="020B0502040204020203"/>
              </a:rPr>
              <a:t>what can you personally do </a:t>
            </a:r>
            <a:r>
              <a:rPr lang="en-US" sz="1600" b="1" dirty="0">
                <a:latin typeface="WeblySleek UI Light" panose="020B0502040204020203"/>
              </a:rPr>
              <a:t>to reduce corruption in Armenia</a:t>
            </a:r>
            <a:r>
              <a:rPr lang="en-US" sz="1600" b="1" dirty="0" smtClean="0">
                <a:latin typeface="WeblySleek UI Light" panose="020B0502040204020203"/>
              </a:rPr>
              <a:t>?</a:t>
            </a:r>
            <a:endParaRPr lang="en-US" sz="1600" dirty="0">
              <a:latin typeface="WeblySleek UI Light" panose="020B0502040204020203"/>
            </a:endParaRPr>
          </a:p>
        </p:txBody>
      </p:sp>
      <p:sp>
        <p:nvSpPr>
          <p:cNvPr id="3" name="Rectangle 2"/>
          <p:cNvSpPr/>
          <p:nvPr/>
        </p:nvSpPr>
        <p:spPr>
          <a:xfrm>
            <a:off x="6214019" y="527069"/>
            <a:ext cx="5789722" cy="584775"/>
          </a:xfrm>
          <a:prstGeom prst="rect">
            <a:avLst/>
          </a:prstGeom>
        </p:spPr>
        <p:txBody>
          <a:bodyPr wrap="square">
            <a:spAutoFit/>
          </a:bodyPr>
          <a:lstStyle/>
          <a:p>
            <a:pPr algn="ctr"/>
            <a:r>
              <a:rPr lang="en-US" sz="1600" b="1" dirty="0"/>
              <a:t>Which of these actions that I have just mentioned </a:t>
            </a:r>
            <a:r>
              <a:rPr lang="en-US" sz="1500" b="1" dirty="0">
                <a:solidFill>
                  <a:srgbClr val="C00000"/>
                </a:solidFill>
                <a:latin typeface="WeblySleek UI Light" panose="020B0502040204020203"/>
              </a:rPr>
              <a:t>have you already taken</a:t>
            </a:r>
            <a:r>
              <a:rPr lang="en-US" sz="1600" b="1" dirty="0"/>
              <a:t> in the past to help combat corruption?</a:t>
            </a:r>
            <a:r>
              <a:rPr lang="en-US" sz="1600" i="1" u="sng" dirty="0"/>
              <a:t> </a:t>
            </a:r>
            <a:endParaRPr lang="en-US" sz="1500" b="1" dirty="0">
              <a:solidFill>
                <a:schemeClr val="tx1">
                  <a:lumMod val="85000"/>
                  <a:lumOff val="15000"/>
                </a:schemeClr>
              </a:solidFill>
              <a:latin typeface="WeblySleek UI Light" panose="020B0502040204020203"/>
            </a:endParaRPr>
          </a:p>
        </p:txBody>
      </p:sp>
      <p:sp>
        <p:nvSpPr>
          <p:cNvPr id="6" name="Rectangle 5"/>
          <p:cNvSpPr/>
          <p:nvPr/>
        </p:nvSpPr>
        <p:spPr>
          <a:xfrm>
            <a:off x="6214018" y="1201520"/>
            <a:ext cx="6096000" cy="246221"/>
          </a:xfrm>
          <a:prstGeom prst="rect">
            <a:avLst/>
          </a:prstGeom>
        </p:spPr>
        <p:txBody>
          <a:bodyPr>
            <a:spAutoFit/>
          </a:bodyPr>
          <a:lstStyle/>
          <a:p>
            <a:pPr algn="ctr"/>
            <a:r>
              <a:rPr lang="en-US" sz="1000" b="1" i="1" dirty="0" smtClean="0">
                <a:latin typeface="WeblySleek UI Light" panose="020B0502040204020203" pitchFamily="34" charset="0"/>
                <a:cs typeface="WeblySleek UI Light" panose="020B0502040204020203" pitchFamily="34" charset="0"/>
              </a:rPr>
              <a:t>(up to 3 answers, </a:t>
            </a:r>
            <a:r>
              <a:rPr lang="en-US" sz="1000" b="1" i="1" dirty="0">
                <a:latin typeface="WeblySleek UI Light" panose="020B0502040204020203" pitchFamily="34" charset="0"/>
                <a:cs typeface="WeblySleek UI Light" panose="020B0502040204020203" pitchFamily="34" charset="0"/>
              </a:rPr>
              <a:t>%</a:t>
            </a:r>
            <a:r>
              <a:rPr lang="hy-AM" sz="1000" b="1" i="1" dirty="0">
                <a:latin typeface="WeblySleek UI Light" panose="020B0502040204020203" pitchFamily="34" charset="0"/>
                <a:cs typeface="WeblySleek UI Light" panose="020B0502040204020203" pitchFamily="34" charset="0"/>
              </a:rPr>
              <a:t> </a:t>
            </a:r>
            <a:r>
              <a:rPr lang="en-US" sz="1000" b="1" i="1" dirty="0" smtClean="0">
                <a:latin typeface="WeblySleek UI Light" panose="020B0502040204020203" pitchFamily="34" charset="0"/>
                <a:cs typeface="WeblySleek UI Light" panose="020B0502040204020203" pitchFamily="34" charset="0"/>
              </a:rPr>
              <a:t>of total answers, N=1500</a:t>
            </a:r>
            <a:r>
              <a:rPr lang="hy-AM" sz="1000" b="1" i="1" dirty="0" smtClean="0">
                <a:latin typeface="WeblySleek UI Light" panose="020B0502040204020203" pitchFamily="34" charset="0"/>
                <a:cs typeface="WeblySleek UI Light" panose="020B0502040204020203" pitchFamily="34" charset="0"/>
              </a:rPr>
              <a:t>, </a:t>
            </a:r>
            <a:r>
              <a:rPr lang="en-US" sz="1000" b="1" i="1" dirty="0" smtClean="0">
                <a:latin typeface="WeblySleek UI Light" panose="020B0502040204020203" pitchFamily="34" charset="0"/>
                <a:cs typeface="WeblySleek UI Light" panose="020B0502040204020203" pitchFamily="34" charset="0"/>
              </a:rPr>
              <a:t>1.2 answers received in average per respondent)</a:t>
            </a:r>
            <a:endParaRPr lang="en-US" sz="1000" b="1" i="1" dirty="0">
              <a:solidFill>
                <a:schemeClr val="bg1"/>
              </a:solidFill>
              <a:latin typeface="WeblySleek UI Light" panose="020B0502040204020203" pitchFamily="34" charset="0"/>
              <a:cs typeface="WeblySleek UI Light" panose="020B0502040204020203" pitchFamily="34" charset="0"/>
            </a:endParaRPr>
          </a:p>
        </p:txBody>
      </p:sp>
      <p:sp>
        <p:nvSpPr>
          <p:cNvPr id="8" name="Rectangle 7"/>
          <p:cNvSpPr/>
          <p:nvPr/>
        </p:nvSpPr>
        <p:spPr>
          <a:xfrm>
            <a:off x="4790840" y="45333"/>
            <a:ext cx="2847959" cy="400110"/>
          </a:xfrm>
          <a:prstGeom prst="rect">
            <a:avLst/>
          </a:prstGeom>
        </p:spPr>
        <p:txBody>
          <a:bodyPr wrap="none">
            <a:spAutoFit/>
          </a:bodyPr>
          <a:lstStyle/>
          <a:p>
            <a:r>
              <a:rPr lang="en-US" sz="2000" b="1" dirty="0" smtClean="0">
                <a:solidFill>
                  <a:srgbClr val="10455B"/>
                </a:solidFill>
                <a:latin typeface="WeblySleek UI Semibold" panose="020B0702040204020203" pitchFamily="34" charset="0"/>
                <a:cs typeface="WeblySleek UI Semibold" panose="020B0702040204020203" pitchFamily="34" charset="0"/>
              </a:rPr>
              <a:t>Attitudes and Behavior</a:t>
            </a:r>
            <a:endParaRPr lang="en-US" sz="2000" b="1" dirty="0">
              <a:solidFill>
                <a:srgbClr val="10455B"/>
              </a:solidFill>
              <a:latin typeface="WeblySleek UI Semibold" panose="020B0702040204020203" pitchFamily="34" charset="0"/>
              <a:cs typeface="WeblySleek UI Semibold" panose="020B0702040204020203" pitchFamily="34" charset="0"/>
            </a:endParaRPr>
          </a:p>
        </p:txBody>
      </p:sp>
      <p:sp>
        <p:nvSpPr>
          <p:cNvPr id="9" name="Rectangle 8"/>
          <p:cNvSpPr/>
          <p:nvPr/>
        </p:nvSpPr>
        <p:spPr>
          <a:xfrm>
            <a:off x="336748" y="1193470"/>
            <a:ext cx="6096000" cy="246221"/>
          </a:xfrm>
          <a:prstGeom prst="rect">
            <a:avLst/>
          </a:prstGeom>
        </p:spPr>
        <p:txBody>
          <a:bodyPr>
            <a:spAutoFit/>
          </a:bodyPr>
          <a:lstStyle/>
          <a:p>
            <a:pPr algn="ctr"/>
            <a:r>
              <a:rPr lang="en-US" sz="1000" b="1" i="1" dirty="0" smtClean="0">
                <a:latin typeface="WeblySleek UI Light" panose="020B0502040204020203" pitchFamily="34" charset="0"/>
                <a:cs typeface="WeblySleek UI Light" panose="020B0502040204020203" pitchFamily="34" charset="0"/>
              </a:rPr>
              <a:t>(up to 3 answers, </a:t>
            </a:r>
            <a:r>
              <a:rPr lang="en-US" sz="1000" b="1" i="1" dirty="0">
                <a:latin typeface="WeblySleek UI Light" panose="020B0502040204020203" pitchFamily="34" charset="0"/>
                <a:cs typeface="WeblySleek UI Light" panose="020B0502040204020203" pitchFamily="34" charset="0"/>
              </a:rPr>
              <a:t>%</a:t>
            </a:r>
            <a:r>
              <a:rPr lang="hy-AM" sz="1000" b="1" i="1" dirty="0">
                <a:latin typeface="WeblySleek UI Light" panose="020B0502040204020203" pitchFamily="34" charset="0"/>
                <a:cs typeface="WeblySleek UI Light" panose="020B0502040204020203" pitchFamily="34" charset="0"/>
              </a:rPr>
              <a:t> </a:t>
            </a:r>
            <a:r>
              <a:rPr lang="en-US" sz="1000" b="1" i="1" dirty="0" smtClean="0">
                <a:latin typeface="WeblySleek UI Light" panose="020B0502040204020203" pitchFamily="34" charset="0"/>
                <a:cs typeface="WeblySleek UI Light" panose="020B0502040204020203" pitchFamily="34" charset="0"/>
              </a:rPr>
              <a:t>of total answers, N=1500</a:t>
            </a:r>
            <a:r>
              <a:rPr lang="hy-AM" sz="1000" b="1" i="1" dirty="0" smtClean="0">
                <a:latin typeface="WeblySleek UI Light" panose="020B0502040204020203" pitchFamily="34" charset="0"/>
                <a:cs typeface="WeblySleek UI Light" panose="020B0502040204020203" pitchFamily="34" charset="0"/>
              </a:rPr>
              <a:t>, </a:t>
            </a:r>
            <a:r>
              <a:rPr lang="en-US" sz="1000" b="1" i="1" dirty="0" smtClean="0">
                <a:latin typeface="WeblySleek UI Light" panose="020B0502040204020203" pitchFamily="34" charset="0"/>
                <a:cs typeface="WeblySleek UI Light" panose="020B0502040204020203" pitchFamily="34" charset="0"/>
              </a:rPr>
              <a:t>1.5 answers received in average per respondent)</a:t>
            </a:r>
            <a:endParaRPr lang="en-US" sz="1000" b="1" i="1" dirty="0">
              <a:solidFill>
                <a:schemeClr val="bg1"/>
              </a:solidFill>
              <a:latin typeface="WeblySleek UI Light" panose="020B0502040204020203" pitchFamily="34" charset="0"/>
              <a:cs typeface="WeblySleek UI Light" panose="020B0502040204020203" pitchFamily="34" charset="0"/>
            </a:endParaRPr>
          </a:p>
        </p:txBody>
      </p:sp>
      <p:graphicFrame>
        <p:nvGraphicFramePr>
          <p:cNvPr id="12" name="Chart 11"/>
          <p:cNvGraphicFramePr>
            <a:graphicFrameLocks/>
          </p:cNvGraphicFramePr>
          <p:nvPr>
            <p:extLst>
              <p:ext uri="{D42A27DB-BD31-4B8C-83A1-F6EECF244321}">
                <p14:modId xmlns:p14="http://schemas.microsoft.com/office/powerpoint/2010/main" val="1579945544"/>
              </p:ext>
            </p:extLst>
          </p:nvPr>
        </p:nvGraphicFramePr>
        <p:xfrm>
          <a:off x="570742" y="1447741"/>
          <a:ext cx="5797197" cy="51747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C00-000002000000}"/>
              </a:ext>
            </a:extLst>
          </p:cNvPr>
          <p:cNvGraphicFramePr>
            <a:graphicFrameLocks/>
          </p:cNvGraphicFramePr>
          <p:nvPr>
            <p:extLst>
              <p:ext uri="{D42A27DB-BD31-4B8C-83A1-F6EECF244321}">
                <p14:modId xmlns:p14="http://schemas.microsoft.com/office/powerpoint/2010/main" val="4064353153"/>
              </p:ext>
            </p:extLst>
          </p:nvPr>
        </p:nvGraphicFramePr>
        <p:xfrm>
          <a:off x="6214018" y="1612613"/>
          <a:ext cx="5810967" cy="51209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898503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6FE03AA1-2D7E-45AE-B176-B8A5C46FB2FC}"/>
              </a:ext>
            </a:extLst>
          </p:cNvPr>
          <p:cNvSpPr/>
          <p:nvPr/>
        </p:nvSpPr>
        <p:spPr>
          <a:xfrm>
            <a:off x="1871383" y="686975"/>
            <a:ext cx="9126071" cy="307777"/>
          </a:xfrm>
          <a:prstGeom prst="rect">
            <a:avLst/>
          </a:prstGeom>
        </p:spPr>
        <p:txBody>
          <a:bodyPr wrap="square">
            <a:spAutoFit/>
          </a:bodyPr>
          <a:lstStyle/>
          <a:p>
            <a:pPr algn="ctr"/>
            <a:r>
              <a:rPr lang="en-US" sz="1400" b="1" dirty="0"/>
              <a:t>To whom or to which organization would you apply/refer to in order to report corruption among officials? </a:t>
            </a:r>
            <a:endParaRPr lang="en-US" sz="1320" b="1" dirty="0">
              <a:solidFill>
                <a:sysClr val="windowText" lastClr="000000"/>
              </a:solidFill>
              <a:latin typeface="WeblySleek UI Light" panose="020B0502040204020203"/>
              <a:cs typeface="Calibri Light" panose="020F0302020204030204" pitchFamily="34" charset="0"/>
            </a:endParaRPr>
          </a:p>
        </p:txBody>
      </p:sp>
      <p:sp>
        <p:nvSpPr>
          <p:cNvPr id="6" name="Rectangle 5"/>
          <p:cNvSpPr/>
          <p:nvPr/>
        </p:nvSpPr>
        <p:spPr>
          <a:xfrm>
            <a:off x="3148287" y="999788"/>
            <a:ext cx="6096000" cy="246221"/>
          </a:xfrm>
          <a:prstGeom prst="rect">
            <a:avLst/>
          </a:prstGeom>
        </p:spPr>
        <p:txBody>
          <a:bodyPr>
            <a:spAutoFit/>
          </a:bodyPr>
          <a:lstStyle/>
          <a:p>
            <a:pPr algn="ctr"/>
            <a:r>
              <a:rPr lang="en-US" sz="1000" b="1" i="1" dirty="0" smtClean="0">
                <a:latin typeface="WeblySleek UI Light" panose="020B0502040204020203" pitchFamily="34" charset="0"/>
                <a:cs typeface="WeblySleek UI Light" panose="020B0502040204020203" pitchFamily="34" charset="0"/>
              </a:rPr>
              <a:t>(multiple response, </a:t>
            </a:r>
            <a:r>
              <a:rPr lang="en-US" sz="1000" b="1" i="1" dirty="0">
                <a:latin typeface="WeblySleek UI Light" panose="020B0502040204020203" pitchFamily="34" charset="0"/>
                <a:cs typeface="WeblySleek UI Light" panose="020B0502040204020203" pitchFamily="34" charset="0"/>
              </a:rPr>
              <a:t>%</a:t>
            </a:r>
            <a:r>
              <a:rPr lang="hy-AM" sz="1000" b="1" i="1" dirty="0">
                <a:latin typeface="WeblySleek UI Light" panose="020B0502040204020203" pitchFamily="34" charset="0"/>
                <a:cs typeface="WeblySleek UI Light" panose="020B0502040204020203" pitchFamily="34" charset="0"/>
              </a:rPr>
              <a:t> </a:t>
            </a:r>
            <a:r>
              <a:rPr lang="en-US" sz="1000" b="1" i="1" dirty="0" smtClean="0">
                <a:latin typeface="WeblySleek UI Light" panose="020B0502040204020203" pitchFamily="34" charset="0"/>
                <a:cs typeface="WeblySleek UI Light" panose="020B0502040204020203" pitchFamily="34" charset="0"/>
              </a:rPr>
              <a:t> of total answers, </a:t>
            </a:r>
            <a:r>
              <a:rPr lang="en-US" sz="1000" b="1" i="1" dirty="0">
                <a:latin typeface="WeblySleek UI Light" panose="020B0502040204020203" pitchFamily="34" charset="0"/>
                <a:cs typeface="WeblySleek UI Light" panose="020B0502040204020203" pitchFamily="34" charset="0"/>
              </a:rPr>
              <a:t>N=1500</a:t>
            </a:r>
            <a:r>
              <a:rPr lang="en-US" sz="1000" b="1" i="1" dirty="0" smtClean="0">
                <a:latin typeface="WeblySleek UI Light" panose="020B0502040204020203" pitchFamily="34" charset="0"/>
                <a:cs typeface="WeblySleek UI Light" panose="020B0502040204020203" pitchFamily="34" charset="0"/>
              </a:rPr>
              <a:t>)</a:t>
            </a:r>
            <a:endParaRPr lang="en-US" sz="1000" b="1" i="1" dirty="0">
              <a:solidFill>
                <a:schemeClr val="bg1"/>
              </a:solidFill>
              <a:latin typeface="WeblySleek UI Light" panose="020B0502040204020203" pitchFamily="34" charset="0"/>
              <a:cs typeface="WeblySleek UI Light" panose="020B0502040204020203" pitchFamily="34" charset="0"/>
            </a:endParaRPr>
          </a:p>
        </p:txBody>
      </p:sp>
      <p:sp>
        <p:nvSpPr>
          <p:cNvPr id="7" name="Rectangle 6">
            <a:extLst>
              <a:ext uri="{FF2B5EF4-FFF2-40B4-BE49-F238E27FC236}">
                <a16:creationId xmlns:a16="http://schemas.microsoft.com/office/drawing/2014/main" xmlns="" id="{7AEF2476-FE0A-48A6-8812-DB397299A65A}"/>
              </a:ext>
            </a:extLst>
          </p:cNvPr>
          <p:cNvSpPr/>
          <p:nvPr/>
        </p:nvSpPr>
        <p:spPr>
          <a:xfrm>
            <a:off x="959302" y="1"/>
            <a:ext cx="10694434" cy="674798"/>
          </a:xfrm>
          <a:prstGeom prst="rect">
            <a:avLst/>
          </a:prstGeom>
          <a:solidFill>
            <a:srgbClr val="2AA1A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32967" y="102826"/>
            <a:ext cx="9802905" cy="400110"/>
          </a:xfrm>
          <a:prstGeom prst="rect">
            <a:avLst/>
          </a:prstGeom>
        </p:spPr>
        <p:txBody>
          <a:bodyPr wrap="square">
            <a:spAutoFit/>
          </a:bodyPr>
          <a:lstStyle/>
          <a:p>
            <a:pPr algn="ctr"/>
            <a:r>
              <a:rPr lang="hy-AM" sz="2000" b="1" dirty="0" smtClean="0">
                <a:solidFill>
                  <a:schemeClr val="bg1"/>
                </a:solidFill>
                <a:latin typeface="WeblySleek UI Semibold" panose="020B0702040204020203" pitchFamily="34" charset="0"/>
                <a:cs typeface="WeblySleek UI Semibold" panose="020B0702040204020203" pitchFamily="34" charset="0"/>
              </a:rPr>
              <a:t>42%</a:t>
            </a:r>
            <a:r>
              <a:rPr lang="en-US" sz="2000" b="1" dirty="0" smtClean="0">
                <a:solidFill>
                  <a:schemeClr val="bg1"/>
                </a:solidFill>
                <a:latin typeface="WeblySleek UI Semibold" panose="020B0702040204020203" pitchFamily="34" charset="0"/>
                <a:cs typeface="WeblySleek UI Semibold" panose="020B0702040204020203" pitchFamily="34" charset="0"/>
              </a:rPr>
              <a:t> will not </a:t>
            </a:r>
            <a:r>
              <a:rPr lang="en-US" sz="2000" b="1" dirty="0">
                <a:solidFill>
                  <a:schemeClr val="bg1"/>
                </a:solidFill>
                <a:latin typeface="WeblySleek UI Semibold" panose="020B0702040204020203" pitchFamily="34" charset="0"/>
                <a:cs typeface="WeblySleek UI Semibold" panose="020B0702040204020203" pitchFamily="34" charset="0"/>
              </a:rPr>
              <a:t>report corruption among </a:t>
            </a:r>
            <a:r>
              <a:rPr lang="en-US" sz="2000" b="1" dirty="0" smtClean="0">
                <a:solidFill>
                  <a:schemeClr val="bg1"/>
                </a:solidFill>
                <a:latin typeface="WeblySleek UI Semibold" panose="020B0702040204020203" pitchFamily="34" charset="0"/>
                <a:cs typeface="WeblySleek UI Semibold" panose="020B0702040204020203" pitchFamily="34" charset="0"/>
              </a:rPr>
              <a:t>officials to any organization</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11" name="Chart 10">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D00-000002000000}"/>
              </a:ext>
            </a:extLst>
          </p:cNvPr>
          <p:cNvGraphicFramePr>
            <a:graphicFrameLocks/>
          </p:cNvGraphicFramePr>
          <p:nvPr>
            <p:extLst>
              <p:ext uri="{D42A27DB-BD31-4B8C-83A1-F6EECF244321}">
                <p14:modId xmlns:p14="http://schemas.microsoft.com/office/powerpoint/2010/main" val="2555681366"/>
              </p:ext>
            </p:extLst>
          </p:nvPr>
        </p:nvGraphicFramePr>
        <p:xfrm>
          <a:off x="1772772" y="1246009"/>
          <a:ext cx="8885144" cy="55652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62048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ctangle 1"/>
          <p:cNvSpPr/>
          <p:nvPr/>
        </p:nvSpPr>
        <p:spPr>
          <a:xfrm>
            <a:off x="1148820" y="1163505"/>
            <a:ext cx="10725238" cy="307777"/>
          </a:xfrm>
          <a:prstGeom prst="rect">
            <a:avLst/>
          </a:prstGeom>
        </p:spPr>
        <p:txBody>
          <a:bodyPr wrap="square">
            <a:spAutoFit/>
          </a:bodyPr>
          <a:lstStyle/>
          <a:p>
            <a:pPr algn="ctr">
              <a:defRPr sz="1000" b="1" i="0" u="none" strike="noStrike" kern="1200" spc="0" baseline="0">
                <a:solidFill>
                  <a:prstClr val="white"/>
                </a:solidFill>
                <a:latin typeface="GHEA Grapalat" panose="02000506050000020003" pitchFamily="50" charset="0"/>
                <a:ea typeface="+mn-ea"/>
                <a:cs typeface="+mn-cs"/>
              </a:defRPr>
            </a:pPr>
            <a:r>
              <a:rPr lang="en-US" sz="1400" b="1" dirty="0" smtClean="0">
                <a:solidFill>
                  <a:schemeClr val="tx1">
                    <a:lumMod val="95000"/>
                    <a:lumOff val="5000"/>
                  </a:schemeClr>
                </a:solidFill>
              </a:rPr>
              <a:t>Please </a:t>
            </a:r>
            <a:r>
              <a:rPr lang="en-US" sz="1400" b="1" dirty="0">
                <a:solidFill>
                  <a:schemeClr val="tx1">
                    <a:lumMod val="95000"/>
                    <a:lumOff val="5000"/>
                  </a:schemeClr>
                </a:solidFill>
              </a:rPr>
              <a:t>tell me if you personally consider this </a:t>
            </a:r>
            <a:r>
              <a:rPr lang="en-US" sz="1400" b="1" dirty="0">
                <a:solidFill>
                  <a:schemeClr val="tx1">
                    <a:lumMod val="95000"/>
                    <a:lumOff val="5000"/>
                  </a:schemeClr>
                </a:solidFill>
                <a:latin typeface="WeblySleek UI Light" panose="020B0502040204020203"/>
              </a:rPr>
              <a:t>a reason for not reporting corruption to the relevant authorities. </a:t>
            </a:r>
          </a:p>
        </p:txBody>
      </p:sp>
      <p:sp>
        <p:nvSpPr>
          <p:cNvPr id="7" name="Rectangle 6"/>
          <p:cNvSpPr/>
          <p:nvPr/>
        </p:nvSpPr>
        <p:spPr>
          <a:xfrm>
            <a:off x="1678301" y="1657325"/>
            <a:ext cx="9666277" cy="246221"/>
          </a:xfrm>
          <a:prstGeom prst="rect">
            <a:avLst/>
          </a:prstGeom>
        </p:spPr>
        <p:txBody>
          <a:bodyPr wrap="square">
            <a:spAutoFit/>
          </a:bodyPr>
          <a:lstStyle/>
          <a:p>
            <a:pPr algn="ctr"/>
            <a:r>
              <a:rPr lang="en-US" sz="1000" b="1" i="1" dirty="0" smtClean="0">
                <a:latin typeface="WeblySleek UI Light" panose="020B0502040204020203" pitchFamily="34" charset="0"/>
                <a:cs typeface="WeblySleek UI Light" panose="020B0502040204020203" pitchFamily="34" charset="0"/>
              </a:rPr>
              <a:t>(multiple response</a:t>
            </a:r>
            <a:r>
              <a:rPr lang="hy-AM" sz="1000" b="1" i="1" dirty="0" smtClean="0">
                <a:latin typeface="WeblySleek UI Light" panose="020B0502040204020203" pitchFamily="34" charset="0"/>
                <a:cs typeface="WeblySleek UI Light" panose="020B0502040204020203" pitchFamily="34" charset="0"/>
              </a:rPr>
              <a:t>, </a:t>
            </a:r>
            <a:r>
              <a:rPr lang="en-US" sz="1000" b="1" i="1" dirty="0" smtClean="0">
                <a:latin typeface="WeblySleek UI Light" panose="020B0502040204020203" pitchFamily="34" charset="0"/>
                <a:cs typeface="WeblySleek UI Light" panose="020B0502040204020203" pitchFamily="34" charset="0"/>
              </a:rPr>
              <a:t> the share of </a:t>
            </a:r>
            <a:r>
              <a:rPr lang="hy-AM" sz="1000" b="1" i="1" dirty="0" smtClean="0">
                <a:latin typeface="WeblySleek UI Light" panose="020B0502040204020203" pitchFamily="34" charset="0"/>
                <a:cs typeface="WeblySleek UI Light" panose="020B0502040204020203" pitchFamily="34" charset="0"/>
              </a:rPr>
              <a:t>«</a:t>
            </a:r>
            <a:r>
              <a:rPr lang="en-US" sz="1000" b="1" i="1" dirty="0" smtClean="0">
                <a:latin typeface="WeblySleek UI Light" panose="020B0502040204020203" pitchFamily="34" charset="0"/>
                <a:cs typeface="WeblySleek UI Light" panose="020B0502040204020203" pitchFamily="34" charset="0"/>
              </a:rPr>
              <a:t>yes</a:t>
            </a:r>
            <a:r>
              <a:rPr lang="hy-AM" sz="1000" b="1" i="1" dirty="0" smtClean="0">
                <a:latin typeface="WeblySleek UI Light" panose="020B0502040204020203" pitchFamily="34" charset="0"/>
                <a:cs typeface="WeblySleek UI Light" panose="020B0502040204020203" pitchFamily="34" charset="0"/>
              </a:rPr>
              <a:t>»</a:t>
            </a:r>
            <a:r>
              <a:rPr lang="en-US" sz="1000" b="1" i="1" dirty="0" smtClean="0">
                <a:latin typeface="WeblySleek UI Light" panose="020B0502040204020203" pitchFamily="34" charset="0"/>
                <a:cs typeface="WeblySleek UI Light" panose="020B0502040204020203" pitchFamily="34" charset="0"/>
              </a:rPr>
              <a:t> answers per each option, without “I don’t know”, “Refuse to answer” options, N=1500</a:t>
            </a:r>
            <a:r>
              <a:rPr lang="en-US" sz="1000" b="1" i="1" dirty="0">
                <a:latin typeface="WeblySleek UI Light" panose="020B0502040204020203" pitchFamily="34" charset="0"/>
                <a:cs typeface="WeblySleek UI Light" panose="020B0502040204020203" pitchFamily="34" charset="0"/>
              </a:rPr>
              <a:t>)</a:t>
            </a:r>
          </a:p>
        </p:txBody>
      </p:sp>
      <p:sp>
        <p:nvSpPr>
          <p:cNvPr id="6" name="Rectangle 5">
            <a:extLst>
              <a:ext uri="{FF2B5EF4-FFF2-40B4-BE49-F238E27FC236}">
                <a16:creationId xmlns:a16="http://schemas.microsoft.com/office/drawing/2014/main" xmlns="" id="{7AEF2476-FE0A-48A6-8812-DB397299A65A}"/>
              </a:ext>
            </a:extLst>
          </p:cNvPr>
          <p:cNvSpPr/>
          <p:nvPr/>
        </p:nvSpPr>
        <p:spPr>
          <a:xfrm>
            <a:off x="833906" y="0"/>
            <a:ext cx="10762528" cy="1079971"/>
          </a:xfrm>
          <a:prstGeom prst="rect">
            <a:avLst/>
          </a:prstGeom>
          <a:solidFill>
            <a:srgbClr val="2AA1A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85763" y="186042"/>
            <a:ext cx="10258816" cy="707886"/>
          </a:xfrm>
          <a:prstGeom prst="rect">
            <a:avLst/>
          </a:prstGeom>
        </p:spPr>
        <p:txBody>
          <a:bodyPr wrap="square">
            <a:spAutoFit/>
          </a:bodyPr>
          <a:lstStyle/>
          <a:p>
            <a:pPr algn="ctr"/>
            <a:r>
              <a:rPr lang="en-US" sz="2000" b="1" dirty="0" smtClean="0">
                <a:solidFill>
                  <a:schemeClr val="bg1"/>
                </a:solidFill>
                <a:latin typeface="WeblySleek UI Semibold" panose="020B0702040204020203" pitchFamily="34" charset="0"/>
                <a:cs typeface="WeblySleek UI Semibold" panose="020B0702040204020203" pitchFamily="34" charset="0"/>
              </a:rPr>
              <a:t>75%</a:t>
            </a:r>
            <a:r>
              <a:rPr lang="en-US" sz="2000" b="1" dirty="0">
                <a:solidFill>
                  <a:schemeClr val="bg1"/>
                </a:solidFill>
                <a:latin typeface="WeblySleek UI Semibold" panose="020B0702040204020203" pitchFamily="34" charset="0"/>
                <a:cs typeface="WeblySleek UI Semibold" panose="020B0702040204020203" pitchFamily="34" charset="0"/>
              </a:rPr>
              <a:t> </a:t>
            </a:r>
            <a:r>
              <a:rPr lang="en-US" sz="2000" b="1" dirty="0" smtClean="0">
                <a:solidFill>
                  <a:schemeClr val="bg1"/>
                </a:solidFill>
                <a:latin typeface="WeblySleek UI Semibold" panose="020B0702040204020203" pitchFamily="34" charset="0"/>
                <a:cs typeface="WeblySleek UI Semibold" panose="020B0702040204020203" pitchFamily="34" charset="0"/>
              </a:rPr>
              <a:t>agreed that the reason for not reporting corruption is because it is discouraged, criticized or considered whistle-blowing by society</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10" name="Chart 9">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E00-000003000000}"/>
              </a:ext>
            </a:extLst>
          </p:cNvPr>
          <p:cNvGraphicFramePr>
            <a:graphicFrameLocks/>
          </p:cNvGraphicFramePr>
          <p:nvPr>
            <p:extLst>
              <p:ext uri="{D42A27DB-BD31-4B8C-83A1-F6EECF244321}">
                <p14:modId xmlns:p14="http://schemas.microsoft.com/office/powerpoint/2010/main" val="1737231547"/>
              </p:ext>
            </p:extLst>
          </p:nvPr>
        </p:nvGraphicFramePr>
        <p:xfrm>
          <a:off x="473545" y="2003611"/>
          <a:ext cx="11513852" cy="47154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67943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3911" y="1237744"/>
            <a:ext cx="6195158" cy="307777"/>
          </a:xfrm>
          <a:prstGeom prst="rect">
            <a:avLst/>
          </a:prstGeom>
        </p:spPr>
        <p:txBody>
          <a:bodyPr wrap="none">
            <a:spAutoFit/>
          </a:bodyPr>
          <a:lstStyle/>
          <a:p>
            <a:pPr algn="ctr">
              <a:defRPr sz="1000" b="1" i="0" u="none" strike="noStrike" kern="1200" spc="0" baseline="0">
                <a:solidFill>
                  <a:prstClr val="white"/>
                </a:solidFill>
                <a:latin typeface="GHEA Grapalat" panose="02000506050000020003" pitchFamily="50" charset="0"/>
                <a:ea typeface="+mn-ea"/>
                <a:cs typeface="+mn-cs"/>
              </a:defRPr>
            </a:pPr>
            <a:r>
              <a:rPr lang="en-US" sz="1400" b="1" dirty="0">
                <a:solidFill>
                  <a:schemeClr val="tx1">
                    <a:lumMod val="95000"/>
                    <a:lumOff val="5000"/>
                  </a:schemeClr>
                </a:solidFill>
                <a:latin typeface="GHEA Grapalat" panose="02000506050000020003" pitchFamily="50" charset="0"/>
              </a:rPr>
              <a:t>How</a:t>
            </a:r>
            <a:r>
              <a:rPr lang="en-US" sz="1000" b="1" dirty="0"/>
              <a:t> </a:t>
            </a:r>
            <a:r>
              <a:rPr lang="en-US" sz="1400" b="1" dirty="0">
                <a:solidFill>
                  <a:schemeClr val="tx1">
                    <a:lumMod val="95000"/>
                    <a:lumOff val="5000"/>
                  </a:schemeClr>
                </a:solidFill>
                <a:latin typeface="GHEA Grapalat" panose="02000506050000020003" pitchFamily="50" charset="0"/>
              </a:rPr>
              <a:t>protected have you felt when reporting an incident of corruption? </a:t>
            </a:r>
          </a:p>
        </p:txBody>
      </p:sp>
      <p:sp>
        <p:nvSpPr>
          <p:cNvPr id="7" name="Rectangle 6"/>
          <p:cNvSpPr/>
          <p:nvPr/>
        </p:nvSpPr>
        <p:spPr>
          <a:xfrm>
            <a:off x="2102569" y="1703294"/>
            <a:ext cx="8152352" cy="276999"/>
          </a:xfrm>
          <a:prstGeom prst="rect">
            <a:avLst/>
          </a:prstGeom>
        </p:spPr>
        <p:txBody>
          <a:bodyPr wrap="square">
            <a:spAutoFit/>
          </a:bodyPr>
          <a:lstStyle/>
          <a:p>
            <a:pPr algn="ctr"/>
            <a:r>
              <a:rPr lang="en-US" sz="1200" b="1" dirty="0" smtClean="0">
                <a:solidFill>
                  <a:schemeClr val="tx1">
                    <a:lumMod val="85000"/>
                    <a:lumOff val="15000"/>
                  </a:schemeClr>
                </a:solidFill>
                <a:latin typeface="WeblySleek UI Light" panose="020B0502040204020203" pitchFamily="34" charset="0"/>
                <a:cs typeface="WeblySleek UI Light" panose="020B0502040204020203" pitchFamily="34" charset="0"/>
              </a:rPr>
              <a:t>(closed-ended question, % of total</a:t>
            </a:r>
            <a:r>
              <a:rPr lang="hy-AM" sz="1200" b="1" dirty="0" smtClean="0">
                <a:solidFill>
                  <a:schemeClr val="tx1">
                    <a:lumMod val="85000"/>
                    <a:lumOff val="15000"/>
                  </a:schemeClr>
                </a:solidFill>
                <a:latin typeface="WeblySleek UI Light" panose="020B0502040204020203" pitchFamily="34" charset="0"/>
                <a:cs typeface="WeblySleek UI Light" panose="020B0502040204020203" pitchFamily="34" charset="0"/>
              </a:rPr>
              <a:t>, </a:t>
            </a:r>
            <a:r>
              <a:rPr lang="en-US" sz="1200" b="1" dirty="0" smtClean="0">
                <a:solidFill>
                  <a:schemeClr val="tx1">
                    <a:lumMod val="85000"/>
                    <a:lumOff val="15000"/>
                  </a:schemeClr>
                </a:solidFill>
                <a:latin typeface="WeblySleek UI Light" panose="020B0502040204020203" pitchFamily="34" charset="0"/>
                <a:cs typeface="WeblySleek UI Light" panose="020B0502040204020203" pitchFamily="34" charset="0"/>
              </a:rPr>
              <a:t>N=22)</a:t>
            </a:r>
            <a:endParaRPr lang="en-US" sz="1200" b="1" dirty="0">
              <a:solidFill>
                <a:schemeClr val="tx1">
                  <a:lumMod val="85000"/>
                  <a:lumOff val="15000"/>
                </a:schemeClr>
              </a:solidFill>
              <a:latin typeface="WeblySleek UI Light" panose="020B0502040204020203" pitchFamily="34" charset="0"/>
              <a:cs typeface="WeblySleek UI Light" panose="020B0502040204020203" pitchFamily="34" charset="0"/>
            </a:endParaRPr>
          </a:p>
        </p:txBody>
      </p:sp>
      <p:sp>
        <p:nvSpPr>
          <p:cNvPr id="6" name="Rectangle 5">
            <a:extLst>
              <a:ext uri="{FF2B5EF4-FFF2-40B4-BE49-F238E27FC236}">
                <a16:creationId xmlns:a16="http://schemas.microsoft.com/office/drawing/2014/main" xmlns="" id="{7AEF2476-FE0A-48A6-8812-DB397299A65A}"/>
              </a:ext>
            </a:extLst>
          </p:cNvPr>
          <p:cNvSpPr/>
          <p:nvPr/>
        </p:nvSpPr>
        <p:spPr>
          <a:xfrm>
            <a:off x="959302" y="0"/>
            <a:ext cx="10258816" cy="1079971"/>
          </a:xfrm>
          <a:prstGeom prst="rect">
            <a:avLst/>
          </a:prstGeom>
          <a:solidFill>
            <a:srgbClr val="2AA1A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59302" y="339930"/>
            <a:ext cx="10258816" cy="400110"/>
          </a:xfrm>
          <a:prstGeom prst="rect">
            <a:avLst/>
          </a:prstGeom>
        </p:spPr>
        <p:txBody>
          <a:bodyPr wrap="square">
            <a:spAutoFit/>
          </a:bodyPr>
          <a:lstStyle/>
          <a:p>
            <a:pPr algn="ctr"/>
            <a:r>
              <a:rPr lang="en-US" sz="2000" b="1" dirty="0" smtClean="0">
                <a:solidFill>
                  <a:schemeClr val="bg1"/>
                </a:solidFill>
                <a:latin typeface="WeblySleek UI Semibold" panose="020B0702040204020203" pitchFamily="34" charset="0"/>
                <a:cs typeface="WeblySleek UI Semibold" panose="020B0702040204020203" pitchFamily="34" charset="0"/>
              </a:rPr>
              <a:t>45% felt fully protected when reporting an incident of corruption</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10" name="Chart 9">
            <a:extLst>
              <a:ext uri="{FF2B5EF4-FFF2-40B4-BE49-F238E27FC236}">
                <a16:creationId xmlns:lc="http://schemas.openxmlformats.org/drawingml/2006/lockedCanvas" xmlns="" xmlns:a16="http://schemas.microsoft.com/office/drawing/2014/main" xmlns:xdr="http://schemas.openxmlformats.org/drawingml/2006/spreadsheetDrawing" id="{00000000-0008-0000-2100-000002000000}"/>
              </a:ext>
            </a:extLst>
          </p:cNvPr>
          <p:cNvGraphicFramePr>
            <a:graphicFrameLocks/>
          </p:cNvGraphicFramePr>
          <p:nvPr>
            <p:extLst>
              <p:ext uri="{D42A27DB-BD31-4B8C-83A1-F6EECF244321}">
                <p14:modId xmlns:p14="http://schemas.microsoft.com/office/powerpoint/2010/main" val="68727361"/>
              </p:ext>
            </p:extLst>
          </p:nvPr>
        </p:nvGraphicFramePr>
        <p:xfrm>
          <a:off x="2364522" y="2325444"/>
          <a:ext cx="7696038" cy="34442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18792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9BD4C42B-78DD-4A63-ACA1-D92A7CFBBC36}"/>
              </a:ext>
            </a:extLst>
          </p:cNvPr>
          <p:cNvSpPr/>
          <p:nvPr/>
        </p:nvSpPr>
        <p:spPr>
          <a:xfrm>
            <a:off x="0" y="-6102"/>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9BD4C42B-78DD-4A63-ACA1-D92A7CFBBC36}"/>
              </a:ext>
            </a:extLst>
          </p:cNvPr>
          <p:cNvSpPr/>
          <p:nvPr/>
        </p:nvSpPr>
        <p:spPr>
          <a:xfrm>
            <a:off x="7209692" y="2232211"/>
            <a:ext cx="4664808" cy="2966177"/>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y-AM" sz="2500" spc="300" dirty="0" smtClean="0">
              <a:solidFill>
                <a:schemeClr val="bg1"/>
              </a:solidFill>
              <a:latin typeface="WeblySleek UI Light" panose="020B0502040204020203" pitchFamily="34" charset="0"/>
              <a:cs typeface="WeblySleek UI Light" panose="020B0502040204020203" pitchFamily="34" charset="0"/>
            </a:endParaRPr>
          </a:p>
          <a:p>
            <a:pPr algn="ctr"/>
            <a:endParaRPr lang="hy-AM" sz="2500" spc="300" dirty="0">
              <a:solidFill>
                <a:schemeClr val="bg1"/>
              </a:solidFill>
              <a:latin typeface="WeblySleek UI Light" panose="020B0502040204020203" pitchFamily="34" charset="0"/>
              <a:cs typeface="WeblySleek UI Light" panose="020B0502040204020203" pitchFamily="34" charset="0"/>
            </a:endParaRPr>
          </a:p>
          <a:p>
            <a:pPr algn="ctr"/>
            <a:endParaRPr lang="hy-AM" sz="2500" spc="300" dirty="0" smtClean="0">
              <a:solidFill>
                <a:schemeClr val="bg1"/>
              </a:solidFill>
              <a:latin typeface="WeblySleek UI Light" panose="020B0502040204020203" pitchFamily="34" charset="0"/>
              <a:cs typeface="WeblySleek UI Light" panose="020B0502040204020203" pitchFamily="34" charset="0"/>
            </a:endParaRPr>
          </a:p>
          <a:p>
            <a:pPr algn="ctr"/>
            <a:endParaRPr lang="hy-AM" sz="2500" spc="300" dirty="0">
              <a:solidFill>
                <a:schemeClr val="bg1"/>
              </a:solidFill>
              <a:latin typeface="WeblySleek UI Light" panose="020B0502040204020203" pitchFamily="34" charset="0"/>
              <a:cs typeface="WeblySleek UI Light" panose="020B0502040204020203" pitchFamily="34" charset="0"/>
            </a:endParaRPr>
          </a:p>
          <a:p>
            <a:r>
              <a:rPr lang="en-US" sz="2500" spc="300" dirty="0" smtClean="0">
                <a:solidFill>
                  <a:schemeClr val="bg1"/>
                </a:solidFill>
                <a:latin typeface="WeblySleek UI Light" panose="020B0502040204020203" pitchFamily="34" charset="0"/>
                <a:cs typeface="WeblySleek UI Light" panose="020B0502040204020203" pitchFamily="34" charset="0"/>
              </a:rPr>
              <a:t>Awareness and Trust</a:t>
            </a:r>
            <a:endParaRPr lang="en-US" sz="2500" spc="300" dirty="0">
              <a:solidFill>
                <a:schemeClr val="bg1"/>
              </a:solidFill>
              <a:latin typeface="WeblySleek UI Light" panose="020B0502040204020203" pitchFamily="34" charset="0"/>
              <a:cs typeface="WeblySleek UI Light" panose="020B0502040204020203" pitchFamily="34" charset="0"/>
            </a:endParaRPr>
          </a:p>
        </p:txBody>
      </p:sp>
      <p:sp>
        <p:nvSpPr>
          <p:cNvPr id="6" name="Rectangle 5">
            <a:extLst>
              <a:ext uri="{FF2B5EF4-FFF2-40B4-BE49-F238E27FC236}">
                <a16:creationId xmlns:a16="http://schemas.microsoft.com/office/drawing/2014/main" xmlns="" id="{BFE78F90-9FF5-44C0-BFEF-0FBEB5FD0974}"/>
              </a:ext>
            </a:extLst>
          </p:cNvPr>
          <p:cNvSpPr/>
          <p:nvPr/>
        </p:nvSpPr>
        <p:spPr>
          <a:xfrm>
            <a:off x="734240" y="3422898"/>
            <a:ext cx="6383216" cy="1246495"/>
          </a:xfrm>
          <a:prstGeom prst="rect">
            <a:avLst/>
          </a:prstGeom>
        </p:spPr>
        <p:txBody>
          <a:bodyPr wrap="square">
            <a:spAutoFit/>
          </a:bodyPr>
          <a:lstStyle/>
          <a:p>
            <a:pPr algn="r"/>
            <a:r>
              <a:rPr lang="en-US" sz="2500" spc="300" dirty="0" smtClean="0">
                <a:solidFill>
                  <a:schemeClr val="tx1">
                    <a:lumMod val="85000"/>
                    <a:lumOff val="15000"/>
                  </a:schemeClr>
                </a:solidFill>
                <a:latin typeface="WeblySleek UI Light" panose="020B0502040204020203" pitchFamily="34" charset="0"/>
                <a:cs typeface="WeblySleek UI Light" panose="020B0502040204020203" pitchFamily="34" charset="0"/>
              </a:rPr>
              <a:t>Anti-corruption activities undertaken by state institutions and public organizations:</a:t>
            </a:r>
            <a:endParaRPr lang="en-US" sz="2500" spc="300" dirty="0">
              <a:solidFill>
                <a:schemeClr val="bg1"/>
              </a:solidFill>
              <a:latin typeface="WeblySleek UI Light" panose="020B0502040204020203" pitchFamily="34" charset="0"/>
              <a:cs typeface="WeblySleek UI Light" panose="020B0502040204020203" pitchFamily="34" charset="0"/>
            </a:endParaRPr>
          </a:p>
        </p:txBody>
      </p:sp>
      <p:sp>
        <p:nvSpPr>
          <p:cNvPr id="5" name="Rectangle 4">
            <a:extLst>
              <a:ext uri="{FF2B5EF4-FFF2-40B4-BE49-F238E27FC236}">
                <a16:creationId xmlns:a16="http://schemas.microsoft.com/office/drawing/2014/main" xmlns="" id="{80DA1037-AFA1-4CC8-9B17-36DA969AE7C0}"/>
              </a:ext>
            </a:extLst>
          </p:cNvPr>
          <p:cNvSpPr/>
          <p:nvPr/>
        </p:nvSpPr>
        <p:spPr>
          <a:xfrm>
            <a:off x="0" y="-6102"/>
            <a:ext cx="12192000" cy="16077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1517904" y="240805"/>
            <a:ext cx="8540496" cy="1112507"/>
          </a:xfrm>
          <a:prstGeom prst="rect">
            <a:avLst/>
          </a:prstGeom>
        </p:spPr>
      </p:pic>
    </p:spTree>
    <p:extLst>
      <p:ext uri="{BB962C8B-B14F-4D97-AF65-F5344CB8AC3E}">
        <p14:creationId xmlns:p14="http://schemas.microsoft.com/office/powerpoint/2010/main" val="663551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allelogram 5">
            <a:extLst>
              <a:ext uri="{FF2B5EF4-FFF2-40B4-BE49-F238E27FC236}">
                <a16:creationId xmlns:a16="http://schemas.microsoft.com/office/drawing/2014/main" xmlns="" id="{F05D3D8E-F47B-4210-BA77-662ADA1889EA}"/>
              </a:ext>
            </a:extLst>
          </p:cNvPr>
          <p:cNvSpPr/>
          <p:nvPr/>
        </p:nvSpPr>
        <p:spPr>
          <a:xfrm rot="2485010">
            <a:off x="5919781" y="-1476768"/>
            <a:ext cx="8679862" cy="8780843"/>
          </a:xfrm>
          <a:custGeom>
            <a:avLst/>
            <a:gdLst>
              <a:gd name="connsiteX0" fmla="*/ 0 w 8602520"/>
              <a:gd name="connsiteY0" fmla="*/ 8128844 h 8128844"/>
              <a:gd name="connsiteX1" fmla="*/ 2032211 w 8602520"/>
              <a:gd name="connsiteY1" fmla="*/ 0 h 8128844"/>
              <a:gd name="connsiteX2" fmla="*/ 8602520 w 8602520"/>
              <a:gd name="connsiteY2" fmla="*/ 0 h 8128844"/>
              <a:gd name="connsiteX3" fmla="*/ 6570309 w 8602520"/>
              <a:gd name="connsiteY3" fmla="*/ 8128844 h 8128844"/>
              <a:gd name="connsiteX4" fmla="*/ 0 w 8602520"/>
              <a:gd name="connsiteY4" fmla="*/ 8128844 h 8128844"/>
              <a:gd name="connsiteX0" fmla="*/ 0 w 8602520"/>
              <a:gd name="connsiteY0" fmla="*/ 8184625 h 8184625"/>
              <a:gd name="connsiteX1" fmla="*/ 4015230 w 8602520"/>
              <a:gd name="connsiteY1" fmla="*/ 0 h 8184625"/>
              <a:gd name="connsiteX2" fmla="*/ 8602520 w 8602520"/>
              <a:gd name="connsiteY2" fmla="*/ 55781 h 8184625"/>
              <a:gd name="connsiteX3" fmla="*/ 6570309 w 8602520"/>
              <a:gd name="connsiteY3" fmla="*/ 8184625 h 8184625"/>
              <a:gd name="connsiteX4" fmla="*/ 0 w 8602520"/>
              <a:gd name="connsiteY4" fmla="*/ 8184625 h 8184625"/>
              <a:gd name="connsiteX0" fmla="*/ 0 w 8602520"/>
              <a:gd name="connsiteY0" fmla="*/ 8128844 h 8128844"/>
              <a:gd name="connsiteX1" fmla="*/ 1607578 w 8602520"/>
              <a:gd name="connsiteY1" fmla="*/ 2068108 h 8128844"/>
              <a:gd name="connsiteX2" fmla="*/ 8602520 w 8602520"/>
              <a:gd name="connsiteY2" fmla="*/ 0 h 8128844"/>
              <a:gd name="connsiteX3" fmla="*/ 6570309 w 8602520"/>
              <a:gd name="connsiteY3" fmla="*/ 8128844 h 8128844"/>
              <a:gd name="connsiteX4" fmla="*/ 0 w 8602520"/>
              <a:gd name="connsiteY4" fmla="*/ 8128844 h 8128844"/>
              <a:gd name="connsiteX0" fmla="*/ 0 w 8602520"/>
              <a:gd name="connsiteY0" fmla="*/ 8128844 h 8128844"/>
              <a:gd name="connsiteX1" fmla="*/ 1607578 w 8602520"/>
              <a:gd name="connsiteY1" fmla="*/ 2068108 h 8128844"/>
              <a:gd name="connsiteX2" fmla="*/ 8602520 w 8602520"/>
              <a:gd name="connsiteY2" fmla="*/ 0 h 8128844"/>
              <a:gd name="connsiteX3" fmla="*/ 7935172 w 8602520"/>
              <a:gd name="connsiteY3" fmla="*/ 5759699 h 8128844"/>
              <a:gd name="connsiteX4" fmla="*/ 0 w 8602520"/>
              <a:gd name="connsiteY4" fmla="*/ 8128844 h 8128844"/>
              <a:gd name="connsiteX0" fmla="*/ 0 w 8850035"/>
              <a:gd name="connsiteY0" fmla="*/ 8128844 h 8128844"/>
              <a:gd name="connsiteX1" fmla="*/ 1607578 w 8850035"/>
              <a:gd name="connsiteY1" fmla="*/ 2068108 h 8128844"/>
              <a:gd name="connsiteX2" fmla="*/ 8602520 w 8850035"/>
              <a:gd name="connsiteY2" fmla="*/ 0 h 8128844"/>
              <a:gd name="connsiteX3" fmla="*/ 7935172 w 8850035"/>
              <a:gd name="connsiteY3" fmla="*/ 5759699 h 8128844"/>
              <a:gd name="connsiteX4" fmla="*/ 0 w 8850035"/>
              <a:gd name="connsiteY4" fmla="*/ 8128844 h 8128844"/>
              <a:gd name="connsiteX0" fmla="*/ 0 w 8275352"/>
              <a:gd name="connsiteY0" fmla="*/ 8594052 h 8594052"/>
              <a:gd name="connsiteX1" fmla="*/ 1607578 w 8275352"/>
              <a:gd name="connsiteY1" fmla="*/ 2533316 h 8594052"/>
              <a:gd name="connsiteX2" fmla="*/ 4507039 w 8275352"/>
              <a:gd name="connsiteY2" fmla="*/ 0 h 8594052"/>
              <a:gd name="connsiteX3" fmla="*/ 7935172 w 8275352"/>
              <a:gd name="connsiteY3" fmla="*/ 6224907 h 8594052"/>
              <a:gd name="connsiteX4" fmla="*/ 0 w 8275352"/>
              <a:gd name="connsiteY4" fmla="*/ 8594052 h 8594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75352" h="8594052">
                <a:moveTo>
                  <a:pt x="0" y="8594052"/>
                </a:moveTo>
                <a:lnTo>
                  <a:pt x="1607578" y="2533316"/>
                </a:lnTo>
                <a:lnTo>
                  <a:pt x="4507039" y="0"/>
                </a:lnTo>
                <a:cubicBezTo>
                  <a:pt x="4284590" y="1919900"/>
                  <a:pt x="9654728" y="5341730"/>
                  <a:pt x="7935172" y="6224907"/>
                </a:cubicBezTo>
                <a:lnTo>
                  <a:pt x="0" y="8594052"/>
                </a:lnTo>
                <a:close/>
              </a:path>
            </a:pathLst>
          </a:custGeom>
          <a:solidFill>
            <a:srgbClr val="E2F0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238EE1B4-9984-4D2F-8DB5-3AD0FB11FD9F}"/>
              </a:ext>
            </a:extLst>
          </p:cNvPr>
          <p:cNvSpPr/>
          <p:nvPr/>
        </p:nvSpPr>
        <p:spPr>
          <a:xfrm>
            <a:off x="176082" y="3027945"/>
            <a:ext cx="7849275" cy="646331"/>
          </a:xfrm>
          <a:prstGeom prst="rect">
            <a:avLst/>
          </a:prstGeom>
        </p:spPr>
        <p:txBody>
          <a:bodyPr wrap="square">
            <a:spAutoFit/>
          </a:bodyPr>
          <a:lstStyle/>
          <a:p>
            <a:r>
              <a:rPr lang="en-US" sz="3600" spc="300" dirty="0">
                <a:solidFill>
                  <a:srgbClr val="10455B"/>
                </a:solidFill>
                <a:latin typeface="WeblySleek UI Light" panose="020B0502040204020203" pitchFamily="34" charset="0"/>
                <a:cs typeface="WeblySleek UI Light" panose="020B0502040204020203" pitchFamily="34" charset="0"/>
              </a:rPr>
              <a:t>PERCEPTION OF</a:t>
            </a:r>
          </a:p>
        </p:txBody>
      </p:sp>
      <p:sp>
        <p:nvSpPr>
          <p:cNvPr id="5" name="Rectangle 4">
            <a:extLst>
              <a:ext uri="{FF2B5EF4-FFF2-40B4-BE49-F238E27FC236}">
                <a16:creationId xmlns:a16="http://schemas.microsoft.com/office/drawing/2014/main" xmlns="" id="{238EE1B4-9984-4D2F-8DB5-3AD0FB11FD9F}"/>
              </a:ext>
            </a:extLst>
          </p:cNvPr>
          <p:cNvSpPr/>
          <p:nvPr/>
        </p:nvSpPr>
        <p:spPr>
          <a:xfrm>
            <a:off x="5471597" y="2904192"/>
            <a:ext cx="7491285" cy="861774"/>
          </a:xfrm>
          <a:prstGeom prst="rect">
            <a:avLst/>
          </a:prstGeom>
        </p:spPr>
        <p:txBody>
          <a:bodyPr wrap="square">
            <a:spAutoFit/>
          </a:bodyPr>
          <a:lstStyle/>
          <a:p>
            <a:r>
              <a:rPr lang="en-US" sz="2500" spc="300" dirty="0">
                <a:solidFill>
                  <a:srgbClr val="10455B"/>
                </a:solidFill>
                <a:latin typeface="WeblySleek UI Light" panose="020B0502040204020203" pitchFamily="34" charset="0"/>
                <a:cs typeface="WeblySleek UI Light" panose="020B0502040204020203" pitchFamily="34" charset="0"/>
              </a:rPr>
              <a:t>THE CURRENT SITUATION </a:t>
            </a:r>
            <a:endParaRPr lang="en-US" sz="2500" spc="300" dirty="0" smtClean="0">
              <a:solidFill>
                <a:srgbClr val="10455B"/>
              </a:solidFill>
              <a:latin typeface="WeblySleek UI Light" panose="020B0502040204020203" pitchFamily="34" charset="0"/>
              <a:cs typeface="WeblySleek UI Light" panose="020B0502040204020203" pitchFamily="34" charset="0"/>
            </a:endParaRPr>
          </a:p>
          <a:p>
            <a:r>
              <a:rPr lang="en-US" sz="2500" spc="300" dirty="0" smtClean="0">
                <a:solidFill>
                  <a:srgbClr val="10455B"/>
                </a:solidFill>
                <a:latin typeface="WeblySleek UI Light" panose="020B0502040204020203" pitchFamily="34" charset="0"/>
                <a:cs typeface="WeblySleek UI Light" panose="020B0502040204020203" pitchFamily="34" charset="0"/>
              </a:rPr>
              <a:t>OF </a:t>
            </a:r>
            <a:r>
              <a:rPr lang="en-US" sz="2500" spc="300" dirty="0">
                <a:solidFill>
                  <a:srgbClr val="10455B"/>
                </a:solidFill>
                <a:latin typeface="WeblySleek UI Light" panose="020B0502040204020203" pitchFamily="34" charset="0"/>
                <a:cs typeface="WeblySleek UI Light" panose="020B0502040204020203" pitchFamily="34" charset="0"/>
              </a:rPr>
              <a:t>ARMENIA</a:t>
            </a:r>
            <a:endParaRPr lang="en-US" sz="4400" spc="300" dirty="0">
              <a:solidFill>
                <a:srgbClr val="10455B"/>
              </a:solidFill>
              <a:latin typeface="WeblySleek UI Light" panose="020B0502040204020203" pitchFamily="34" charset="0"/>
              <a:cs typeface="WeblySleek UI Light" panose="020B0502040204020203" pitchFamily="34" charset="0"/>
            </a:endParaRPr>
          </a:p>
        </p:txBody>
      </p:sp>
    </p:spTree>
    <p:extLst>
      <p:ext uri="{BB962C8B-B14F-4D97-AF65-F5344CB8AC3E}">
        <p14:creationId xmlns:p14="http://schemas.microsoft.com/office/powerpoint/2010/main" val="41577037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BD4C42B-78DD-4A63-ACA1-D92A7CFBBC36}"/>
              </a:ext>
            </a:extLst>
          </p:cNvPr>
          <p:cNvSpPr/>
          <p:nvPr/>
        </p:nvSpPr>
        <p:spPr>
          <a:xfrm>
            <a:off x="1237129" y="0"/>
            <a:ext cx="10130118" cy="109005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34876" y="171040"/>
            <a:ext cx="8433124" cy="969496"/>
          </a:xfrm>
          <a:prstGeom prst="rect">
            <a:avLst/>
          </a:prstGeom>
        </p:spPr>
        <p:txBody>
          <a:bodyPr wrap="square">
            <a:spAutoFit/>
          </a:bodyPr>
          <a:lstStyle/>
          <a:p>
            <a:pPr algn="ctr"/>
            <a:r>
              <a:rPr lang="en-US" sz="1900" b="1" dirty="0" smtClean="0">
                <a:latin typeface="WeblySleek UI Semibold" panose="020B0702040204020203" pitchFamily="34" charset="0"/>
                <a:cs typeface="WeblySleek UI Semibold" panose="020B0702040204020203" pitchFamily="34" charset="0"/>
              </a:rPr>
              <a:t>The Police and the National Security Service are the most popular agencies fighting corruption</a:t>
            </a:r>
            <a:r>
              <a:rPr lang="hy-AM" sz="1900" b="1" dirty="0" smtClean="0">
                <a:latin typeface="WeblySleek UI Semibold" panose="020B0702040204020203" pitchFamily="34" charset="0"/>
                <a:cs typeface="WeblySleek UI Semibold" panose="020B0702040204020203" pitchFamily="34" charset="0"/>
              </a:rPr>
              <a:t/>
            </a:r>
            <a:br>
              <a:rPr lang="hy-AM" sz="1900" b="1" dirty="0" smtClean="0">
                <a:latin typeface="WeblySleek UI Semibold" panose="020B0702040204020203" pitchFamily="34" charset="0"/>
                <a:cs typeface="WeblySleek UI Semibold" panose="020B0702040204020203" pitchFamily="34" charset="0"/>
              </a:rPr>
            </a:br>
            <a:endParaRPr lang="en-US" sz="1900" b="1" dirty="0">
              <a:latin typeface="WeblySleek UI Semibold" panose="020B0702040204020203" pitchFamily="34" charset="0"/>
              <a:cs typeface="WeblySleek UI Semibold" panose="020B0702040204020203" pitchFamily="34" charset="0"/>
            </a:endParaRPr>
          </a:p>
        </p:txBody>
      </p:sp>
      <p:sp>
        <p:nvSpPr>
          <p:cNvPr id="3" name="Rectangle 2"/>
          <p:cNvSpPr/>
          <p:nvPr/>
        </p:nvSpPr>
        <p:spPr>
          <a:xfrm>
            <a:off x="1237129" y="1220557"/>
            <a:ext cx="9950824" cy="307777"/>
          </a:xfrm>
          <a:prstGeom prst="rect">
            <a:avLst/>
          </a:prstGeom>
        </p:spPr>
        <p:txBody>
          <a:bodyPr wrap="square">
            <a:spAutoFit/>
          </a:bodyPr>
          <a:lstStyle/>
          <a:p>
            <a:pPr algn="ctr"/>
            <a:r>
              <a:rPr lang="en-US" sz="1400" b="1" dirty="0"/>
              <a:t>Please indicate the public agencies / institutions fighting</a:t>
            </a:r>
            <a:r>
              <a:rPr lang="fr-FR" sz="1400" b="1" dirty="0"/>
              <a:t> corruption </a:t>
            </a:r>
            <a:r>
              <a:rPr lang="en-US" sz="1400" b="1" dirty="0"/>
              <a:t>in Armenia that you know</a:t>
            </a:r>
            <a:endParaRPr lang="en-US" sz="1320" b="1" dirty="0">
              <a:solidFill>
                <a:sysClr val="windowText" lastClr="000000"/>
              </a:solidFill>
              <a:latin typeface="WeblySleek UI Light" panose="020B0502040204020203"/>
              <a:cs typeface="Calibri Light" panose="020F0302020204030204" pitchFamily="34" charset="0"/>
            </a:endParaRPr>
          </a:p>
        </p:txBody>
      </p:sp>
      <p:sp>
        <p:nvSpPr>
          <p:cNvPr id="7" name="Rectangle 6"/>
          <p:cNvSpPr/>
          <p:nvPr/>
        </p:nvSpPr>
        <p:spPr>
          <a:xfrm>
            <a:off x="2234876" y="1596044"/>
            <a:ext cx="8189539" cy="246221"/>
          </a:xfrm>
          <a:prstGeom prst="rect">
            <a:avLst/>
          </a:prstGeom>
        </p:spPr>
        <p:txBody>
          <a:bodyPr wrap="square">
            <a:spAutoFit/>
          </a:bodyPr>
          <a:lstStyle/>
          <a:p>
            <a:pPr algn="ctr"/>
            <a:r>
              <a:rPr lang="en-US" sz="1000" b="1" i="1" dirty="0" smtClean="0">
                <a:solidFill>
                  <a:schemeClr val="bg2">
                    <a:lumMod val="50000"/>
                  </a:schemeClr>
                </a:solidFill>
                <a:latin typeface="WeblySleek UI Light" panose="020B0502040204020203" pitchFamily="34" charset="0"/>
                <a:cs typeface="WeblySleek UI Light" panose="020B0502040204020203" pitchFamily="34" charset="0"/>
              </a:rPr>
              <a:t>(multiple response, % of total answers, </a:t>
            </a:r>
            <a:r>
              <a:rPr lang="en-US" sz="1000" b="1" i="1" dirty="0">
                <a:solidFill>
                  <a:schemeClr val="bg2">
                    <a:lumMod val="50000"/>
                  </a:schemeClr>
                </a:solidFill>
                <a:latin typeface="WeblySleek UI Light" panose="020B0502040204020203" pitchFamily="34" charset="0"/>
                <a:cs typeface="WeblySleek UI Light" panose="020B0502040204020203" pitchFamily="34" charset="0"/>
              </a:rPr>
              <a:t>N=1500</a:t>
            </a:r>
            <a:r>
              <a:rPr lang="hy-AM" sz="1000" b="1" i="1" dirty="0">
                <a:solidFill>
                  <a:schemeClr val="bg2">
                    <a:lumMod val="50000"/>
                  </a:schemeClr>
                </a:solidFill>
                <a:latin typeface="WeblySleek UI Light" panose="020B0502040204020203" pitchFamily="34" charset="0"/>
                <a:cs typeface="WeblySleek UI Light" panose="020B0502040204020203" pitchFamily="34" charset="0"/>
              </a:rPr>
              <a:t>, </a:t>
            </a:r>
            <a:r>
              <a:rPr lang="en-US" sz="1000" b="1" i="1" dirty="0" smtClean="0">
                <a:solidFill>
                  <a:schemeClr val="bg2">
                    <a:lumMod val="50000"/>
                  </a:schemeClr>
                </a:solidFill>
                <a:latin typeface="WeblySleek UI Light" panose="020B0502040204020203" pitchFamily="34" charset="0"/>
                <a:cs typeface="WeblySleek UI Light" panose="020B0502040204020203" pitchFamily="34" charset="0"/>
              </a:rPr>
              <a:t>0.7 answer received </a:t>
            </a:r>
            <a:r>
              <a:rPr lang="en-US" sz="1000" b="1" i="1" dirty="0">
                <a:solidFill>
                  <a:schemeClr val="bg2">
                    <a:lumMod val="50000"/>
                  </a:schemeClr>
                </a:solidFill>
                <a:latin typeface="WeblySleek UI Light" panose="020B0502040204020203" pitchFamily="34" charset="0"/>
                <a:cs typeface="WeblySleek UI Light" panose="020B0502040204020203" pitchFamily="34" charset="0"/>
              </a:rPr>
              <a:t> </a:t>
            </a:r>
            <a:r>
              <a:rPr lang="en-US" sz="1000" b="1" i="1" dirty="0" smtClean="0">
                <a:solidFill>
                  <a:schemeClr val="bg2">
                    <a:lumMod val="50000"/>
                  </a:schemeClr>
                </a:solidFill>
                <a:latin typeface="WeblySleek UI Light" panose="020B0502040204020203" pitchFamily="34" charset="0"/>
                <a:cs typeface="WeblySleek UI Light" panose="020B0502040204020203" pitchFamily="34" charset="0"/>
              </a:rPr>
              <a:t>on average per respondent)</a:t>
            </a:r>
            <a:endParaRPr lang="en-US" sz="1000" b="1" i="1" dirty="0">
              <a:solidFill>
                <a:schemeClr val="bg2">
                  <a:lumMod val="50000"/>
                </a:schemeClr>
              </a:solidFill>
              <a:latin typeface="WeblySleek UI Light" panose="020B0502040204020203" pitchFamily="34" charset="0"/>
              <a:cs typeface="WeblySleek UI Light" panose="020B0502040204020203" pitchFamily="34" charset="0"/>
            </a:endParaRPr>
          </a:p>
        </p:txBody>
      </p:sp>
      <p:graphicFrame>
        <p:nvGraphicFramePr>
          <p:cNvPr id="8" name="Chart 7">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2500-000002000000}"/>
              </a:ext>
            </a:extLst>
          </p:cNvPr>
          <p:cNvGraphicFramePr>
            <a:graphicFrameLocks/>
          </p:cNvGraphicFramePr>
          <p:nvPr>
            <p:extLst>
              <p:ext uri="{D42A27DB-BD31-4B8C-83A1-F6EECF244321}">
                <p14:modId xmlns:p14="http://schemas.microsoft.com/office/powerpoint/2010/main" val="3976160342"/>
              </p:ext>
            </p:extLst>
          </p:nvPr>
        </p:nvGraphicFramePr>
        <p:xfrm>
          <a:off x="130168" y="2149848"/>
          <a:ext cx="11411712" cy="44588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45887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ctangle 1"/>
          <p:cNvSpPr/>
          <p:nvPr/>
        </p:nvSpPr>
        <p:spPr>
          <a:xfrm>
            <a:off x="1167450" y="1131653"/>
            <a:ext cx="9901922" cy="307777"/>
          </a:xfrm>
          <a:prstGeom prst="rect">
            <a:avLst/>
          </a:prstGeom>
        </p:spPr>
        <p:txBody>
          <a:bodyPr wrap="square">
            <a:spAutoFit/>
          </a:bodyPr>
          <a:lstStyle/>
          <a:p>
            <a:pPr algn="ctr">
              <a:defRPr sz="1000" b="1" i="0" u="none" strike="noStrike" kern="1200" spc="0" baseline="0">
                <a:solidFill>
                  <a:sysClr val="windowText" lastClr="000000"/>
                </a:solidFill>
                <a:latin typeface="GHEA Grapalat" panose="02000506050000020003" pitchFamily="50" charset="0"/>
                <a:ea typeface="+mn-ea"/>
                <a:cs typeface="+mn-cs"/>
              </a:defRPr>
            </a:pPr>
            <a:r>
              <a:rPr lang="en-US" sz="1400" b="1" dirty="0">
                <a:latin typeface="WeblySleek UI Light" panose="020B0502040204020203"/>
              </a:rPr>
              <a:t>In your opinion, how effective are these public/state anti-corruption </a:t>
            </a:r>
            <a:r>
              <a:rPr lang="de-DE" sz="1400" b="1" dirty="0">
                <a:latin typeface="WeblySleek UI Light" panose="020B0502040204020203"/>
              </a:rPr>
              <a:t>bodies in Armenia?</a:t>
            </a:r>
            <a:endParaRPr lang="en-US" sz="1400" b="1" dirty="0">
              <a:solidFill>
                <a:sysClr val="windowText" lastClr="000000"/>
              </a:solidFill>
              <a:latin typeface="WeblySleek UI Light" panose="020B0502040204020203"/>
              <a:cs typeface="Calibri Light" panose="020F0302020204030204" pitchFamily="34" charset="0"/>
            </a:endParaRPr>
          </a:p>
        </p:txBody>
      </p:sp>
      <p:sp>
        <p:nvSpPr>
          <p:cNvPr id="6" name="Rectangle 5">
            <a:extLst>
              <a:ext uri="{FF2B5EF4-FFF2-40B4-BE49-F238E27FC236}">
                <a16:creationId xmlns:a16="http://schemas.microsoft.com/office/drawing/2014/main" xmlns="" id="{9BD4C42B-78DD-4A63-ACA1-D92A7CFBBC36}"/>
              </a:ext>
            </a:extLst>
          </p:cNvPr>
          <p:cNvSpPr/>
          <p:nvPr/>
        </p:nvSpPr>
        <p:spPr>
          <a:xfrm>
            <a:off x="860612" y="-19324"/>
            <a:ext cx="10784541" cy="109005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37129" y="171040"/>
            <a:ext cx="9744635" cy="677108"/>
          </a:xfrm>
          <a:prstGeom prst="rect">
            <a:avLst/>
          </a:prstGeom>
        </p:spPr>
        <p:txBody>
          <a:bodyPr wrap="square">
            <a:spAutoFit/>
          </a:bodyPr>
          <a:lstStyle/>
          <a:p>
            <a:pPr algn="ctr"/>
            <a:r>
              <a:rPr lang="en-US" sz="1900" b="1" dirty="0" smtClean="0">
                <a:latin typeface="WeblySleek UI Semibold" panose="020B0702040204020203" pitchFamily="34" charset="0"/>
                <a:cs typeface="WeblySleek UI Semibold" panose="020B0702040204020203" pitchFamily="34" charset="0"/>
              </a:rPr>
              <a:t>The National </a:t>
            </a:r>
            <a:r>
              <a:rPr lang="en-US" sz="1900" b="1" dirty="0">
                <a:latin typeface="WeblySleek UI Semibold" panose="020B0702040204020203" pitchFamily="34" charset="0"/>
                <a:cs typeface="WeblySleek UI Semibold" panose="020B0702040204020203" pitchFamily="34" charset="0"/>
              </a:rPr>
              <a:t>Security Service </a:t>
            </a:r>
            <a:r>
              <a:rPr lang="en-US" sz="1900" b="1" dirty="0" smtClean="0">
                <a:latin typeface="WeblySleek UI Semibold" panose="020B0702040204020203" pitchFamily="34" charset="0"/>
                <a:cs typeface="WeblySleek UI Semibold" panose="020B0702040204020203" pitchFamily="34" charset="0"/>
              </a:rPr>
              <a:t>was perceived as the most effective state entity fighting corruption</a:t>
            </a:r>
            <a:endParaRPr lang="en-US" sz="1900" b="1" dirty="0">
              <a:latin typeface="WeblySleek UI Semibold" panose="020B0702040204020203" pitchFamily="34" charset="0"/>
              <a:cs typeface="WeblySleek UI Semibold" panose="020B0702040204020203" pitchFamily="34" charset="0"/>
            </a:endParaRPr>
          </a:p>
        </p:txBody>
      </p:sp>
      <p:sp>
        <p:nvSpPr>
          <p:cNvPr id="8" name="Rectangle 7"/>
          <p:cNvSpPr/>
          <p:nvPr/>
        </p:nvSpPr>
        <p:spPr>
          <a:xfrm>
            <a:off x="5006387" y="1427119"/>
            <a:ext cx="2492990"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(closed question,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N=1500</a:t>
            </a:r>
          </a:p>
        </p:txBody>
      </p:sp>
      <p:graphicFrame>
        <p:nvGraphicFramePr>
          <p:cNvPr id="10" name="Chart 9">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A00-000002000000}"/>
              </a:ext>
            </a:extLst>
          </p:cNvPr>
          <p:cNvGraphicFramePr>
            <a:graphicFrameLocks/>
          </p:cNvGraphicFramePr>
          <p:nvPr>
            <p:extLst>
              <p:ext uri="{D42A27DB-BD31-4B8C-83A1-F6EECF244321}">
                <p14:modId xmlns:p14="http://schemas.microsoft.com/office/powerpoint/2010/main" val="3166065128"/>
              </p:ext>
            </p:extLst>
          </p:nvPr>
        </p:nvGraphicFramePr>
        <p:xfrm>
          <a:off x="257083" y="1688729"/>
          <a:ext cx="11641973" cy="49834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27994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389567" y="1564935"/>
            <a:ext cx="7910879" cy="246221"/>
          </a:xfrm>
          <a:prstGeom prst="rect">
            <a:avLst/>
          </a:prstGeom>
        </p:spPr>
        <p:txBody>
          <a:bodyPr wrap="square">
            <a:spAutoFit/>
          </a:bodyPr>
          <a:lstStyle/>
          <a:p>
            <a:pPr algn="ctr"/>
            <a:r>
              <a:rPr lang="en-US" sz="1000" b="1" i="1" dirty="0" smtClean="0">
                <a:solidFill>
                  <a:schemeClr val="bg2">
                    <a:lumMod val="50000"/>
                  </a:schemeClr>
                </a:solidFill>
                <a:latin typeface="WeblySleek UI Light" panose="020B0502040204020203" pitchFamily="34" charset="0"/>
                <a:cs typeface="WeblySleek UI Light" panose="020B0502040204020203" pitchFamily="34" charset="0"/>
              </a:rPr>
              <a:t>(up to 3 answers, % of total answers, </a:t>
            </a:r>
            <a:r>
              <a:rPr lang="en-US" sz="1000" b="1" i="1" dirty="0">
                <a:solidFill>
                  <a:schemeClr val="bg2">
                    <a:lumMod val="50000"/>
                  </a:schemeClr>
                </a:solidFill>
                <a:latin typeface="WeblySleek UI Light" panose="020B0502040204020203" pitchFamily="34" charset="0"/>
                <a:cs typeface="WeblySleek UI Light" panose="020B0502040204020203" pitchFamily="34" charset="0"/>
              </a:rPr>
              <a:t>N=1500</a:t>
            </a:r>
            <a:r>
              <a:rPr lang="hy-AM" sz="1000" b="1" i="1" dirty="0">
                <a:solidFill>
                  <a:schemeClr val="bg2">
                    <a:lumMod val="50000"/>
                  </a:schemeClr>
                </a:solidFill>
                <a:latin typeface="WeblySleek UI Light" panose="020B0502040204020203" pitchFamily="34" charset="0"/>
                <a:cs typeface="WeblySleek UI Light" panose="020B0502040204020203" pitchFamily="34" charset="0"/>
              </a:rPr>
              <a:t>, </a:t>
            </a:r>
            <a:r>
              <a:rPr lang="en-US" sz="1000" b="1" i="1" dirty="0" smtClean="0">
                <a:solidFill>
                  <a:schemeClr val="bg2">
                    <a:lumMod val="50000"/>
                  </a:schemeClr>
                </a:solidFill>
                <a:latin typeface="WeblySleek UI Light" panose="020B0502040204020203" pitchFamily="34" charset="0"/>
                <a:cs typeface="WeblySleek UI Light" panose="020B0502040204020203" pitchFamily="34" charset="0"/>
              </a:rPr>
              <a:t>1 answer received ion average  per respondent)</a:t>
            </a:r>
            <a:endParaRPr lang="en-US" sz="1000" b="1" i="1" dirty="0">
              <a:solidFill>
                <a:schemeClr val="bg2">
                  <a:lumMod val="50000"/>
                </a:schemeClr>
              </a:solidFill>
              <a:latin typeface="WeblySleek UI Light" panose="020B0502040204020203" pitchFamily="34" charset="0"/>
              <a:cs typeface="WeblySleek UI Light" panose="020B0502040204020203" pitchFamily="34" charset="0"/>
            </a:endParaRPr>
          </a:p>
        </p:txBody>
      </p:sp>
      <p:sp>
        <p:nvSpPr>
          <p:cNvPr id="9" name="Rectangle 8">
            <a:extLst>
              <a:ext uri="{FF2B5EF4-FFF2-40B4-BE49-F238E27FC236}">
                <a16:creationId xmlns:a16="http://schemas.microsoft.com/office/drawing/2014/main" xmlns="" id="{9BD4C42B-78DD-4A63-ACA1-D92A7CFBBC36}"/>
              </a:ext>
            </a:extLst>
          </p:cNvPr>
          <p:cNvSpPr/>
          <p:nvPr/>
        </p:nvSpPr>
        <p:spPr>
          <a:xfrm>
            <a:off x="1237129" y="0"/>
            <a:ext cx="9762565" cy="109005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FE78F90-9FF5-44C0-BFEF-0FBEB5FD0974}"/>
              </a:ext>
            </a:extLst>
          </p:cNvPr>
          <p:cNvSpPr/>
          <p:nvPr/>
        </p:nvSpPr>
        <p:spPr>
          <a:xfrm>
            <a:off x="2697134" y="1173607"/>
            <a:ext cx="7295746" cy="307777"/>
          </a:xfrm>
          <a:prstGeom prst="rect">
            <a:avLst/>
          </a:prstGeom>
        </p:spPr>
        <p:txBody>
          <a:bodyPr wrap="square">
            <a:spAutoFit/>
          </a:bodyPr>
          <a:lstStyle/>
          <a:p>
            <a:pPr algn="ctr"/>
            <a:r>
              <a:rPr lang="en-US" sz="1400" b="1" dirty="0"/>
              <a:t>In your opinion, who can finance the fight against corruption in Armenia? </a:t>
            </a:r>
            <a:endParaRPr lang="en-US" sz="1320" b="1" dirty="0">
              <a:solidFill>
                <a:sysClr val="windowText" lastClr="000000"/>
              </a:solidFill>
              <a:latin typeface="WeblySleek UI Light" panose="020B0502040204020203"/>
              <a:cs typeface="Calibri Light" panose="020F0302020204030204" pitchFamily="34" charset="0"/>
            </a:endParaRPr>
          </a:p>
        </p:txBody>
      </p:sp>
      <p:sp>
        <p:nvSpPr>
          <p:cNvPr id="7" name="Rectangle 6"/>
          <p:cNvSpPr/>
          <p:nvPr/>
        </p:nvSpPr>
        <p:spPr>
          <a:xfrm>
            <a:off x="1237129" y="171040"/>
            <a:ext cx="9744635" cy="677108"/>
          </a:xfrm>
          <a:prstGeom prst="rect">
            <a:avLst/>
          </a:prstGeom>
        </p:spPr>
        <p:txBody>
          <a:bodyPr wrap="square">
            <a:spAutoFit/>
          </a:bodyPr>
          <a:lstStyle/>
          <a:p>
            <a:pPr algn="ctr"/>
            <a:r>
              <a:rPr lang="en-US" sz="1900" b="1" dirty="0" smtClean="0">
                <a:latin typeface="WeblySleek UI Semibold" panose="020B0702040204020203" pitchFamily="34" charset="0"/>
                <a:cs typeface="WeblySleek UI Semibold" panose="020B0702040204020203" pitchFamily="34" charset="0"/>
              </a:rPr>
              <a:t>State was the most frequently mentioned institution who can finance the fight against corruption in Armenia</a:t>
            </a:r>
            <a:endParaRPr lang="en-US" sz="1900" b="1" dirty="0">
              <a:latin typeface="WeblySleek UI Semibold" panose="020B0702040204020203" pitchFamily="34" charset="0"/>
              <a:cs typeface="WeblySleek UI Semibold" panose="020B0702040204020203" pitchFamily="34" charset="0"/>
            </a:endParaRPr>
          </a:p>
        </p:txBody>
      </p:sp>
      <p:graphicFrame>
        <p:nvGraphicFramePr>
          <p:cNvPr id="12" name="Chart 11">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2800-000002000000}"/>
              </a:ext>
            </a:extLst>
          </p:cNvPr>
          <p:cNvGraphicFramePr>
            <a:graphicFrameLocks/>
          </p:cNvGraphicFramePr>
          <p:nvPr>
            <p:extLst>
              <p:ext uri="{D42A27DB-BD31-4B8C-83A1-F6EECF244321}">
                <p14:modId xmlns:p14="http://schemas.microsoft.com/office/powerpoint/2010/main" val="2030377148"/>
              </p:ext>
            </p:extLst>
          </p:nvPr>
        </p:nvGraphicFramePr>
        <p:xfrm>
          <a:off x="498706" y="1988003"/>
          <a:ext cx="10853928" cy="44239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33311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BD4C42B-78DD-4A63-ACA1-D92A7CFBBC36}"/>
              </a:ext>
            </a:extLst>
          </p:cNvPr>
          <p:cNvSpPr/>
          <p:nvPr/>
        </p:nvSpPr>
        <p:spPr>
          <a:xfrm>
            <a:off x="1237128" y="0"/>
            <a:ext cx="9762565" cy="12039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04681" y="278820"/>
            <a:ext cx="9314330" cy="646331"/>
          </a:xfrm>
          <a:prstGeom prst="rect">
            <a:avLst/>
          </a:prstGeom>
        </p:spPr>
        <p:txBody>
          <a:bodyPr wrap="square">
            <a:spAutoFit/>
          </a:bodyPr>
          <a:lstStyle/>
          <a:p>
            <a:pPr algn="ctr"/>
            <a:r>
              <a:rPr lang="hy-AM" b="1" dirty="0" smtClean="0">
                <a:latin typeface="WeblySleek UI Semibold" panose="020B0702040204020203" pitchFamily="34" charset="0"/>
                <a:cs typeface="WeblySleek UI Semibold" panose="020B0702040204020203" pitchFamily="34" charset="0"/>
              </a:rPr>
              <a:t>94.3%</a:t>
            </a:r>
            <a:r>
              <a:rPr lang="en-US" b="1" dirty="0" smtClean="0">
                <a:latin typeface="WeblySleek UI Semibold" panose="020B0702040204020203" pitchFamily="34" charset="0"/>
                <a:cs typeface="WeblySleek UI Semibold" panose="020B0702040204020203" pitchFamily="34" charset="0"/>
              </a:rPr>
              <a:t> are not aware of public organizations and 61% are not aware of state entities involved in anti-corruption in Armenia</a:t>
            </a:r>
            <a:endParaRPr lang="en-US" b="1" dirty="0">
              <a:latin typeface="WeblySleek UI Semibold" panose="020B0702040204020203" pitchFamily="34" charset="0"/>
              <a:cs typeface="WeblySleek UI Semibold" panose="020B0702040204020203" pitchFamily="34" charset="0"/>
            </a:endParaRPr>
          </a:p>
        </p:txBody>
      </p:sp>
      <p:sp>
        <p:nvSpPr>
          <p:cNvPr id="3" name="Rectangle 2"/>
          <p:cNvSpPr/>
          <p:nvPr/>
        </p:nvSpPr>
        <p:spPr>
          <a:xfrm>
            <a:off x="1963270" y="1529418"/>
            <a:ext cx="8597152" cy="307777"/>
          </a:xfrm>
          <a:prstGeom prst="rect">
            <a:avLst/>
          </a:prstGeom>
        </p:spPr>
        <p:txBody>
          <a:bodyPr wrap="square">
            <a:spAutoFit/>
          </a:bodyPr>
          <a:lstStyle/>
          <a:p>
            <a:pPr algn="ctr">
              <a:defRPr sz="1400" b="1" i="0" u="none" strike="noStrike" kern="1200" spc="0" baseline="0">
                <a:solidFill>
                  <a:prstClr val="black">
                    <a:lumMod val="65000"/>
                    <a:lumOff val="35000"/>
                  </a:prstClr>
                </a:solidFill>
                <a:latin typeface="WeblySleek UI Light" panose="020B0502040204020203"/>
                <a:ea typeface="+mn-ea"/>
                <a:cs typeface="Calibri Light" panose="020F0302020204030204" pitchFamily="34" charset="0"/>
              </a:defRPr>
            </a:pPr>
            <a:r>
              <a:rPr lang="en-US" sz="1400" b="1" dirty="0"/>
              <a:t>Do you know any </a:t>
            </a:r>
            <a:r>
              <a:rPr lang="en-US" sz="1400" b="1" dirty="0" smtClean="0"/>
              <a:t>state entity and/or public organization (NGO) </a:t>
            </a:r>
            <a:r>
              <a:rPr lang="en-US" sz="1400" b="1" dirty="0"/>
              <a:t>involved in anti-corruption in Armenia?</a:t>
            </a:r>
            <a:endParaRPr lang="en-US" sz="1320" b="1" dirty="0">
              <a:solidFill>
                <a:sysClr val="windowText" lastClr="000000"/>
              </a:solidFill>
              <a:latin typeface="WeblySleek UI Light" panose="020B0502040204020203"/>
              <a:cs typeface="Calibri Light" panose="020F0302020204030204" pitchFamily="34" charset="0"/>
            </a:endParaRPr>
          </a:p>
        </p:txBody>
      </p:sp>
      <p:sp>
        <p:nvSpPr>
          <p:cNvPr id="7" name="Rectangle 6"/>
          <p:cNvSpPr/>
          <p:nvPr/>
        </p:nvSpPr>
        <p:spPr>
          <a:xfrm>
            <a:off x="5404420" y="1973872"/>
            <a:ext cx="2704587"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(closed question,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N=1500)</a:t>
            </a:r>
            <a:endPar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graphicFrame>
        <p:nvGraphicFramePr>
          <p:cNvPr id="10" name="Chart 9">
            <a:extLst>
              <a:ext uri="{FF2B5EF4-FFF2-40B4-BE49-F238E27FC236}">
                <a16:creationId xmlns:xdr="http://schemas.openxmlformats.org/drawingml/2006/spreadsheetDrawing" xmlns:a16="http://schemas.microsoft.com/office/drawing/2014/main" xmlns="" xmlns:lc="http://schemas.openxmlformats.org/drawingml/2006/lockedCanvas" id="{00000000-0008-0000-2300-000002000000}"/>
              </a:ext>
            </a:extLst>
          </p:cNvPr>
          <p:cNvGraphicFramePr>
            <a:graphicFrameLocks/>
          </p:cNvGraphicFramePr>
          <p:nvPr>
            <p:extLst>
              <p:ext uri="{D42A27DB-BD31-4B8C-83A1-F6EECF244321}">
                <p14:modId xmlns:p14="http://schemas.microsoft.com/office/powerpoint/2010/main" val="714226932"/>
              </p:ext>
            </p:extLst>
          </p:nvPr>
        </p:nvGraphicFramePr>
        <p:xfrm>
          <a:off x="470492" y="2235482"/>
          <a:ext cx="11233085" cy="36698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6654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52929" y="1344293"/>
            <a:ext cx="8780834" cy="523220"/>
          </a:xfrm>
          <a:prstGeom prst="rect">
            <a:avLst/>
          </a:prstGeom>
        </p:spPr>
        <p:txBody>
          <a:bodyPr wrap="square">
            <a:spAutoFit/>
          </a:bodyPr>
          <a:lstStyle/>
          <a:p>
            <a:pPr algn="ctr">
              <a:defRPr sz="1800" b="1" i="0" u="none" strike="noStrike" kern="1200" baseline="0">
                <a:solidFill>
                  <a:prstClr val="black"/>
                </a:solidFill>
                <a:latin typeface="WeblySleek UI Light" panose="020B0502040204020203"/>
                <a:ea typeface="+mn-ea"/>
                <a:cs typeface="Calibri Light" panose="020F0302020204030204" pitchFamily="34" charset="0"/>
              </a:defRPr>
            </a:pPr>
            <a:r>
              <a:rPr lang="en-US" sz="1400" b="1" dirty="0"/>
              <a:t>Please indicate the non-governmental organizations with anti-corruption missions in Armenia that you are familiar with</a:t>
            </a:r>
            <a:endParaRPr lang="en-US" sz="1320" b="1" dirty="0">
              <a:solidFill>
                <a:sysClr val="windowText" lastClr="000000"/>
              </a:solidFill>
              <a:latin typeface="WeblySleek UI Light" panose="020B0502040204020203"/>
              <a:cs typeface="Calibri Light" panose="020F0302020204030204" pitchFamily="34" charset="0"/>
            </a:endParaRPr>
          </a:p>
        </p:txBody>
      </p:sp>
      <p:sp>
        <p:nvSpPr>
          <p:cNvPr id="11" name="Rectangle 10"/>
          <p:cNvSpPr/>
          <p:nvPr/>
        </p:nvSpPr>
        <p:spPr>
          <a:xfrm>
            <a:off x="3104745" y="1853945"/>
            <a:ext cx="6096000" cy="261610"/>
          </a:xfrm>
          <a:prstGeom prst="rect">
            <a:avLst/>
          </a:prstGeom>
        </p:spPr>
        <p:txBody>
          <a:bodyPr>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(multiple response, a “do-not read out” question,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answers, N=85)</a:t>
            </a:r>
          </a:p>
        </p:txBody>
      </p:sp>
      <p:sp>
        <p:nvSpPr>
          <p:cNvPr id="9" name="Rectangle 8">
            <a:extLst>
              <a:ext uri="{FF2B5EF4-FFF2-40B4-BE49-F238E27FC236}">
                <a16:creationId xmlns:a16="http://schemas.microsoft.com/office/drawing/2014/main" xmlns="" id="{9BD4C42B-78DD-4A63-ACA1-D92A7CFBBC36}"/>
              </a:ext>
            </a:extLst>
          </p:cNvPr>
          <p:cNvSpPr/>
          <p:nvPr/>
        </p:nvSpPr>
        <p:spPr>
          <a:xfrm>
            <a:off x="496111" y="-1"/>
            <a:ext cx="11313268" cy="12039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85546" y="278819"/>
            <a:ext cx="10515600" cy="646331"/>
          </a:xfrm>
          <a:prstGeom prst="rect">
            <a:avLst/>
          </a:prstGeom>
        </p:spPr>
        <p:txBody>
          <a:bodyPr wrap="square">
            <a:spAutoFit/>
          </a:bodyPr>
          <a:lstStyle/>
          <a:p>
            <a:pPr algn="ctr"/>
            <a:r>
              <a:rPr lang="en-US" b="1" dirty="0" smtClean="0">
                <a:latin typeface="WeblySleek UI Semibold" panose="020B0702040204020203" pitchFamily="34" charset="0"/>
                <a:cs typeface="WeblySleek UI Semibold" panose="020B0702040204020203" pitchFamily="34" charset="0"/>
              </a:rPr>
              <a:t>The Helsinki Citizens’ Assembly </a:t>
            </a:r>
            <a:r>
              <a:rPr lang="en-US" b="1" dirty="0" err="1">
                <a:latin typeface="WeblySleek UI Semibold" panose="020B0702040204020203" pitchFamily="34" charset="0"/>
                <a:cs typeface="WeblySleek UI Semibold" panose="020B0702040204020203" pitchFamily="34" charset="0"/>
              </a:rPr>
              <a:t>Vanadzor</a:t>
            </a:r>
            <a:r>
              <a:rPr lang="en-US" b="1" dirty="0">
                <a:latin typeface="WeblySleek UI Semibold" panose="020B0702040204020203" pitchFamily="34" charset="0"/>
                <a:cs typeface="WeblySleek UI Semibold" panose="020B0702040204020203" pitchFamily="34" charset="0"/>
              </a:rPr>
              <a:t> office is the most popular NGO with anti-corruption missions in Armenia</a:t>
            </a:r>
          </a:p>
        </p:txBody>
      </p:sp>
      <p:graphicFrame>
        <p:nvGraphicFramePr>
          <p:cNvPr id="12" name="Chart 11">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2400-000002000000}"/>
              </a:ext>
            </a:extLst>
          </p:cNvPr>
          <p:cNvGraphicFramePr>
            <a:graphicFrameLocks/>
          </p:cNvGraphicFramePr>
          <p:nvPr>
            <p:extLst>
              <p:ext uri="{D42A27DB-BD31-4B8C-83A1-F6EECF244321}">
                <p14:modId xmlns:p14="http://schemas.microsoft.com/office/powerpoint/2010/main" val="3446566532"/>
              </p:ext>
            </p:extLst>
          </p:nvPr>
        </p:nvGraphicFramePr>
        <p:xfrm>
          <a:off x="0" y="2115555"/>
          <a:ext cx="11213319"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18843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1383613"/>
            <a:ext cx="7772400" cy="307777"/>
          </a:xfrm>
          <a:prstGeom prst="rect">
            <a:avLst/>
          </a:prstGeom>
        </p:spPr>
        <p:txBody>
          <a:bodyPr wrap="square">
            <a:spAutoFit/>
          </a:bodyPr>
          <a:lstStyle/>
          <a:p>
            <a:pPr algn="ctr">
              <a:defRPr sz="1800" b="1" i="0" u="none" strike="noStrike" kern="1200" baseline="0">
                <a:solidFill>
                  <a:prstClr val="black"/>
                </a:solidFill>
                <a:latin typeface="WeblySleek UI Light" panose="020B0502040204020203"/>
                <a:ea typeface="+mn-ea"/>
                <a:cs typeface="Calibri Light" panose="020F0302020204030204" pitchFamily="34" charset="0"/>
              </a:defRPr>
            </a:pPr>
            <a:r>
              <a:rPr lang="en-US" sz="1400" b="1" dirty="0"/>
              <a:t>How effective have NGOs been in fighting corruption?</a:t>
            </a:r>
            <a:endParaRPr lang="en-US" sz="1320" b="1" dirty="0">
              <a:solidFill>
                <a:sysClr val="windowText" lastClr="000000"/>
              </a:solidFill>
              <a:latin typeface="WeblySleek UI Light" panose="020B0502040204020203"/>
              <a:cs typeface="Calibri Light" panose="020F0302020204030204" pitchFamily="34" charset="0"/>
            </a:endParaRPr>
          </a:p>
        </p:txBody>
      </p:sp>
      <p:sp>
        <p:nvSpPr>
          <p:cNvPr id="8" name="Rectangle 7">
            <a:extLst>
              <a:ext uri="{FF2B5EF4-FFF2-40B4-BE49-F238E27FC236}">
                <a16:creationId xmlns:a16="http://schemas.microsoft.com/office/drawing/2014/main" xmlns="" id="{9BD4C42B-78DD-4A63-ACA1-D92A7CFBBC36}"/>
              </a:ext>
            </a:extLst>
          </p:cNvPr>
          <p:cNvSpPr/>
          <p:nvPr/>
        </p:nvSpPr>
        <p:spPr>
          <a:xfrm>
            <a:off x="1160930" y="-17929"/>
            <a:ext cx="10200976" cy="117011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631578" y="367074"/>
            <a:ext cx="9442314" cy="400110"/>
          </a:xfrm>
          <a:prstGeom prst="rect">
            <a:avLst/>
          </a:prstGeom>
        </p:spPr>
        <p:txBody>
          <a:bodyPr wrap="square">
            <a:spAutoFit/>
          </a:bodyPr>
          <a:lstStyle/>
          <a:p>
            <a:pPr algn="ctr"/>
            <a:r>
              <a:rPr lang="en-US" sz="2000" b="1" dirty="0" smtClean="0">
                <a:latin typeface="WeblySleek UI Semibold" panose="020B0702040204020203" pitchFamily="34" charset="0"/>
                <a:cs typeface="WeblySleek UI Semibold" panose="020B0702040204020203" pitchFamily="34" charset="0"/>
              </a:rPr>
              <a:t>30% think that NGOs are effective in fighting corruption</a:t>
            </a:r>
            <a:endParaRPr lang="en-US" sz="2000" b="1" dirty="0">
              <a:latin typeface="WeblySleek UI Semibold" panose="020B0702040204020203" pitchFamily="34" charset="0"/>
              <a:cs typeface="WeblySleek UI Semibold" panose="020B0702040204020203" pitchFamily="34" charset="0"/>
            </a:endParaRPr>
          </a:p>
        </p:txBody>
      </p:sp>
      <p:sp>
        <p:nvSpPr>
          <p:cNvPr id="7" name="Rectangle 6"/>
          <p:cNvSpPr/>
          <p:nvPr/>
        </p:nvSpPr>
        <p:spPr>
          <a:xfrm>
            <a:off x="5151063" y="1761770"/>
            <a:ext cx="2986715"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closed-ended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question,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N=1500)</a:t>
            </a:r>
            <a:endPar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graphicFrame>
        <p:nvGraphicFramePr>
          <p:cNvPr id="10" name="Chart 9">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2600-000003000000}"/>
              </a:ext>
            </a:extLst>
          </p:cNvPr>
          <p:cNvGraphicFramePr>
            <a:graphicFrameLocks/>
          </p:cNvGraphicFramePr>
          <p:nvPr>
            <p:extLst>
              <p:ext uri="{D42A27DB-BD31-4B8C-83A1-F6EECF244321}">
                <p14:modId xmlns:p14="http://schemas.microsoft.com/office/powerpoint/2010/main" val="874505455"/>
              </p:ext>
            </p:extLst>
          </p:nvPr>
        </p:nvGraphicFramePr>
        <p:xfrm>
          <a:off x="1316296" y="2342839"/>
          <a:ext cx="9757596" cy="37501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06663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13267" y="1519421"/>
            <a:ext cx="5220898" cy="523220"/>
          </a:xfrm>
          <a:prstGeom prst="rect">
            <a:avLst/>
          </a:prstGeom>
        </p:spPr>
        <p:txBody>
          <a:bodyPr wrap="square">
            <a:spAutoFit/>
          </a:bodyPr>
          <a:lstStyle/>
          <a:p>
            <a:pPr algn="ctr">
              <a:defRPr lang="hy-AM" sz="1320" b="1" i="0" u="none" strike="noStrike" kern="1200" spc="0" baseline="0" dirty="0" smtClean="0">
                <a:solidFill>
                  <a:sysClr val="windowText" lastClr="000000"/>
                </a:solidFill>
                <a:latin typeface="WeblySleek UI Light" panose="020B0502040204020203"/>
                <a:ea typeface="+mn-ea"/>
                <a:cs typeface="Calibri Light" panose="020F0302020204030204" pitchFamily="34" charset="0"/>
              </a:defRPr>
            </a:pPr>
            <a:r>
              <a:rPr lang="en-US" sz="1400" b="1" dirty="0"/>
              <a:t>If you ever will become a victim of corruption</a:t>
            </a:r>
            <a:r>
              <a:rPr lang="en-US" sz="1400" b="1" dirty="0" smtClean="0"/>
              <a:t>, </a:t>
            </a:r>
            <a:r>
              <a:rPr lang="en-US" sz="1400" b="1" dirty="0"/>
              <a:t>to whom will you apply first?</a:t>
            </a:r>
            <a:r>
              <a:rPr lang="en-US" sz="1400" b="1" i="1" dirty="0"/>
              <a:t> </a:t>
            </a:r>
            <a:endParaRPr lang="en-US" sz="1400" b="1" dirty="0">
              <a:solidFill>
                <a:sysClr val="windowText" lastClr="000000"/>
              </a:solidFill>
              <a:latin typeface="WeblySleek UI Light" panose="020B0502040204020203"/>
              <a:cs typeface="Calibri Light" panose="020F0302020204030204" pitchFamily="34" charset="0"/>
            </a:endParaRPr>
          </a:p>
        </p:txBody>
      </p:sp>
      <p:sp>
        <p:nvSpPr>
          <p:cNvPr id="10" name="Rectangle 9"/>
          <p:cNvSpPr/>
          <p:nvPr/>
        </p:nvSpPr>
        <p:spPr>
          <a:xfrm>
            <a:off x="5295901" y="2165752"/>
            <a:ext cx="6734272" cy="461665"/>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2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multiple response, </a:t>
            </a:r>
          </a:p>
          <a:p>
            <a:pPr algn="ctr"/>
            <a:r>
              <a:rPr lang="en-US" sz="12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a:t>
            </a:r>
            <a:r>
              <a:rPr lang="hy-AM" sz="12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 of total answers, </a:t>
            </a:r>
            <a:r>
              <a:rPr lang="en-US" sz="1200" b="1" i="1" dirty="0">
                <a:solidFill>
                  <a:schemeClr val="tx1">
                    <a:lumMod val="65000"/>
                    <a:lumOff val="35000"/>
                  </a:schemeClr>
                </a:solidFill>
                <a:latin typeface="WeblySleek UI Light" panose="020B0502040204020203" pitchFamily="34" charset="0"/>
                <a:cs typeface="WeblySleek UI Light" panose="020B0502040204020203" pitchFamily="34" charset="0"/>
              </a:rPr>
              <a:t>N=1500)</a:t>
            </a:r>
          </a:p>
        </p:txBody>
      </p:sp>
      <p:sp>
        <p:nvSpPr>
          <p:cNvPr id="8" name="Rectangle 7">
            <a:extLst>
              <a:ext uri="{FF2B5EF4-FFF2-40B4-BE49-F238E27FC236}">
                <a16:creationId xmlns:a16="http://schemas.microsoft.com/office/drawing/2014/main" xmlns="" id="{9BD4C42B-78DD-4A63-ACA1-D92A7CFBBC36}"/>
              </a:ext>
            </a:extLst>
          </p:cNvPr>
          <p:cNvSpPr/>
          <p:nvPr/>
        </p:nvSpPr>
        <p:spPr>
          <a:xfrm>
            <a:off x="753036" y="1"/>
            <a:ext cx="11170024" cy="11064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67725" y="353158"/>
            <a:ext cx="8166847" cy="400110"/>
          </a:xfrm>
          <a:prstGeom prst="rect">
            <a:avLst/>
          </a:prstGeom>
        </p:spPr>
        <p:txBody>
          <a:bodyPr wrap="square">
            <a:spAutoFit/>
          </a:bodyPr>
          <a:lstStyle/>
          <a:p>
            <a:pPr algn="ctr"/>
            <a:r>
              <a:rPr lang="en-US" sz="2000" b="1" dirty="0" smtClean="0">
                <a:latin typeface="WeblySleek UI Semibold" panose="020B0702040204020203" pitchFamily="34" charset="0"/>
                <a:cs typeface="WeblySleek UI Semibold" panose="020B0702040204020203" pitchFamily="34" charset="0"/>
              </a:rPr>
              <a:t>Only 56% will seek help in case of becoming a victim of corruption</a:t>
            </a:r>
            <a:endParaRPr lang="en-US" sz="2000" b="1" dirty="0">
              <a:latin typeface="WeblySleek UI Semibold" panose="020B0702040204020203" pitchFamily="34" charset="0"/>
              <a:cs typeface="WeblySleek UI Semibold" panose="020B0702040204020203" pitchFamily="34" charset="0"/>
            </a:endParaRPr>
          </a:p>
        </p:txBody>
      </p:sp>
      <p:graphicFrame>
        <p:nvGraphicFramePr>
          <p:cNvPr id="11" name="Chart 10">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2900-000007000000}"/>
              </a:ext>
            </a:extLst>
          </p:cNvPr>
          <p:cNvGraphicFramePr>
            <a:graphicFrameLocks/>
          </p:cNvGraphicFramePr>
          <p:nvPr>
            <p:extLst>
              <p:ext uri="{D42A27DB-BD31-4B8C-83A1-F6EECF244321}">
                <p14:modId xmlns:p14="http://schemas.microsoft.com/office/powerpoint/2010/main" val="2118645180"/>
              </p:ext>
            </p:extLst>
          </p:nvPr>
        </p:nvGraphicFramePr>
        <p:xfrm>
          <a:off x="5493497" y="2627417"/>
          <a:ext cx="5956300" cy="36664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3719041735"/>
              </p:ext>
            </p:extLst>
          </p:nvPr>
        </p:nvGraphicFramePr>
        <p:xfrm>
          <a:off x="851641" y="1436912"/>
          <a:ext cx="5061626" cy="45758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058899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7796" y="165483"/>
            <a:ext cx="9941477" cy="295466"/>
          </a:xfrm>
          <a:prstGeom prst="rect">
            <a:avLst/>
          </a:prstGeom>
        </p:spPr>
        <p:txBody>
          <a:bodyPr wrap="square">
            <a:spAutoFit/>
          </a:bodyPr>
          <a:lstStyle/>
          <a:p>
            <a:pPr algn="ctr">
              <a:defRPr lang="hy-AM" sz="1320" b="1" i="0" u="none" strike="noStrike" kern="1200" spc="0" baseline="0" dirty="0" smtClean="0">
                <a:solidFill>
                  <a:sysClr val="windowText" lastClr="000000"/>
                </a:solidFill>
                <a:latin typeface="WeblySleek UI Light" panose="020B0502040204020203"/>
                <a:ea typeface="+mn-ea"/>
                <a:cs typeface="Calibri Light" panose="020F0302020204030204" pitchFamily="34" charset="0"/>
              </a:defRPr>
            </a:pPr>
            <a:r>
              <a:rPr lang="en-US" sz="1320" b="1" dirty="0"/>
              <a:t>Which of the following types of </a:t>
            </a:r>
            <a:r>
              <a:rPr lang="en-US" sz="1320" b="1" dirty="0" smtClean="0"/>
              <a:t>anti-corruption assistance </a:t>
            </a:r>
            <a:r>
              <a:rPr lang="en-US" sz="1320" b="1" dirty="0"/>
              <a:t>would you like to get? </a:t>
            </a:r>
            <a:endParaRPr lang="en-US" sz="1600" b="1" dirty="0">
              <a:solidFill>
                <a:sysClr val="windowText" lastClr="000000"/>
              </a:solidFill>
              <a:latin typeface="WeblySleek UI Light" panose="020B0502040204020203"/>
              <a:cs typeface="Calibri Light" panose="020F0302020204030204" pitchFamily="34" charset="0"/>
            </a:endParaRPr>
          </a:p>
        </p:txBody>
      </p:sp>
      <p:sp>
        <p:nvSpPr>
          <p:cNvPr id="7" name="Rectangle 6"/>
          <p:cNvSpPr/>
          <p:nvPr/>
        </p:nvSpPr>
        <p:spPr>
          <a:xfrm>
            <a:off x="2432296" y="686950"/>
            <a:ext cx="7783653"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multiple response</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response,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N=1500</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1.3 answer received on average per respondent)</a:t>
            </a:r>
            <a:endPar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graphicFrame>
        <p:nvGraphicFramePr>
          <p:cNvPr id="8" name="Chart 7">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2A00-000002000000}"/>
              </a:ext>
            </a:extLst>
          </p:cNvPr>
          <p:cNvGraphicFramePr>
            <a:graphicFrameLocks/>
          </p:cNvGraphicFramePr>
          <p:nvPr>
            <p:extLst>
              <p:ext uri="{D42A27DB-BD31-4B8C-83A1-F6EECF244321}">
                <p14:modId xmlns:p14="http://schemas.microsoft.com/office/powerpoint/2010/main" val="3702881437"/>
              </p:ext>
            </p:extLst>
          </p:nvPr>
        </p:nvGraphicFramePr>
        <p:xfrm>
          <a:off x="396240" y="1259229"/>
          <a:ext cx="11795760" cy="5289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77971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FE78F90-9FF5-44C0-BFEF-0FBEB5FD0974}"/>
              </a:ext>
            </a:extLst>
          </p:cNvPr>
          <p:cNvSpPr/>
          <p:nvPr/>
        </p:nvSpPr>
        <p:spPr>
          <a:xfrm>
            <a:off x="3040809" y="3336826"/>
            <a:ext cx="8158588" cy="2123658"/>
          </a:xfrm>
          <a:prstGeom prst="rect">
            <a:avLst/>
          </a:prstGeom>
        </p:spPr>
        <p:txBody>
          <a:bodyPr wrap="square">
            <a:spAutoFit/>
          </a:bodyPr>
          <a:lstStyle/>
          <a:p>
            <a:pPr algn="r"/>
            <a:r>
              <a:rPr lang="en-US" sz="4400" dirty="0" smtClean="0">
                <a:solidFill>
                  <a:srgbClr val="10455B"/>
                </a:solidFill>
                <a:latin typeface="WeblySleek UI Light" panose="020B0502040204020203" pitchFamily="34" charset="0"/>
                <a:cs typeface="WeblySleek UI Light" panose="020B0502040204020203" pitchFamily="34" charset="0"/>
              </a:rPr>
              <a:t>PERCEPTION OF THE GOVERNMENTS ANTI-CORRUPTION ACTIVITIES</a:t>
            </a:r>
            <a:endParaRPr lang="en-US" sz="4400" dirty="0">
              <a:solidFill>
                <a:srgbClr val="10455B"/>
              </a:solidFill>
              <a:latin typeface="WeblySleek UI Light" panose="020B0502040204020203" pitchFamily="34" charset="0"/>
              <a:cs typeface="WeblySleek UI Light" panose="020B0502040204020203" pitchFamily="34" charset="0"/>
            </a:endParaRPr>
          </a:p>
        </p:txBody>
      </p:sp>
      <p:sp>
        <p:nvSpPr>
          <p:cNvPr id="13" name="Rectangle 12">
            <a:extLst>
              <a:ext uri="{FF2B5EF4-FFF2-40B4-BE49-F238E27FC236}">
                <a16:creationId xmlns:a16="http://schemas.microsoft.com/office/drawing/2014/main" xmlns="" id="{6B4753C0-5669-4179-A24F-4B34084FDF9D}"/>
              </a:ext>
            </a:extLst>
          </p:cNvPr>
          <p:cNvSpPr/>
          <p:nvPr/>
        </p:nvSpPr>
        <p:spPr>
          <a:xfrm rot="5400000">
            <a:off x="10511747" y="4013935"/>
            <a:ext cx="2591064" cy="769441"/>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517904" y="240805"/>
            <a:ext cx="8577072" cy="1112507"/>
          </a:xfrm>
          <a:prstGeom prst="rect">
            <a:avLst/>
          </a:prstGeom>
        </p:spPr>
      </p:pic>
    </p:spTree>
    <p:extLst>
      <p:ext uri="{BB962C8B-B14F-4D97-AF65-F5344CB8AC3E}">
        <p14:creationId xmlns:p14="http://schemas.microsoft.com/office/powerpoint/2010/main" val="18692183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2699139" y="1523929"/>
            <a:ext cx="7583379" cy="276999"/>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Multiple response, %</a:t>
            </a:r>
            <a:r>
              <a:rPr lang="hy-AM"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answers, N=1500</a:t>
            </a:r>
            <a:r>
              <a:rPr lang="hy-AM"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1.1 answers received on average per respondent)</a:t>
            </a:r>
            <a:endPar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sp>
        <p:nvSpPr>
          <p:cNvPr id="2" name="Rectangle 1"/>
          <p:cNvSpPr/>
          <p:nvPr/>
        </p:nvSpPr>
        <p:spPr>
          <a:xfrm>
            <a:off x="1602584" y="1152026"/>
            <a:ext cx="9377083" cy="332399"/>
          </a:xfrm>
          <a:prstGeom prst="rect">
            <a:avLst/>
          </a:prstGeom>
        </p:spPr>
        <p:txBody>
          <a:bodyPr wrap="square">
            <a:spAutoFit/>
          </a:bodyPr>
          <a:lstStyle/>
          <a:p>
            <a:pPr algn="ctr">
              <a:defRPr sz="1560" b="1" i="0" u="none" strike="noStrike" kern="1200" baseline="0">
                <a:solidFill>
                  <a:sysClr val="windowText" lastClr="000000"/>
                </a:solidFill>
                <a:latin typeface="WeblySleek UI Light" panose="020B0502040204020203"/>
                <a:ea typeface="+mn-ea"/>
                <a:cs typeface="Calibri Light" panose="020F0302020204030204" pitchFamily="34" charset="0"/>
              </a:defRPr>
            </a:pPr>
            <a:r>
              <a:rPr lang="en-US" sz="1560" b="1" dirty="0"/>
              <a:t>In your opinion, who is responsible for the fight against corruption in Armenia? </a:t>
            </a:r>
            <a:endParaRPr lang="en-US" sz="1500" dirty="0"/>
          </a:p>
        </p:txBody>
      </p:sp>
      <p:sp>
        <p:nvSpPr>
          <p:cNvPr id="9" name="Rectangle 8">
            <a:extLst>
              <a:ext uri="{FF2B5EF4-FFF2-40B4-BE49-F238E27FC236}">
                <a16:creationId xmlns:a16="http://schemas.microsoft.com/office/drawing/2014/main" xmlns="" id="{B4A53B5A-0F67-44DB-9FE8-BDD02FDDBA6A}"/>
              </a:ext>
            </a:extLst>
          </p:cNvPr>
          <p:cNvSpPr/>
          <p:nvPr/>
        </p:nvSpPr>
        <p:spPr>
          <a:xfrm rot="5400000">
            <a:off x="5745905" y="-4943384"/>
            <a:ext cx="978098" cy="10838333"/>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FE78F90-9FF5-44C0-BFEF-0FBEB5FD0974}"/>
              </a:ext>
            </a:extLst>
          </p:cNvPr>
          <p:cNvSpPr/>
          <p:nvPr/>
        </p:nvSpPr>
        <p:spPr>
          <a:xfrm>
            <a:off x="1236367" y="111636"/>
            <a:ext cx="9743300" cy="707886"/>
          </a:xfrm>
          <a:prstGeom prst="rect">
            <a:avLst/>
          </a:prstGeom>
        </p:spPr>
        <p:txBody>
          <a:bodyPr wrap="square">
            <a:spAutoFit/>
          </a:bodyPr>
          <a:lstStyle/>
          <a:p>
            <a:pPr algn="ctr"/>
            <a:r>
              <a:rPr lang="hy-AM" sz="2000" b="1" dirty="0" smtClean="0">
                <a:solidFill>
                  <a:schemeClr val="bg1"/>
                </a:solidFill>
                <a:latin typeface="WeblySleek UI Semibold" panose="020B0702040204020203" pitchFamily="34" charset="0"/>
                <a:cs typeface="WeblySleek UI Semibold" panose="020B0702040204020203" pitchFamily="34" charset="0"/>
              </a:rPr>
              <a:t>35.8%</a:t>
            </a:r>
            <a:r>
              <a:rPr lang="en-US" sz="2000" b="1" dirty="0" smtClean="0">
                <a:solidFill>
                  <a:schemeClr val="bg1"/>
                </a:solidFill>
                <a:latin typeface="WeblySleek UI Semibold" panose="020B0702040204020203" pitchFamily="34" charset="0"/>
                <a:cs typeface="WeblySleek UI Semibold" panose="020B0702040204020203" pitchFamily="34" charset="0"/>
              </a:rPr>
              <a:t> mentioned government/ruling </a:t>
            </a:r>
            <a:r>
              <a:rPr lang="en-US" sz="2000" b="1" dirty="0">
                <a:solidFill>
                  <a:schemeClr val="bg1"/>
                </a:solidFill>
                <a:latin typeface="WeblySleek UI Semibold" panose="020B0702040204020203" pitchFamily="34" charset="0"/>
                <a:cs typeface="WeblySleek UI Semibold" panose="020B0702040204020203" pitchFamily="34" charset="0"/>
              </a:rPr>
              <a:t>p</a:t>
            </a:r>
            <a:r>
              <a:rPr lang="en-US" sz="2000" b="1" dirty="0" smtClean="0">
                <a:solidFill>
                  <a:schemeClr val="bg1"/>
                </a:solidFill>
                <a:latin typeface="WeblySleek UI Semibold" panose="020B0702040204020203" pitchFamily="34" charset="0"/>
                <a:cs typeface="WeblySleek UI Semibold" panose="020B0702040204020203" pitchFamily="34" charset="0"/>
              </a:rPr>
              <a:t>olitical </a:t>
            </a:r>
            <a:r>
              <a:rPr lang="en-US" sz="2000" b="1" dirty="0">
                <a:solidFill>
                  <a:schemeClr val="bg1"/>
                </a:solidFill>
                <a:latin typeface="WeblySleek UI Semibold" panose="020B0702040204020203" pitchFamily="34" charset="0"/>
                <a:cs typeface="WeblySleek UI Semibold" panose="020B0702040204020203" pitchFamily="34" charset="0"/>
              </a:rPr>
              <a:t>p</a:t>
            </a:r>
            <a:r>
              <a:rPr lang="en-US" sz="2000" b="1" dirty="0" smtClean="0">
                <a:solidFill>
                  <a:schemeClr val="bg1"/>
                </a:solidFill>
                <a:latin typeface="WeblySleek UI Semibold" panose="020B0702040204020203" pitchFamily="34" charset="0"/>
                <a:cs typeface="WeblySleek UI Semibold" panose="020B0702040204020203" pitchFamily="34" charset="0"/>
              </a:rPr>
              <a:t>ower is responsible for the fight against corruption in Armenia</a:t>
            </a:r>
            <a:endParaRPr lang="en-US" sz="20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7" name="Chart 6">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2200-000002000000}"/>
              </a:ext>
            </a:extLst>
          </p:cNvPr>
          <p:cNvGraphicFramePr>
            <a:graphicFrameLocks/>
          </p:cNvGraphicFramePr>
          <p:nvPr>
            <p:extLst>
              <p:ext uri="{D42A27DB-BD31-4B8C-83A1-F6EECF244321}">
                <p14:modId xmlns:p14="http://schemas.microsoft.com/office/powerpoint/2010/main" val="67018853"/>
              </p:ext>
            </p:extLst>
          </p:nvPr>
        </p:nvGraphicFramePr>
        <p:xfrm>
          <a:off x="674567" y="1965368"/>
          <a:ext cx="10860795" cy="47739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0066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C0318B3-4746-48B8-86C4-581988E459A9}"/>
              </a:ext>
            </a:extLst>
          </p:cNvPr>
          <p:cNvSpPr/>
          <p:nvPr/>
        </p:nvSpPr>
        <p:spPr>
          <a:xfrm>
            <a:off x="849399" y="0"/>
            <a:ext cx="10564118" cy="1192306"/>
          </a:xfrm>
          <a:prstGeom prst="rect">
            <a:avLst/>
          </a:prstGeom>
          <a:solidFill>
            <a:srgbClr val="E2F0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6D315B64-A1F1-4F16-9791-AD54FA8CA687}"/>
              </a:ext>
            </a:extLst>
          </p:cNvPr>
          <p:cNvSpPr/>
          <p:nvPr/>
        </p:nvSpPr>
        <p:spPr>
          <a:xfrm>
            <a:off x="1379496" y="182182"/>
            <a:ext cx="9503923" cy="477054"/>
          </a:xfrm>
          <a:prstGeom prst="rect">
            <a:avLst/>
          </a:prstGeom>
        </p:spPr>
        <p:txBody>
          <a:bodyPr wrap="square">
            <a:spAutoFit/>
          </a:bodyPr>
          <a:lstStyle/>
          <a:p>
            <a:pPr algn="ctr"/>
            <a:r>
              <a:rPr lang="en-US" sz="2500" b="1" dirty="0" smtClean="0">
                <a:solidFill>
                  <a:srgbClr val="10455B"/>
                </a:solidFill>
                <a:latin typeface="WeblySleek UI Semibold" panose="020B0702040204020203" pitchFamily="34" charset="0"/>
                <a:cs typeface="WeblySleek UI Semibold" panose="020B0702040204020203" pitchFamily="34" charset="0"/>
              </a:rPr>
              <a:t>54% are interested in matters of politics and government</a:t>
            </a:r>
            <a:endParaRPr lang="en-US" sz="2500" b="1" dirty="0">
              <a:solidFill>
                <a:srgbClr val="10455B"/>
              </a:solidFill>
              <a:latin typeface="WeblySleek UI Semibold" panose="020B0702040204020203" pitchFamily="34" charset="0"/>
              <a:cs typeface="WeblySleek UI Semibold" panose="020B0702040204020203" pitchFamily="34" charset="0"/>
            </a:endParaRPr>
          </a:p>
        </p:txBody>
      </p:sp>
      <p:sp>
        <p:nvSpPr>
          <p:cNvPr id="6" name="Rectangle 5">
            <a:extLst>
              <a:ext uri="{FF2B5EF4-FFF2-40B4-BE49-F238E27FC236}">
                <a16:creationId xmlns:a16="http://schemas.microsoft.com/office/drawing/2014/main" xmlns="" id="{B0F836FD-4D18-4219-86AA-EBD541E09D19}"/>
              </a:ext>
            </a:extLst>
          </p:cNvPr>
          <p:cNvSpPr/>
          <p:nvPr/>
        </p:nvSpPr>
        <p:spPr>
          <a:xfrm>
            <a:off x="1848753" y="1837460"/>
            <a:ext cx="8800439"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ended question,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N=1500)</a:t>
            </a:r>
            <a:endParaRPr lang="en-US" sz="1100"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sp>
        <p:nvSpPr>
          <p:cNvPr id="4" name="Rectangle 3"/>
          <p:cNvSpPr/>
          <p:nvPr/>
        </p:nvSpPr>
        <p:spPr>
          <a:xfrm>
            <a:off x="1649850" y="1345606"/>
            <a:ext cx="9198244" cy="338554"/>
          </a:xfrm>
          <a:prstGeom prst="rect">
            <a:avLst/>
          </a:prstGeom>
        </p:spPr>
        <p:txBody>
          <a:bodyPr wrap="square">
            <a:spAutoFit/>
          </a:bodyPr>
          <a:lstStyle/>
          <a:p>
            <a:pPr algn="ctr"/>
            <a:r>
              <a:rPr lang="en-US" sz="1600" b="1" dirty="0" smtClean="0"/>
              <a:t>How interested are </a:t>
            </a:r>
            <a:r>
              <a:rPr lang="en-US" sz="1600" b="1" dirty="0"/>
              <a:t>you </a:t>
            </a:r>
            <a:r>
              <a:rPr lang="en-US" sz="1600" b="1" dirty="0" smtClean="0"/>
              <a:t>in </a:t>
            </a:r>
            <a:r>
              <a:rPr lang="en-US" sz="1600" b="1" dirty="0"/>
              <a:t>matters of politics and government?</a:t>
            </a:r>
            <a:r>
              <a:rPr lang="en-US" sz="1600" dirty="0"/>
              <a:t> </a:t>
            </a:r>
            <a:endParaRPr lang="en-US" sz="1500" b="1" dirty="0">
              <a:solidFill>
                <a:sysClr val="windowText" lastClr="000000"/>
              </a:solidFill>
              <a:latin typeface="WeblySleek UI Light" panose="020B0502040204020203"/>
              <a:cs typeface="Calibri Light" panose="020F0302020204030204" pitchFamily="34" charset="0"/>
            </a:endParaRPr>
          </a:p>
        </p:txBody>
      </p:sp>
      <p:graphicFrame>
        <p:nvGraphicFramePr>
          <p:cNvPr id="8" name="Chart 7">
            <a:extLst>
              <a:ext uri="{FF2B5EF4-FFF2-40B4-BE49-F238E27FC236}">
                <a16:creationId xmlns:lc="http://schemas.openxmlformats.org/drawingml/2006/lockedCanvas"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aink="http://schemas.microsoft.com/office/drawing/2016/ink" xmlns:am3d="http://schemas.microsoft.com/office/drawing/2017/model3d" xmlns:o="urn:schemas-microsoft-com:office:office" xmlns:v="urn:schemas-microsoft-com:vml" xmlns:w10="urn:schemas-microsoft-com:office:word" xmlns:w="http://schemas.openxmlformats.org/wordprocessingml/2006/main" xmlns:w16cid="http://schemas.microsoft.com/office/word/2016/wordml/cid" xmlns:w16se="http://schemas.microsoft.com/office/word/2015/wordml/symex" xmlns:a16="http://schemas.microsoft.com/office/drawing/2014/main" xmlns:xdr="http://schemas.openxmlformats.org/drawingml/2006/spreadsheetDrawing" id="{00000000-0008-0000-0000-000004000000}"/>
              </a:ext>
            </a:extLst>
          </p:cNvPr>
          <p:cNvGraphicFramePr>
            <a:graphicFrameLocks/>
          </p:cNvGraphicFramePr>
          <p:nvPr>
            <p:extLst>
              <p:ext uri="{D42A27DB-BD31-4B8C-83A1-F6EECF244321}">
                <p14:modId xmlns:p14="http://schemas.microsoft.com/office/powerpoint/2010/main" val="835309428"/>
              </p:ext>
            </p:extLst>
          </p:nvPr>
        </p:nvGraphicFramePr>
        <p:xfrm>
          <a:off x="1721224" y="2279051"/>
          <a:ext cx="8740854" cy="38886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15355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374490" y="1549763"/>
            <a:ext cx="7934633" cy="461665"/>
          </a:xfrm>
          <a:prstGeom prst="rect">
            <a:avLst/>
          </a:prstGeom>
        </p:spPr>
        <p:txBody>
          <a:bodyPr wrap="square">
            <a:spAutoFit/>
          </a:bodyPr>
          <a:lstStyle/>
          <a:p>
            <a:pPr algn="ctr"/>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(closed-ended question, the share of </a:t>
            </a:r>
            <a:r>
              <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‘’yes’’</a:t>
            </a:r>
            <a:r>
              <a:rPr lang="hy-AM"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answers per each action/project, without “refuse to answer” option,</a:t>
            </a:r>
            <a:r>
              <a:rPr lang="hy-AM"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N=1500)</a:t>
            </a:r>
            <a:endPar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sp>
        <p:nvSpPr>
          <p:cNvPr id="7" name="Rectangle 6">
            <a:extLst>
              <a:ext uri="{FF2B5EF4-FFF2-40B4-BE49-F238E27FC236}">
                <a16:creationId xmlns:a16="http://schemas.microsoft.com/office/drawing/2014/main" xmlns="" id="{B4A53B5A-0F67-44DB-9FE8-BDD02FDDBA6A}"/>
              </a:ext>
            </a:extLst>
          </p:cNvPr>
          <p:cNvSpPr/>
          <p:nvPr/>
        </p:nvSpPr>
        <p:spPr>
          <a:xfrm rot="5400000">
            <a:off x="5663543" y="-4861022"/>
            <a:ext cx="1142822" cy="10838333"/>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BFE78F90-9FF5-44C0-BFEF-0FBEB5FD0974}"/>
              </a:ext>
            </a:extLst>
          </p:cNvPr>
          <p:cNvSpPr/>
          <p:nvPr/>
        </p:nvSpPr>
        <p:spPr>
          <a:xfrm>
            <a:off x="1497105" y="254747"/>
            <a:ext cx="9690847" cy="615553"/>
          </a:xfrm>
          <a:prstGeom prst="rect">
            <a:avLst/>
          </a:prstGeom>
        </p:spPr>
        <p:txBody>
          <a:bodyPr wrap="square">
            <a:spAutoFit/>
          </a:bodyPr>
          <a:lstStyle/>
          <a:p>
            <a:pPr algn="ctr"/>
            <a:r>
              <a:rPr lang="en-US" sz="1700" b="1" dirty="0" smtClean="0">
                <a:solidFill>
                  <a:schemeClr val="bg1"/>
                </a:solidFill>
                <a:latin typeface="WeblySleek UI Semibold" panose="020B0702040204020203" pitchFamily="34" charset="0"/>
                <a:cs typeface="WeblySleek UI Semibold" panose="020B0702040204020203" pitchFamily="34" charset="0"/>
              </a:rPr>
              <a:t>56% are aware of various government agency hotlines. Awareness of other actions/projects implemented by the government is low</a:t>
            </a:r>
            <a:endParaRPr lang="en-US" sz="1700" b="1" dirty="0">
              <a:solidFill>
                <a:schemeClr val="bg1"/>
              </a:solidFill>
              <a:latin typeface="WeblySleek UI Semibold" panose="020B0702040204020203" pitchFamily="34" charset="0"/>
              <a:cs typeface="WeblySleek UI Semibold" panose="020B0702040204020203" pitchFamily="34" charset="0"/>
            </a:endParaRPr>
          </a:p>
        </p:txBody>
      </p:sp>
      <p:sp>
        <p:nvSpPr>
          <p:cNvPr id="6" name="Rectangle 5"/>
          <p:cNvSpPr/>
          <p:nvPr/>
        </p:nvSpPr>
        <p:spPr>
          <a:xfrm>
            <a:off x="1029893" y="1217364"/>
            <a:ext cx="10410122" cy="332399"/>
          </a:xfrm>
          <a:prstGeom prst="rect">
            <a:avLst/>
          </a:prstGeom>
        </p:spPr>
        <p:txBody>
          <a:bodyPr wrap="square">
            <a:spAutoFit/>
          </a:bodyPr>
          <a:lstStyle/>
          <a:p>
            <a:pPr algn="ctr">
              <a:defRPr sz="1560" b="1" i="0" u="none" strike="noStrike" kern="1200" baseline="0">
                <a:solidFill>
                  <a:sysClr val="windowText" lastClr="000000"/>
                </a:solidFill>
                <a:latin typeface="WeblySleek UI Light" panose="020B0502040204020203"/>
                <a:ea typeface="+mn-ea"/>
                <a:cs typeface="Calibri Light" panose="020F0302020204030204" pitchFamily="34" charset="0"/>
              </a:defRPr>
            </a:pPr>
            <a:r>
              <a:rPr lang="en-US" sz="1560" b="1" dirty="0"/>
              <a:t>Please tell me, are you aware of the following actions /projects implemented by the government?</a:t>
            </a:r>
            <a:endParaRPr lang="en-US" sz="1500" dirty="0"/>
          </a:p>
        </p:txBody>
      </p:sp>
      <p:graphicFrame>
        <p:nvGraphicFramePr>
          <p:cNvPr id="10" name="Chart 9">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2B00-000002000000}"/>
              </a:ext>
            </a:extLst>
          </p:cNvPr>
          <p:cNvGraphicFramePr>
            <a:graphicFrameLocks/>
          </p:cNvGraphicFramePr>
          <p:nvPr>
            <p:extLst>
              <p:ext uri="{D42A27DB-BD31-4B8C-83A1-F6EECF244321}">
                <p14:modId xmlns:p14="http://schemas.microsoft.com/office/powerpoint/2010/main" val="35416298"/>
              </p:ext>
            </p:extLst>
          </p:nvPr>
        </p:nvGraphicFramePr>
        <p:xfrm>
          <a:off x="307020" y="1976284"/>
          <a:ext cx="11034383" cy="48817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75125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4A53B5A-0F67-44DB-9FE8-BDD02FDDBA6A}"/>
              </a:ext>
            </a:extLst>
          </p:cNvPr>
          <p:cNvSpPr/>
          <p:nvPr/>
        </p:nvSpPr>
        <p:spPr>
          <a:xfrm rot="5400000">
            <a:off x="5831745" y="-4576687"/>
            <a:ext cx="788485" cy="9941859"/>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BFE78F90-9FF5-44C0-BFEF-0FBEB5FD0974}"/>
              </a:ext>
            </a:extLst>
          </p:cNvPr>
          <p:cNvSpPr/>
          <p:nvPr/>
        </p:nvSpPr>
        <p:spPr>
          <a:xfrm>
            <a:off x="2124841" y="217270"/>
            <a:ext cx="8471441" cy="353943"/>
          </a:xfrm>
          <a:prstGeom prst="rect">
            <a:avLst/>
          </a:prstGeom>
        </p:spPr>
        <p:txBody>
          <a:bodyPr wrap="square">
            <a:spAutoFit/>
          </a:bodyPr>
          <a:lstStyle/>
          <a:p>
            <a:pPr algn="ctr"/>
            <a:r>
              <a:rPr lang="en-US" sz="1700" b="1" dirty="0" smtClean="0">
                <a:solidFill>
                  <a:schemeClr val="bg1"/>
                </a:solidFill>
                <a:latin typeface="WeblySleek UI Semibold" panose="020B0702040204020203" pitchFamily="34" charset="0"/>
                <a:cs typeface="WeblySleek UI Semibold" panose="020B0702040204020203" pitchFamily="34" charset="0"/>
              </a:rPr>
              <a:t>Approval of the government’s anti-corruption initiatives</a:t>
            </a:r>
            <a:endParaRPr lang="en-US" sz="1700" b="1" dirty="0">
              <a:solidFill>
                <a:schemeClr val="bg1"/>
              </a:solidFill>
              <a:latin typeface="WeblySleek UI Semibold" panose="020B0702040204020203" pitchFamily="34" charset="0"/>
              <a:cs typeface="WeblySleek UI Semibold" panose="020B0702040204020203" pitchFamily="34" charset="0"/>
            </a:endParaRPr>
          </a:p>
        </p:txBody>
      </p:sp>
      <p:sp>
        <p:nvSpPr>
          <p:cNvPr id="7" name="Rectangle 6"/>
          <p:cNvSpPr/>
          <p:nvPr/>
        </p:nvSpPr>
        <p:spPr>
          <a:xfrm>
            <a:off x="4035928" y="1432719"/>
            <a:ext cx="8936001" cy="276999"/>
          </a:xfrm>
          <a:prstGeom prst="rect">
            <a:avLst/>
          </a:prstGeom>
        </p:spPr>
        <p:txBody>
          <a:bodyPr wrap="square">
            <a:spAutoFit/>
          </a:bodyPr>
          <a:lstStyle/>
          <a:p>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(closed-ended question, </a:t>
            </a:r>
            <a:r>
              <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hy-AM" sz="12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2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per initiative, </a:t>
            </a:r>
            <a:r>
              <a:rPr lang="en-US" sz="1200" b="1" dirty="0">
                <a:solidFill>
                  <a:schemeClr val="tx1">
                    <a:lumMod val="65000"/>
                    <a:lumOff val="35000"/>
                  </a:schemeClr>
                </a:solidFill>
                <a:latin typeface="WeblySleek UI Light" panose="020B0502040204020203" pitchFamily="34" charset="0"/>
                <a:cs typeface="WeblySleek UI Light" panose="020B0502040204020203" pitchFamily="34" charset="0"/>
              </a:rPr>
              <a:t>N=1500)</a:t>
            </a:r>
          </a:p>
        </p:txBody>
      </p:sp>
      <p:sp>
        <p:nvSpPr>
          <p:cNvPr id="2" name="Rectangle 1"/>
          <p:cNvSpPr/>
          <p:nvPr/>
        </p:nvSpPr>
        <p:spPr>
          <a:xfrm>
            <a:off x="1255058" y="817983"/>
            <a:ext cx="10130118" cy="615553"/>
          </a:xfrm>
          <a:prstGeom prst="rect">
            <a:avLst/>
          </a:prstGeom>
        </p:spPr>
        <p:txBody>
          <a:bodyPr wrap="square">
            <a:spAutoFit/>
          </a:bodyPr>
          <a:lstStyle/>
          <a:p>
            <a:pPr algn="ctr"/>
            <a:r>
              <a:rPr lang="en-US" dirty="0"/>
              <a:t> </a:t>
            </a:r>
            <a:r>
              <a:rPr lang="en-US" sz="1600" b="1" dirty="0"/>
              <a:t>The current government of Armenia has expressed the intention to implement a number of anti-corruption </a:t>
            </a:r>
            <a:r>
              <a:rPr lang="en-US" sz="1600" b="1" dirty="0" smtClean="0"/>
              <a:t>initiatives: </a:t>
            </a:r>
            <a:r>
              <a:rPr lang="en-US" sz="1600" b="1" dirty="0"/>
              <a:t>Do you personally approve the following?</a:t>
            </a:r>
            <a:endParaRPr lang="en-US" sz="1500" b="1" dirty="0">
              <a:solidFill>
                <a:sysClr val="windowText" lastClr="000000"/>
              </a:solidFill>
              <a:latin typeface="WeblySleek UI Light" panose="020B0502040204020203"/>
              <a:cs typeface="Calibri Light" panose="020F0302020204030204" pitchFamily="34" charset="0"/>
            </a:endParaRPr>
          </a:p>
        </p:txBody>
      </p:sp>
      <p:graphicFrame>
        <p:nvGraphicFramePr>
          <p:cNvPr id="8" name="Chart 7">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2C00-000005000000}"/>
              </a:ext>
            </a:extLst>
          </p:cNvPr>
          <p:cNvGraphicFramePr>
            <a:graphicFrameLocks/>
          </p:cNvGraphicFramePr>
          <p:nvPr>
            <p:extLst>
              <p:ext uri="{D42A27DB-BD31-4B8C-83A1-F6EECF244321}">
                <p14:modId xmlns:p14="http://schemas.microsoft.com/office/powerpoint/2010/main" val="2604783659"/>
              </p:ext>
            </p:extLst>
          </p:nvPr>
        </p:nvGraphicFramePr>
        <p:xfrm>
          <a:off x="264638" y="1799365"/>
          <a:ext cx="11192256" cy="47538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31994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4A53B5A-0F67-44DB-9FE8-BDD02FDDBA6A}"/>
              </a:ext>
            </a:extLst>
          </p:cNvPr>
          <p:cNvSpPr/>
          <p:nvPr/>
        </p:nvSpPr>
        <p:spPr>
          <a:xfrm rot="5400000">
            <a:off x="5831745" y="-4576687"/>
            <a:ext cx="788485" cy="9941859"/>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BFE78F90-9FF5-44C0-BFEF-0FBEB5FD0974}"/>
              </a:ext>
            </a:extLst>
          </p:cNvPr>
          <p:cNvSpPr/>
          <p:nvPr/>
        </p:nvSpPr>
        <p:spPr>
          <a:xfrm>
            <a:off x="1757288" y="101215"/>
            <a:ext cx="8471441" cy="615553"/>
          </a:xfrm>
          <a:prstGeom prst="rect">
            <a:avLst/>
          </a:prstGeom>
        </p:spPr>
        <p:txBody>
          <a:bodyPr wrap="square">
            <a:spAutoFit/>
          </a:bodyPr>
          <a:lstStyle/>
          <a:p>
            <a:pPr algn="ctr"/>
            <a:r>
              <a:rPr lang="en-US" sz="1700" b="1" dirty="0">
                <a:solidFill>
                  <a:schemeClr val="bg1"/>
                </a:solidFill>
                <a:latin typeface="WeblySleek UI Semibold" panose="020B0702040204020203" pitchFamily="34" charset="0"/>
                <a:cs typeface="WeblySleek UI Semibold" panose="020B0702040204020203" pitchFamily="34" charset="0"/>
              </a:rPr>
              <a:t>Awareness of the actions /projects implemented by the government </a:t>
            </a:r>
            <a:r>
              <a:rPr lang="en-US" sz="1700" b="1" dirty="0" smtClean="0">
                <a:solidFill>
                  <a:schemeClr val="bg1"/>
                </a:solidFill>
                <a:latin typeface="WeblySleek UI Semibold" panose="020B0702040204020203" pitchFamily="34" charset="0"/>
                <a:cs typeface="WeblySleek UI Semibold" panose="020B0702040204020203" pitchFamily="34" charset="0"/>
              </a:rPr>
              <a:t> by level of education</a:t>
            </a:r>
            <a:endParaRPr lang="en-US" sz="17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73583973"/>
              </p:ext>
            </p:extLst>
          </p:nvPr>
        </p:nvGraphicFramePr>
        <p:xfrm>
          <a:off x="1255059" y="1174377"/>
          <a:ext cx="9816355" cy="5029198"/>
        </p:xfrm>
        <a:graphic>
          <a:graphicData uri="http://schemas.openxmlformats.org/drawingml/2006/table">
            <a:tbl>
              <a:tblPr firstRow="1" firstCol="1" bandRow="1">
                <a:tableStyleId>{7E9639D4-E3E2-4D34-9284-5A2195B3D0D7}</a:tableStyleId>
              </a:tblPr>
              <a:tblGrid>
                <a:gridCol w="4720678"/>
                <a:gridCol w="1536824"/>
                <a:gridCol w="1915447"/>
                <a:gridCol w="1643406"/>
              </a:tblGrid>
              <a:tr h="1045138">
                <a:tc>
                  <a:txBody>
                    <a:bodyPr/>
                    <a:lstStyle/>
                    <a:p>
                      <a:endParaRPr lang="en-US" sz="1300" dirty="0">
                        <a:effectLst/>
                        <a:latin typeface="WeblySleek UI Light" panose="020B0502040204020203"/>
                        <a:cs typeface="Times New Roman" panose="02020603050405020304" pitchFamily="18" charset="0"/>
                      </a:endParaRPr>
                    </a:p>
                  </a:txBody>
                  <a:tcPr marL="67570" marR="67570" marT="0" marB="0">
                    <a:solidFill>
                      <a:srgbClr val="920000"/>
                    </a:solidFill>
                  </a:tcPr>
                </a:tc>
                <a:tc>
                  <a:txBody>
                    <a:bodyPr/>
                    <a:lstStyle/>
                    <a:p>
                      <a:pPr marL="0" marR="0" algn="ctr">
                        <a:lnSpc>
                          <a:spcPct val="107000"/>
                        </a:lnSpc>
                        <a:spcBef>
                          <a:spcPts val="0"/>
                        </a:spcBef>
                        <a:spcAft>
                          <a:spcPts val="0"/>
                        </a:spcAft>
                      </a:pPr>
                      <a:r>
                        <a:rPr lang="en-US" sz="1300" dirty="0" smtClean="0">
                          <a:effectLst/>
                        </a:rPr>
                        <a:t>Not complete</a:t>
                      </a:r>
                      <a:r>
                        <a:rPr lang="en-US" sz="1300" baseline="0" dirty="0" smtClean="0">
                          <a:effectLst/>
                        </a:rPr>
                        <a:t> or complete secondary education </a:t>
                      </a:r>
                      <a:r>
                        <a:rPr lang="hy-AM" sz="1300" dirty="0" smtClean="0">
                          <a:effectLst/>
                        </a:rPr>
                        <a:t>(N</a:t>
                      </a:r>
                      <a:r>
                        <a:rPr lang="hy-AM" sz="1300" dirty="0">
                          <a:effectLst/>
                        </a:rPr>
                        <a:t>=≈640)</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solidFill>
                      <a:srgbClr val="920000"/>
                    </a:solidFill>
                  </a:tcPr>
                </a:tc>
                <a:tc>
                  <a:txBody>
                    <a:bodyPr/>
                    <a:lstStyle/>
                    <a:p>
                      <a:pPr marL="0" marR="0" algn="ctr">
                        <a:lnSpc>
                          <a:spcPct val="107000"/>
                        </a:lnSpc>
                        <a:spcBef>
                          <a:spcPts val="0"/>
                        </a:spcBef>
                        <a:spcAft>
                          <a:spcPts val="0"/>
                        </a:spcAft>
                      </a:pPr>
                      <a:r>
                        <a:rPr lang="en-US" sz="1300" dirty="0" smtClean="0">
                          <a:effectLst/>
                        </a:rPr>
                        <a:t>Vocational</a:t>
                      </a:r>
                      <a:r>
                        <a:rPr lang="en-US" sz="1300" baseline="0" dirty="0" smtClean="0">
                          <a:effectLst/>
                        </a:rPr>
                        <a:t> and not complete high education </a:t>
                      </a:r>
                      <a:r>
                        <a:rPr lang="hy-AM" sz="1300" dirty="0" smtClean="0">
                          <a:effectLst/>
                        </a:rPr>
                        <a:t>(</a:t>
                      </a:r>
                      <a:r>
                        <a:rPr lang="hy-AM" sz="1300" dirty="0">
                          <a:effectLst/>
                        </a:rPr>
                        <a:t>N=≈400)</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solidFill>
                      <a:srgbClr val="920000"/>
                    </a:solidFill>
                  </a:tcPr>
                </a:tc>
                <a:tc>
                  <a:txBody>
                    <a:bodyPr/>
                    <a:lstStyle/>
                    <a:p>
                      <a:pPr marL="0" marR="0" algn="ctr">
                        <a:lnSpc>
                          <a:spcPct val="107000"/>
                        </a:lnSpc>
                        <a:spcBef>
                          <a:spcPts val="0"/>
                        </a:spcBef>
                        <a:spcAft>
                          <a:spcPts val="0"/>
                        </a:spcAft>
                      </a:pPr>
                      <a:r>
                        <a:rPr lang="en-US" sz="1300" b="1" kern="1200" dirty="0" smtClean="0">
                          <a:solidFill>
                            <a:schemeClr val="bg1"/>
                          </a:solidFill>
                          <a:effectLst/>
                          <a:latin typeface="+mn-lt"/>
                          <a:ea typeface="+mn-ea"/>
                          <a:cs typeface="+mn-cs"/>
                        </a:rPr>
                        <a:t>High and post-graduate education (N</a:t>
                      </a:r>
                      <a:r>
                        <a:rPr lang="en-US" sz="1300" b="1" kern="1200" dirty="0">
                          <a:solidFill>
                            <a:schemeClr val="bg1"/>
                          </a:solidFill>
                          <a:effectLst/>
                          <a:latin typeface="+mn-lt"/>
                          <a:ea typeface="+mn-ea"/>
                          <a:cs typeface="+mn-cs"/>
                        </a:rPr>
                        <a:t>=≈410)</a:t>
                      </a:r>
                    </a:p>
                  </a:txBody>
                  <a:tcPr marL="67570" marR="67570" marT="0" marB="0" anchor="ctr">
                    <a:solidFill>
                      <a:srgbClr val="920000"/>
                    </a:solidFill>
                  </a:tcPr>
                </a:tc>
              </a:tr>
              <a:tr h="261284">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Hotlines of various government agencies</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50.2</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57.4</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64.5</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522569">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Draft Anticorruption Strategy  Implementation Action Plan for  2019-2022 </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12.6</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19.9</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19.2</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326079">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The initiative to reveal the real owners of companies</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9.5</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11.9</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15.1</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261284">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The Open Government Partnership Initiative</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8.5</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7.4</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9.8</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522569">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Unified Electronic Platform for Whistle-blowing (www.azdararir.am)</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8.4</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12.9</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23.7</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261284">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Extractive Industries Transparency Initiative</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6.7</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9.8</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11.3</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522569">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Implementation of the Anti-Corruption Strategy Action Plan for 2015-2018</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5.1</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10.7</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13.2</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522569">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The e-draft platform for public participation in drafting legal acts</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4</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5</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10.1</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522569">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Anti-Corruption Monitoring Platform (www.anti-corruption.gov.am)</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3.6</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4</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9.6</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r h="261284">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Other e-democracy tools (e-request, e-hotline, e-petition)</a:t>
                      </a:r>
                      <a:endPar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1.8</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a:effectLst/>
                          <a:latin typeface="WeblySleek UI Light" panose="020B0502040204020203"/>
                        </a:rPr>
                        <a:t>4.6</a:t>
                      </a:r>
                      <a:endParaRPr lang="en-US" sz="130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c>
                  <a:txBody>
                    <a:bodyPr/>
                    <a:lstStyle/>
                    <a:p>
                      <a:pPr marL="0" marR="0" algn="ctr">
                        <a:lnSpc>
                          <a:spcPct val="107000"/>
                        </a:lnSpc>
                        <a:spcBef>
                          <a:spcPts val="0"/>
                        </a:spcBef>
                        <a:spcAft>
                          <a:spcPts val="0"/>
                        </a:spcAft>
                      </a:pPr>
                      <a:r>
                        <a:rPr lang="en-US" sz="1300" dirty="0">
                          <a:effectLst/>
                          <a:latin typeface="WeblySleek UI Light" panose="020B0502040204020203"/>
                        </a:rPr>
                        <a:t>7.8</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7570" marR="67570" marT="0" marB="0" anchor="ctr"/>
                </a:tc>
              </a:tr>
            </a:tbl>
          </a:graphicData>
        </a:graphic>
      </p:graphicFrame>
    </p:spTree>
    <p:extLst>
      <p:ext uri="{BB962C8B-B14F-4D97-AF65-F5344CB8AC3E}">
        <p14:creationId xmlns:p14="http://schemas.microsoft.com/office/powerpoint/2010/main" val="18839217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4A53B5A-0F67-44DB-9FE8-BDD02FDDBA6A}"/>
              </a:ext>
            </a:extLst>
          </p:cNvPr>
          <p:cNvSpPr/>
          <p:nvPr/>
        </p:nvSpPr>
        <p:spPr>
          <a:xfrm rot="5400000">
            <a:off x="5831745" y="-4576687"/>
            <a:ext cx="788485" cy="9941859"/>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BFE78F90-9FF5-44C0-BFEF-0FBEB5FD0974}"/>
              </a:ext>
            </a:extLst>
          </p:cNvPr>
          <p:cNvSpPr/>
          <p:nvPr/>
        </p:nvSpPr>
        <p:spPr>
          <a:xfrm>
            <a:off x="1757288" y="101215"/>
            <a:ext cx="8471441" cy="615553"/>
          </a:xfrm>
          <a:prstGeom prst="rect">
            <a:avLst/>
          </a:prstGeom>
        </p:spPr>
        <p:txBody>
          <a:bodyPr wrap="square">
            <a:spAutoFit/>
          </a:bodyPr>
          <a:lstStyle/>
          <a:p>
            <a:pPr algn="ctr"/>
            <a:r>
              <a:rPr lang="en-US" sz="1700" b="1" dirty="0" smtClean="0">
                <a:solidFill>
                  <a:schemeClr val="bg1"/>
                </a:solidFill>
                <a:latin typeface="WeblySleek UI Semibold" panose="020B0702040204020203" pitchFamily="34" charset="0"/>
                <a:cs typeface="WeblySleek UI Semibold" panose="020B0702040204020203" pitchFamily="34" charset="0"/>
              </a:rPr>
              <a:t>82% of the respondents viewed the government’s anti-corruption activities as effective</a:t>
            </a:r>
            <a:endParaRPr lang="en-US" sz="1700" b="1" dirty="0">
              <a:solidFill>
                <a:schemeClr val="bg1"/>
              </a:solidFill>
              <a:latin typeface="WeblySleek UI Semibold" panose="020B0702040204020203" pitchFamily="34" charset="0"/>
              <a:cs typeface="WeblySleek UI Semibold" panose="020B0702040204020203" pitchFamily="34" charset="0"/>
            </a:endParaRPr>
          </a:p>
        </p:txBody>
      </p:sp>
      <p:sp>
        <p:nvSpPr>
          <p:cNvPr id="2" name="Rectangle 1"/>
          <p:cNvSpPr/>
          <p:nvPr/>
        </p:nvSpPr>
        <p:spPr>
          <a:xfrm>
            <a:off x="1926076" y="889700"/>
            <a:ext cx="8822988" cy="338554"/>
          </a:xfrm>
          <a:prstGeom prst="rect">
            <a:avLst/>
          </a:prstGeom>
        </p:spPr>
        <p:txBody>
          <a:bodyPr wrap="square">
            <a:spAutoFit/>
          </a:bodyPr>
          <a:lstStyle/>
          <a:p>
            <a:pPr algn="ctr"/>
            <a:r>
              <a:rPr lang="en-US" sz="1600" b="1" dirty="0"/>
              <a:t>In your opinion, how effective is the current government's fight against corruption? </a:t>
            </a:r>
            <a:endParaRPr lang="en-US" sz="1500" b="1" dirty="0">
              <a:solidFill>
                <a:sysClr val="windowText" lastClr="000000"/>
              </a:solidFill>
              <a:latin typeface="WeblySleek UI Light" panose="020B0502040204020203"/>
              <a:cs typeface="Calibri Light" panose="020F0302020204030204" pitchFamily="34" charset="0"/>
            </a:endParaRPr>
          </a:p>
        </p:txBody>
      </p:sp>
      <p:sp>
        <p:nvSpPr>
          <p:cNvPr id="9" name="Rectangle 8"/>
          <p:cNvSpPr/>
          <p:nvPr/>
        </p:nvSpPr>
        <p:spPr>
          <a:xfrm>
            <a:off x="5091075" y="1314080"/>
            <a:ext cx="2492990"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(closed question,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N=1500</a:t>
            </a:r>
          </a:p>
        </p:txBody>
      </p:sp>
      <p:graphicFrame>
        <p:nvGraphicFramePr>
          <p:cNvPr id="7" name="Chart 6">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2C00-000005000000}"/>
              </a:ext>
            </a:extLst>
          </p:cNvPr>
          <p:cNvGraphicFramePr>
            <a:graphicFrameLocks/>
          </p:cNvGraphicFramePr>
          <p:nvPr>
            <p:extLst>
              <p:ext uri="{D42A27DB-BD31-4B8C-83A1-F6EECF244321}">
                <p14:modId xmlns:p14="http://schemas.microsoft.com/office/powerpoint/2010/main" val="726553228"/>
              </p:ext>
            </p:extLst>
          </p:nvPr>
        </p:nvGraphicFramePr>
        <p:xfrm>
          <a:off x="643307" y="1922746"/>
          <a:ext cx="11192256" cy="4935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9739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4A53B5A-0F67-44DB-9FE8-BDD02FDDBA6A}"/>
              </a:ext>
            </a:extLst>
          </p:cNvPr>
          <p:cNvSpPr/>
          <p:nvPr/>
        </p:nvSpPr>
        <p:spPr>
          <a:xfrm rot="5400000">
            <a:off x="5558116" y="-4303059"/>
            <a:ext cx="1335741" cy="9941859"/>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BFE78F90-9FF5-44C0-BFEF-0FBEB5FD0974}"/>
              </a:ext>
            </a:extLst>
          </p:cNvPr>
          <p:cNvSpPr/>
          <p:nvPr/>
        </p:nvSpPr>
        <p:spPr>
          <a:xfrm>
            <a:off x="2106912" y="360093"/>
            <a:ext cx="8471441" cy="615553"/>
          </a:xfrm>
          <a:prstGeom prst="rect">
            <a:avLst/>
          </a:prstGeom>
        </p:spPr>
        <p:txBody>
          <a:bodyPr wrap="square">
            <a:spAutoFit/>
          </a:bodyPr>
          <a:lstStyle/>
          <a:p>
            <a:pPr algn="ctr"/>
            <a:r>
              <a:rPr lang="en-US" sz="1700" b="1" dirty="0" smtClean="0">
                <a:solidFill>
                  <a:schemeClr val="bg1"/>
                </a:solidFill>
                <a:latin typeface="WeblySleek UI Semibold" panose="020B0702040204020203" pitchFamily="34" charset="0"/>
                <a:cs typeface="WeblySleek UI Semibold" panose="020B0702040204020203" pitchFamily="34" charset="0"/>
              </a:rPr>
              <a:t>The perception of the current government’s anti-corruption efforts by level of respondent interest in political and government matters</a:t>
            </a:r>
            <a:endParaRPr lang="en-US" sz="1700" b="1" dirty="0">
              <a:solidFill>
                <a:schemeClr val="bg1"/>
              </a:solidFill>
              <a:latin typeface="WeblySleek UI Semibold" panose="020B0702040204020203" pitchFamily="34" charset="0"/>
              <a:cs typeface="WeblySleek UI Semibold" panose="020B07020402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04358479"/>
              </p:ext>
            </p:extLst>
          </p:nvPr>
        </p:nvGraphicFramePr>
        <p:xfrm>
          <a:off x="1255057" y="1981200"/>
          <a:ext cx="9941860" cy="3137648"/>
        </p:xfrm>
        <a:graphic>
          <a:graphicData uri="http://schemas.openxmlformats.org/drawingml/2006/table">
            <a:tbl>
              <a:tblPr firstRow="1" firstCol="1" bandRow="1">
                <a:tableStyleId>{7E9639D4-E3E2-4D34-9284-5A2195B3D0D7}</a:tableStyleId>
              </a:tblPr>
              <a:tblGrid>
                <a:gridCol w="3589317"/>
                <a:gridCol w="1663430"/>
                <a:gridCol w="1546698"/>
                <a:gridCol w="1536970"/>
                <a:gridCol w="1605445"/>
              </a:tblGrid>
              <a:tr h="1089629">
                <a:tc>
                  <a:txBody>
                    <a:bodyPr/>
                    <a:lstStyle/>
                    <a:p>
                      <a:endParaRPr lang="en-US" sz="1300" dirty="0">
                        <a:effectLst/>
                        <a:latin typeface="WeblySleek UI Light" panose="020B0502040204020203"/>
                        <a:cs typeface="Times New Roman" panose="02020603050405020304" pitchFamily="18" charset="0"/>
                      </a:endParaRPr>
                    </a:p>
                  </a:txBody>
                  <a:tcPr marL="67570" marR="67570" marT="0" marB="0">
                    <a:solidFill>
                      <a:srgbClr val="920000"/>
                    </a:solidFill>
                  </a:tcPr>
                </a:tc>
                <a:tc>
                  <a:txBody>
                    <a:bodyPr/>
                    <a:lstStyle/>
                    <a:p>
                      <a:pPr marL="0" marR="0" algn="ctr">
                        <a:lnSpc>
                          <a:spcPct val="107000"/>
                        </a:lnSpc>
                        <a:spcBef>
                          <a:spcPts val="0"/>
                        </a:spcBef>
                        <a:spcAft>
                          <a:spcPts val="0"/>
                        </a:spcAft>
                      </a:pPr>
                      <a:r>
                        <a:rPr lang="en-US" sz="1700" b="1" kern="1200" dirty="0" smtClean="0">
                          <a:solidFill>
                            <a:schemeClr val="bg1"/>
                          </a:solidFill>
                          <a:latin typeface="WeblySleek UI Semibold" panose="020B0702040204020203" pitchFamily="34" charset="0"/>
                          <a:ea typeface="+mn-ea"/>
                          <a:cs typeface="WeblySleek UI Semibold" panose="020B0702040204020203" pitchFamily="34" charset="0"/>
                        </a:rPr>
                        <a:t>Very effective</a:t>
                      </a:r>
                      <a:endParaRPr lang="en-US" sz="1700" b="1" kern="1200" dirty="0">
                        <a:solidFill>
                          <a:schemeClr val="bg1"/>
                        </a:solidFill>
                        <a:latin typeface="WeblySleek UI Semibold" panose="020B0702040204020203" pitchFamily="34" charset="0"/>
                        <a:ea typeface="+mn-ea"/>
                        <a:cs typeface="WeblySleek UI Semibold" panose="020B0702040204020203" pitchFamily="34" charset="0"/>
                      </a:endParaRPr>
                    </a:p>
                  </a:txBody>
                  <a:tcPr marL="68580" marR="68580" marT="0" marB="0" anchor="ctr">
                    <a:solidFill>
                      <a:srgbClr val="920000"/>
                    </a:solidFill>
                  </a:tcPr>
                </a:tc>
                <a:tc>
                  <a:txBody>
                    <a:bodyPr/>
                    <a:lstStyle/>
                    <a:p>
                      <a:pPr marL="0" marR="0" algn="ctr" defTabSz="914400" rtl="0" eaLnBrk="1" latinLnBrk="0" hangingPunct="1">
                        <a:lnSpc>
                          <a:spcPct val="107000"/>
                        </a:lnSpc>
                        <a:spcBef>
                          <a:spcPts val="0"/>
                        </a:spcBef>
                        <a:spcAft>
                          <a:spcPts val="0"/>
                        </a:spcAft>
                      </a:pPr>
                      <a:r>
                        <a:rPr lang="en-US" sz="1700" b="1" kern="1200" dirty="0" smtClean="0">
                          <a:solidFill>
                            <a:schemeClr val="bg1"/>
                          </a:solidFill>
                          <a:latin typeface="WeblySleek UI Semibold" panose="020B0702040204020203" pitchFamily="34" charset="0"/>
                          <a:ea typeface="+mn-ea"/>
                          <a:cs typeface="WeblySleek UI Semibold" panose="020B0702040204020203" pitchFamily="34" charset="0"/>
                        </a:rPr>
                        <a:t>Rather effective</a:t>
                      </a:r>
                      <a:endParaRPr lang="en-US" sz="1700" b="1" kern="1200" dirty="0">
                        <a:solidFill>
                          <a:schemeClr val="bg1"/>
                        </a:solidFill>
                        <a:latin typeface="WeblySleek UI Semibold" panose="020B0702040204020203" pitchFamily="34" charset="0"/>
                        <a:ea typeface="+mn-ea"/>
                        <a:cs typeface="WeblySleek UI Semibold" panose="020B0702040204020203" pitchFamily="34" charset="0"/>
                      </a:endParaRPr>
                    </a:p>
                  </a:txBody>
                  <a:tcPr marL="68580" marR="68580" marT="0" marB="0" anchor="ctr">
                    <a:solidFill>
                      <a:srgbClr val="920000"/>
                    </a:solidFill>
                  </a:tcPr>
                </a:tc>
                <a:tc>
                  <a:txBody>
                    <a:bodyPr/>
                    <a:lstStyle/>
                    <a:p>
                      <a:pPr marL="0" marR="0" algn="ctr" defTabSz="914400" rtl="0" eaLnBrk="1" latinLnBrk="0" hangingPunct="1">
                        <a:lnSpc>
                          <a:spcPct val="107000"/>
                        </a:lnSpc>
                        <a:spcBef>
                          <a:spcPts val="0"/>
                        </a:spcBef>
                        <a:spcAft>
                          <a:spcPts val="0"/>
                        </a:spcAft>
                      </a:pPr>
                      <a:r>
                        <a:rPr lang="en-US" sz="1700" b="1" kern="1200" dirty="0" smtClean="0">
                          <a:solidFill>
                            <a:schemeClr val="bg1"/>
                          </a:solidFill>
                          <a:latin typeface="WeblySleek UI Semibold" panose="020B0702040204020203" pitchFamily="34" charset="0"/>
                          <a:ea typeface="+mn-ea"/>
                          <a:cs typeface="WeblySleek UI Semibold" panose="020B0702040204020203" pitchFamily="34" charset="0"/>
                        </a:rPr>
                        <a:t>Rather ineffective</a:t>
                      </a:r>
                      <a:endParaRPr lang="en-US" sz="1700" b="1" kern="1200" dirty="0">
                        <a:solidFill>
                          <a:schemeClr val="bg1"/>
                        </a:solidFill>
                        <a:latin typeface="WeblySleek UI Semibold" panose="020B0702040204020203" pitchFamily="34" charset="0"/>
                        <a:ea typeface="+mn-ea"/>
                        <a:cs typeface="WeblySleek UI Semibold" panose="020B0702040204020203" pitchFamily="34" charset="0"/>
                      </a:endParaRPr>
                    </a:p>
                  </a:txBody>
                  <a:tcPr marL="68580" marR="68580" marT="0" marB="0" anchor="ctr">
                    <a:solidFill>
                      <a:srgbClr val="920000"/>
                    </a:solidFill>
                  </a:tcPr>
                </a:tc>
                <a:tc>
                  <a:txBody>
                    <a:bodyPr/>
                    <a:lstStyle/>
                    <a:p>
                      <a:pPr marL="0" marR="0" algn="ctr" defTabSz="914400" rtl="0" eaLnBrk="1" latinLnBrk="0" hangingPunct="1">
                        <a:lnSpc>
                          <a:spcPct val="107000"/>
                        </a:lnSpc>
                        <a:spcBef>
                          <a:spcPts val="0"/>
                        </a:spcBef>
                        <a:spcAft>
                          <a:spcPts val="0"/>
                        </a:spcAft>
                      </a:pPr>
                      <a:r>
                        <a:rPr lang="en-US" sz="1700" b="1" kern="1200" dirty="0" smtClean="0">
                          <a:solidFill>
                            <a:schemeClr val="bg1"/>
                          </a:solidFill>
                          <a:latin typeface="WeblySleek UI Semibold" panose="020B0702040204020203" pitchFamily="34" charset="0"/>
                          <a:ea typeface="+mn-ea"/>
                          <a:cs typeface="WeblySleek UI Semibold" panose="020B0702040204020203" pitchFamily="34" charset="0"/>
                        </a:rPr>
                        <a:t>Not effective at all</a:t>
                      </a:r>
                      <a:endParaRPr lang="en-US" sz="1700" b="1" kern="1200" dirty="0">
                        <a:solidFill>
                          <a:schemeClr val="bg1"/>
                        </a:solidFill>
                        <a:latin typeface="WeblySleek UI Semibold" panose="020B0702040204020203" pitchFamily="34" charset="0"/>
                        <a:ea typeface="+mn-ea"/>
                        <a:cs typeface="WeblySleek UI Semibold" panose="020B0702040204020203" pitchFamily="34" charset="0"/>
                      </a:endParaRPr>
                    </a:p>
                  </a:txBody>
                  <a:tcPr marL="68580" marR="68580" marT="0" marB="0" anchor="ctr">
                    <a:solidFill>
                      <a:srgbClr val="920000"/>
                    </a:solidFill>
                  </a:tcPr>
                </a:tc>
              </a:tr>
              <a:tr h="443336">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Very interested (N=273</a:t>
                      </a:r>
                      <a:r>
                        <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rPr>
                        <a:t>)</a:t>
                      </a:r>
                    </a:p>
                  </a:txBody>
                  <a:tcPr marL="68580" marR="68580" marT="0" marB="0" anchor="ctr"/>
                </a:tc>
                <a:tc>
                  <a:txBody>
                    <a:bodyPr/>
                    <a:lstStyle/>
                    <a:p>
                      <a:pPr marL="0" marR="0" algn="ctr">
                        <a:lnSpc>
                          <a:spcPct val="107000"/>
                        </a:lnSpc>
                        <a:spcBef>
                          <a:spcPts val="0"/>
                        </a:spcBef>
                        <a:spcAft>
                          <a:spcPts val="0"/>
                        </a:spcAft>
                      </a:pPr>
                      <a:r>
                        <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rPr>
                        <a:t>34.4</a:t>
                      </a:r>
                    </a:p>
                  </a:txBody>
                  <a:tcPr marL="68580" marR="68580" marT="0" marB="0" anchor="ctr"/>
                </a:tc>
                <a:tc>
                  <a:txBody>
                    <a:bodyPr/>
                    <a:lstStyle/>
                    <a:p>
                      <a:pPr marL="0" marR="0" algn="ctr">
                        <a:lnSpc>
                          <a:spcPct val="107000"/>
                        </a:lnSpc>
                        <a:spcBef>
                          <a:spcPts val="0"/>
                        </a:spcBef>
                        <a:spcAft>
                          <a:spcPts val="0"/>
                        </a:spcAft>
                      </a:pPr>
                      <a:r>
                        <a:rPr lang="en-US" sz="1300" b="1" kern="1200">
                          <a:solidFill>
                            <a:srgbClr val="000000"/>
                          </a:solidFill>
                          <a:effectLst/>
                          <a:latin typeface="WeblySleek UI Light" panose="020B0502040204020203"/>
                          <a:ea typeface="Times New Roman" panose="02020603050405020304" pitchFamily="18" charset="0"/>
                          <a:cs typeface="Arial" panose="020B0604020202020204" pitchFamily="34" charset="0"/>
                        </a:rPr>
                        <a:t>47.5</a:t>
                      </a:r>
                    </a:p>
                  </a:txBody>
                  <a:tcPr marL="68580" marR="68580" marT="0" marB="0" anchor="ctr"/>
                </a:tc>
                <a:tc>
                  <a:txBody>
                    <a:bodyPr/>
                    <a:lstStyle/>
                    <a:p>
                      <a:pPr marL="0" marR="0" algn="ctr">
                        <a:lnSpc>
                          <a:spcPct val="107000"/>
                        </a:lnSpc>
                        <a:spcBef>
                          <a:spcPts val="0"/>
                        </a:spcBef>
                        <a:spcAft>
                          <a:spcPts val="0"/>
                        </a:spcAft>
                      </a:pPr>
                      <a:r>
                        <a:rPr lang="en-US" sz="1300" b="1" kern="1200">
                          <a:solidFill>
                            <a:srgbClr val="000000"/>
                          </a:solidFill>
                          <a:effectLst/>
                          <a:latin typeface="WeblySleek UI Light" panose="020B0502040204020203"/>
                          <a:ea typeface="Times New Roman" panose="02020603050405020304" pitchFamily="18" charset="0"/>
                          <a:cs typeface="Arial" panose="020B0604020202020204" pitchFamily="34" charset="0"/>
                        </a:rPr>
                        <a:t>11.9</a:t>
                      </a:r>
                    </a:p>
                  </a:txBody>
                  <a:tcPr marL="68580" marR="68580" marT="0" marB="0" anchor="ctr"/>
                </a:tc>
                <a:tc>
                  <a:txBody>
                    <a:bodyPr/>
                    <a:lstStyle/>
                    <a:p>
                      <a:pPr marL="0" marR="0" algn="ctr">
                        <a:lnSpc>
                          <a:spcPct val="107000"/>
                        </a:lnSpc>
                        <a:spcBef>
                          <a:spcPts val="0"/>
                        </a:spcBef>
                        <a:spcAft>
                          <a:spcPts val="0"/>
                        </a:spcAft>
                      </a:pPr>
                      <a:r>
                        <a:rPr lang="en-US" sz="1300" b="1" kern="1200">
                          <a:solidFill>
                            <a:srgbClr val="000000"/>
                          </a:solidFill>
                          <a:effectLst/>
                          <a:latin typeface="WeblySleek UI Light" panose="020B0502040204020203"/>
                          <a:ea typeface="Times New Roman" panose="02020603050405020304" pitchFamily="18" charset="0"/>
                          <a:cs typeface="Arial" panose="020B0604020202020204" pitchFamily="34" charset="0"/>
                        </a:rPr>
                        <a:t>6.2</a:t>
                      </a:r>
                    </a:p>
                  </a:txBody>
                  <a:tcPr marL="68580" marR="68580" marT="0" marB="0" anchor="ctr"/>
                </a:tc>
              </a:tr>
              <a:tr h="564776">
                <a:tc>
                  <a:txBody>
                    <a:bodyPr/>
                    <a:lstStyle/>
                    <a:p>
                      <a:pPr marL="0" marR="0">
                        <a:lnSpc>
                          <a:spcPct val="107000"/>
                        </a:lnSpc>
                        <a:spcBef>
                          <a:spcPts val="0"/>
                        </a:spcBef>
                        <a:spcAft>
                          <a:spcPts val="0"/>
                        </a:spcAft>
                      </a:pPr>
                      <a:r>
                        <a:rPr lang="en-US" sz="1300" b="1" kern="120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Somewhat Interested (N=534</a:t>
                      </a:r>
                      <a:r>
                        <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rPr>
                        <a:t>)</a:t>
                      </a:r>
                    </a:p>
                  </a:txBody>
                  <a:tcPr marL="68580" marR="68580" marT="0" marB="0" anchor="ctr"/>
                </a:tc>
                <a:tc>
                  <a:txBody>
                    <a:bodyPr/>
                    <a:lstStyle/>
                    <a:p>
                      <a:pPr marL="0" marR="0" algn="ctr">
                        <a:lnSpc>
                          <a:spcPct val="107000"/>
                        </a:lnSpc>
                        <a:spcBef>
                          <a:spcPts val="0"/>
                        </a:spcBef>
                        <a:spcAft>
                          <a:spcPts val="0"/>
                        </a:spcAft>
                      </a:pPr>
                      <a:r>
                        <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rPr>
                        <a:t>25.3</a:t>
                      </a:r>
                    </a:p>
                  </a:txBody>
                  <a:tcPr marL="68580" marR="68580" marT="0" marB="0" anchor="ctr"/>
                </a:tc>
                <a:tc>
                  <a:txBody>
                    <a:bodyPr/>
                    <a:lstStyle/>
                    <a:p>
                      <a:pPr marL="0" marR="0" algn="ctr">
                        <a:lnSpc>
                          <a:spcPct val="107000"/>
                        </a:lnSpc>
                        <a:spcBef>
                          <a:spcPts val="0"/>
                        </a:spcBef>
                        <a:spcAft>
                          <a:spcPts val="0"/>
                        </a:spcAft>
                      </a:pPr>
                      <a:r>
                        <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rPr>
                        <a:t>63.1</a:t>
                      </a:r>
                    </a:p>
                  </a:txBody>
                  <a:tcPr marL="68580" marR="68580" marT="0" marB="0" anchor="ctr"/>
                </a:tc>
                <a:tc>
                  <a:txBody>
                    <a:bodyPr/>
                    <a:lstStyle/>
                    <a:p>
                      <a:pPr marL="0" marR="0" algn="ctr">
                        <a:lnSpc>
                          <a:spcPct val="107000"/>
                        </a:lnSpc>
                        <a:spcBef>
                          <a:spcPts val="0"/>
                        </a:spcBef>
                        <a:spcAft>
                          <a:spcPts val="0"/>
                        </a:spcAft>
                      </a:pPr>
                      <a:r>
                        <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rPr>
                        <a:t>9.2</a:t>
                      </a:r>
                    </a:p>
                  </a:txBody>
                  <a:tcPr marL="68580" marR="68580" marT="0" marB="0" anchor="ctr"/>
                </a:tc>
                <a:tc>
                  <a:txBody>
                    <a:bodyPr/>
                    <a:lstStyle/>
                    <a:p>
                      <a:pPr marL="0" marR="0" algn="ctr">
                        <a:lnSpc>
                          <a:spcPct val="107000"/>
                        </a:lnSpc>
                        <a:spcBef>
                          <a:spcPts val="0"/>
                        </a:spcBef>
                        <a:spcAft>
                          <a:spcPts val="0"/>
                        </a:spcAft>
                      </a:pPr>
                      <a:r>
                        <a:rPr lang="en-US" sz="1300" b="1" kern="1200" dirty="0">
                          <a:solidFill>
                            <a:srgbClr val="000000"/>
                          </a:solidFill>
                          <a:effectLst/>
                          <a:latin typeface="WeblySleek UI Light" panose="020B0502040204020203"/>
                          <a:ea typeface="Times New Roman" panose="02020603050405020304" pitchFamily="18" charset="0"/>
                          <a:cs typeface="Arial" panose="020B0604020202020204" pitchFamily="34" charset="0"/>
                        </a:rPr>
                        <a:t>2.4</a:t>
                      </a:r>
                    </a:p>
                  </a:txBody>
                  <a:tcPr marL="68580" marR="68580" marT="0" marB="0" anchor="ctr"/>
                </a:tc>
              </a:tr>
              <a:tr h="510989">
                <a:tc>
                  <a:txBody>
                    <a:bodyPr/>
                    <a:lstStyle/>
                    <a:p>
                      <a:pPr marL="0" marR="0">
                        <a:lnSpc>
                          <a:spcPct val="107000"/>
                        </a:lnSpc>
                        <a:spcBef>
                          <a:spcPts val="0"/>
                        </a:spcBef>
                        <a:spcAft>
                          <a:spcPts val="0"/>
                        </a:spcAft>
                      </a:pPr>
                      <a:r>
                        <a:rPr lang="en-US" sz="1300" b="1"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Not too interested</a:t>
                      </a:r>
                      <a:r>
                        <a:rPr lang="en-US" sz="1300" b="1" baseline="0"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 </a:t>
                      </a:r>
                      <a:r>
                        <a:rPr lang="en-US" sz="1300" b="1"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(N=362</a:t>
                      </a:r>
                      <a:r>
                        <a:rPr lang="en-US" sz="1300" b="1" dirty="0">
                          <a:solidFill>
                            <a:srgbClr val="000000"/>
                          </a:solidFill>
                          <a:effectLst/>
                          <a:latin typeface="WeblySleek UI Light" panose="020B0502040204020203"/>
                          <a:ea typeface="Times New Roman" panose="02020603050405020304" pitchFamily="18" charset="0"/>
                          <a:cs typeface="Arial" panose="020B0604020202020204" pitchFamily="34" charset="0"/>
                        </a:rPr>
                        <a:t>)</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b="1">
                          <a:solidFill>
                            <a:srgbClr val="000000"/>
                          </a:solidFill>
                          <a:effectLst/>
                          <a:latin typeface="WeblySleek UI Light" panose="020B0502040204020203"/>
                          <a:ea typeface="Times New Roman" panose="02020603050405020304" pitchFamily="18" charset="0"/>
                          <a:cs typeface="Times New Roman" panose="02020603050405020304" pitchFamily="18" charset="0"/>
                        </a:rPr>
                        <a:t>20.0</a:t>
                      </a:r>
                      <a:endParaRPr lang="en-US" sz="1300" b="1">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b="1" dirty="0">
                          <a:solidFill>
                            <a:srgbClr val="000000"/>
                          </a:solidFill>
                          <a:effectLst/>
                          <a:latin typeface="WeblySleek UI Light" panose="020B0502040204020203"/>
                          <a:ea typeface="Times New Roman" panose="02020603050405020304" pitchFamily="18" charset="0"/>
                          <a:cs typeface="Times New Roman" panose="02020603050405020304" pitchFamily="18" charset="0"/>
                        </a:rPr>
                        <a:t>63.4</a:t>
                      </a:r>
                      <a:endParaRPr lang="en-US" sz="1300" b="1"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b="1" dirty="0">
                          <a:solidFill>
                            <a:srgbClr val="000000"/>
                          </a:solidFill>
                          <a:effectLst/>
                          <a:latin typeface="WeblySleek UI Light" panose="020B0502040204020203"/>
                          <a:ea typeface="Times New Roman" panose="02020603050405020304" pitchFamily="18" charset="0"/>
                          <a:cs typeface="Times New Roman" panose="02020603050405020304" pitchFamily="18" charset="0"/>
                        </a:rPr>
                        <a:t>15.1</a:t>
                      </a:r>
                      <a:endParaRPr lang="en-US" sz="1300" b="1"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b="1" dirty="0">
                          <a:solidFill>
                            <a:srgbClr val="000000"/>
                          </a:solidFill>
                          <a:effectLst/>
                          <a:latin typeface="WeblySleek UI Light" panose="020B0502040204020203"/>
                          <a:ea typeface="Times New Roman" panose="02020603050405020304" pitchFamily="18" charset="0"/>
                          <a:cs typeface="Times New Roman" panose="02020603050405020304" pitchFamily="18" charset="0"/>
                        </a:rPr>
                        <a:t>1.5</a:t>
                      </a:r>
                      <a:endParaRPr lang="en-US" sz="1300" b="1"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r>
              <a:tr h="528918">
                <a:tc>
                  <a:txBody>
                    <a:bodyPr/>
                    <a:lstStyle/>
                    <a:p>
                      <a:pPr marL="0" marR="0">
                        <a:lnSpc>
                          <a:spcPct val="107000"/>
                        </a:lnSpc>
                        <a:spcBef>
                          <a:spcPts val="0"/>
                        </a:spcBef>
                        <a:spcAft>
                          <a:spcPts val="0"/>
                        </a:spcAft>
                      </a:pPr>
                      <a:r>
                        <a:rPr lang="en-US" sz="1300" b="1" dirty="0" smtClean="0">
                          <a:solidFill>
                            <a:srgbClr val="000000"/>
                          </a:solidFill>
                          <a:effectLst/>
                          <a:latin typeface="WeblySleek UI Light" panose="020B0502040204020203"/>
                          <a:ea typeface="Times New Roman" panose="02020603050405020304" pitchFamily="18" charset="0"/>
                          <a:cs typeface="Arial" panose="020B0604020202020204" pitchFamily="34" charset="0"/>
                        </a:rPr>
                        <a:t>Not at all interested (</a:t>
                      </a:r>
                      <a:r>
                        <a:rPr lang="en-US" sz="1300" b="1" dirty="0">
                          <a:solidFill>
                            <a:srgbClr val="000000"/>
                          </a:solidFill>
                          <a:effectLst/>
                          <a:latin typeface="WeblySleek UI Light" panose="020B0502040204020203"/>
                          <a:ea typeface="Times New Roman" panose="02020603050405020304" pitchFamily="18" charset="0"/>
                          <a:cs typeface="Arial" panose="020B0604020202020204" pitchFamily="34" charset="0"/>
                        </a:rPr>
                        <a:t>N=331)</a:t>
                      </a:r>
                      <a:endParaRPr lang="en-US" sz="1300"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b="1" dirty="0">
                          <a:solidFill>
                            <a:srgbClr val="000000"/>
                          </a:solidFill>
                          <a:effectLst/>
                          <a:latin typeface="WeblySleek UI Light" panose="020B0502040204020203"/>
                          <a:ea typeface="Times New Roman" panose="02020603050405020304" pitchFamily="18" charset="0"/>
                          <a:cs typeface="Times New Roman" panose="02020603050405020304" pitchFamily="18" charset="0"/>
                        </a:rPr>
                        <a:t>22.2</a:t>
                      </a:r>
                      <a:endParaRPr lang="en-US" sz="1300" b="1"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b="1">
                          <a:solidFill>
                            <a:srgbClr val="000000"/>
                          </a:solidFill>
                          <a:effectLst/>
                          <a:latin typeface="WeblySleek UI Light" panose="020B0502040204020203"/>
                          <a:ea typeface="Times New Roman" panose="02020603050405020304" pitchFamily="18" charset="0"/>
                          <a:cs typeface="Times New Roman" panose="02020603050405020304" pitchFamily="18" charset="0"/>
                        </a:rPr>
                        <a:t>59.4</a:t>
                      </a:r>
                      <a:endParaRPr lang="en-US" sz="1300" b="1">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b="1" dirty="0">
                          <a:solidFill>
                            <a:srgbClr val="000000"/>
                          </a:solidFill>
                          <a:effectLst/>
                          <a:latin typeface="WeblySleek UI Light" panose="020B0502040204020203"/>
                          <a:ea typeface="Times New Roman" panose="02020603050405020304" pitchFamily="18" charset="0"/>
                          <a:cs typeface="Times New Roman" panose="02020603050405020304" pitchFamily="18" charset="0"/>
                        </a:rPr>
                        <a:t>13.7</a:t>
                      </a:r>
                      <a:endParaRPr lang="en-US" sz="1300" b="1"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b="1" dirty="0">
                          <a:solidFill>
                            <a:srgbClr val="000000"/>
                          </a:solidFill>
                          <a:effectLst/>
                          <a:latin typeface="WeblySleek UI Light" panose="020B0502040204020203"/>
                          <a:ea typeface="Times New Roman" panose="02020603050405020304" pitchFamily="18" charset="0"/>
                          <a:cs typeface="Times New Roman" panose="02020603050405020304" pitchFamily="18" charset="0"/>
                        </a:rPr>
                        <a:t>4.6</a:t>
                      </a:r>
                      <a:endParaRPr lang="en-US" sz="1300" b="1" dirty="0">
                        <a:effectLst/>
                        <a:latin typeface="WeblySleek UI Light" panose="020B0502040204020203"/>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2758164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4A53B5A-0F67-44DB-9FE8-BDD02FDDBA6A}"/>
              </a:ext>
            </a:extLst>
          </p:cNvPr>
          <p:cNvSpPr/>
          <p:nvPr/>
        </p:nvSpPr>
        <p:spPr>
          <a:xfrm rot="5400000">
            <a:off x="5896908" y="-5278341"/>
            <a:ext cx="783669" cy="11340356"/>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BFE78F90-9FF5-44C0-BFEF-0FBEB5FD0974}"/>
              </a:ext>
            </a:extLst>
          </p:cNvPr>
          <p:cNvSpPr/>
          <p:nvPr/>
        </p:nvSpPr>
        <p:spPr>
          <a:xfrm>
            <a:off x="1066800" y="75786"/>
            <a:ext cx="10578353" cy="707886"/>
          </a:xfrm>
          <a:prstGeom prst="rect">
            <a:avLst/>
          </a:prstGeom>
        </p:spPr>
        <p:txBody>
          <a:bodyPr wrap="square">
            <a:spAutoFit/>
          </a:bodyPr>
          <a:lstStyle/>
          <a:p>
            <a:pPr algn="ctr">
              <a:defRPr sz="1200" b="1" i="0" u="none" strike="noStrike" kern="1200" baseline="0">
                <a:solidFill>
                  <a:sysClr val="windowText" lastClr="000000"/>
                </a:solidFill>
                <a:latin typeface="WeblySleek UI Light" panose="020B0502040204020203"/>
                <a:ea typeface="+mn-ea"/>
                <a:cs typeface="Calibri Light" panose="020F0302020204030204" pitchFamily="34" charset="0"/>
              </a:defRPr>
            </a:pPr>
            <a:r>
              <a:rPr lang="en-US" sz="2000" dirty="0" smtClean="0">
                <a:solidFill>
                  <a:schemeClr val="bg1"/>
                </a:solidFill>
              </a:rPr>
              <a:t>The </a:t>
            </a:r>
            <a:r>
              <a:rPr lang="en-US" sz="2000" dirty="0">
                <a:solidFill>
                  <a:schemeClr val="bg1"/>
                </a:solidFill>
              </a:rPr>
              <a:t>direction the government should </a:t>
            </a:r>
            <a:r>
              <a:rPr lang="en-US" sz="2000" dirty="0" smtClean="0">
                <a:solidFill>
                  <a:schemeClr val="bg1"/>
                </a:solidFill>
              </a:rPr>
              <a:t>take in order to strengthen the fight against corruption</a:t>
            </a:r>
            <a:endParaRPr lang="en-US" sz="2000" dirty="0">
              <a:solidFill>
                <a:schemeClr val="bg1"/>
              </a:solidFill>
            </a:endParaRPr>
          </a:p>
        </p:txBody>
      </p:sp>
      <p:sp>
        <p:nvSpPr>
          <p:cNvPr id="8" name="Rectangle 7"/>
          <p:cNvSpPr/>
          <p:nvPr/>
        </p:nvSpPr>
        <p:spPr>
          <a:xfrm>
            <a:off x="2109080" y="1289183"/>
            <a:ext cx="8673080"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(multiple response,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answers,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N=1500,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1.6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answers received in average per respondent)</a:t>
            </a:r>
            <a:endPar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sp>
        <p:nvSpPr>
          <p:cNvPr id="2" name="Rectangle 1"/>
          <p:cNvSpPr/>
          <p:nvPr/>
        </p:nvSpPr>
        <p:spPr>
          <a:xfrm>
            <a:off x="1389530" y="765963"/>
            <a:ext cx="9798424" cy="523220"/>
          </a:xfrm>
          <a:prstGeom prst="rect">
            <a:avLst/>
          </a:prstGeom>
        </p:spPr>
        <p:txBody>
          <a:bodyPr wrap="square">
            <a:spAutoFit/>
          </a:bodyPr>
          <a:lstStyle/>
          <a:p>
            <a:pPr algn="ctr"/>
            <a:r>
              <a:rPr lang="en-US" sz="1400" b="1" dirty="0"/>
              <a:t>Please indicate which</a:t>
            </a:r>
            <a:r>
              <a:rPr lang="fr-FR" sz="1400" b="1" dirty="0"/>
              <a:t> directions </a:t>
            </a:r>
            <a:r>
              <a:rPr lang="en-US" sz="1400" b="1" dirty="0"/>
              <a:t>in the anti-corruption fight the government of Armenia should </a:t>
            </a:r>
            <a:r>
              <a:rPr lang="en-US" sz="1400" b="1" dirty="0" smtClean="0"/>
              <a:t>take </a:t>
            </a:r>
            <a:r>
              <a:rPr lang="en-US" sz="1400" b="1" dirty="0"/>
              <a:t>in order to make the fight against corruption </a:t>
            </a:r>
            <a:r>
              <a:rPr lang="en-US" sz="1400" b="1" dirty="0" smtClean="0"/>
              <a:t>effective </a:t>
            </a:r>
            <a:endParaRPr lang="en-US" sz="1300" b="1" dirty="0">
              <a:solidFill>
                <a:sysClr val="windowText" lastClr="000000"/>
              </a:solidFill>
              <a:latin typeface="WeblySleek UI Light" panose="020B0502040204020203"/>
              <a:cs typeface="Calibri Light" panose="020F0302020204030204" pitchFamily="34" charset="0"/>
            </a:endParaRPr>
          </a:p>
        </p:txBody>
      </p:sp>
      <p:graphicFrame>
        <p:nvGraphicFramePr>
          <p:cNvPr id="7" name="Chart 6">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2E00-000002000000}"/>
              </a:ext>
            </a:extLst>
          </p:cNvPr>
          <p:cNvGraphicFramePr>
            <a:graphicFrameLocks/>
          </p:cNvGraphicFramePr>
          <p:nvPr>
            <p:extLst>
              <p:ext uri="{D42A27DB-BD31-4B8C-83A1-F6EECF244321}">
                <p14:modId xmlns:p14="http://schemas.microsoft.com/office/powerpoint/2010/main" val="3737010781"/>
              </p:ext>
            </p:extLst>
          </p:nvPr>
        </p:nvGraphicFramePr>
        <p:xfrm>
          <a:off x="-81579" y="1550793"/>
          <a:ext cx="12893040" cy="51765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62518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4A53B5A-0F67-44DB-9FE8-BDD02FDDBA6A}"/>
              </a:ext>
            </a:extLst>
          </p:cNvPr>
          <p:cNvSpPr/>
          <p:nvPr/>
        </p:nvSpPr>
        <p:spPr>
          <a:xfrm rot="5400000">
            <a:off x="5570753" y="-5194233"/>
            <a:ext cx="1149112" cy="11537579"/>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BFE78F90-9FF5-44C0-BFEF-0FBEB5FD0974}"/>
              </a:ext>
            </a:extLst>
          </p:cNvPr>
          <p:cNvSpPr/>
          <p:nvPr/>
        </p:nvSpPr>
        <p:spPr>
          <a:xfrm>
            <a:off x="941295" y="225094"/>
            <a:ext cx="10676964" cy="646331"/>
          </a:xfrm>
          <a:prstGeom prst="rect">
            <a:avLst/>
          </a:prstGeom>
        </p:spPr>
        <p:txBody>
          <a:bodyPr wrap="square">
            <a:spAutoFit/>
          </a:bodyPr>
          <a:lstStyle/>
          <a:p>
            <a:pPr algn="ctr"/>
            <a:r>
              <a:rPr lang="hy-AM" b="1" dirty="0" smtClean="0">
                <a:solidFill>
                  <a:schemeClr val="bg1"/>
                </a:solidFill>
                <a:latin typeface="WeblySleek UI Semibold" panose="020B0702040204020203" pitchFamily="34" charset="0"/>
                <a:cs typeface="WeblySleek UI Semibold" panose="020B0702040204020203" pitchFamily="34" charset="0"/>
              </a:rPr>
              <a:t>81%</a:t>
            </a:r>
            <a:r>
              <a:rPr lang="en-US" b="1" dirty="0" smtClean="0">
                <a:solidFill>
                  <a:schemeClr val="bg1"/>
                </a:solidFill>
                <a:latin typeface="WeblySleek UI Semibold" panose="020B0702040204020203" pitchFamily="34" charset="0"/>
                <a:cs typeface="WeblySleek UI Semibold" panose="020B0702040204020203" pitchFamily="34" charset="0"/>
              </a:rPr>
              <a:t> </a:t>
            </a:r>
            <a:r>
              <a:rPr lang="en-US" b="1" dirty="0">
                <a:solidFill>
                  <a:schemeClr val="bg1"/>
                </a:solidFill>
                <a:latin typeface="WeblySleek UI Semibold" panose="020B0702040204020203" pitchFamily="34" charset="0"/>
                <a:cs typeface="WeblySleek UI Semibold" panose="020B0702040204020203" pitchFamily="34" charset="0"/>
              </a:rPr>
              <a:t>think </a:t>
            </a:r>
            <a:r>
              <a:rPr lang="en-US" b="1" dirty="0" smtClean="0">
                <a:solidFill>
                  <a:schemeClr val="bg1"/>
                </a:solidFill>
                <a:latin typeface="WeblySleek UI Semibold" panose="020B0702040204020203" pitchFamily="34" charset="0"/>
                <a:cs typeface="WeblySleek UI Semibold" panose="020B0702040204020203" pitchFamily="34" charset="0"/>
              </a:rPr>
              <a:t>that property illegally obtained by corrupt officials should be confiscated, among them 28% think that it should be without criminal prosecution</a:t>
            </a:r>
            <a:endParaRPr lang="en-US" b="1" dirty="0">
              <a:solidFill>
                <a:schemeClr val="bg1"/>
              </a:solidFill>
              <a:latin typeface="WeblySleek UI Semibold" panose="020B0702040204020203" pitchFamily="34" charset="0"/>
              <a:cs typeface="WeblySleek UI Semibold" panose="020B0702040204020203" pitchFamily="34" charset="0"/>
            </a:endParaRPr>
          </a:p>
        </p:txBody>
      </p:sp>
      <p:sp>
        <p:nvSpPr>
          <p:cNvPr id="2" name="Rectangle 1"/>
          <p:cNvSpPr/>
          <p:nvPr/>
        </p:nvSpPr>
        <p:spPr>
          <a:xfrm>
            <a:off x="1066607" y="1196001"/>
            <a:ext cx="10641298" cy="307777"/>
          </a:xfrm>
          <a:prstGeom prst="rect">
            <a:avLst/>
          </a:prstGeom>
        </p:spPr>
        <p:txBody>
          <a:bodyPr wrap="square">
            <a:spAutoFit/>
          </a:bodyPr>
          <a:lstStyle/>
          <a:p>
            <a:pPr algn="ctr">
              <a:defRPr sz="1400" b="1" i="0" u="none" strike="noStrike" kern="1200" baseline="0">
                <a:solidFill>
                  <a:sysClr val="windowText" lastClr="000000"/>
                </a:solidFill>
                <a:latin typeface="WeblySleek UI Light" panose="020B0502040204020203"/>
                <a:ea typeface="+mn-ea"/>
                <a:cs typeface="Calibri Light" panose="020F0302020204030204" pitchFamily="34" charset="0"/>
              </a:defRPr>
            </a:pPr>
            <a:r>
              <a:rPr lang="en-US" sz="1400" b="1" dirty="0"/>
              <a:t>How should corrupt officials be held responsible</a:t>
            </a:r>
            <a:r>
              <a:rPr lang="en-US" altLang="zh-TW" sz="1400" b="1" dirty="0"/>
              <a:t>? </a:t>
            </a:r>
            <a:endParaRPr lang="en-US" dirty="0"/>
          </a:p>
        </p:txBody>
      </p:sp>
      <p:sp>
        <p:nvSpPr>
          <p:cNvPr id="8" name="Rectangle 7"/>
          <p:cNvSpPr/>
          <p:nvPr/>
        </p:nvSpPr>
        <p:spPr>
          <a:xfrm>
            <a:off x="3339256" y="1506600"/>
            <a:ext cx="6096000" cy="430887"/>
          </a:xfrm>
          <a:prstGeom prst="rect">
            <a:avLst/>
          </a:prstGeom>
        </p:spPr>
        <p:txBody>
          <a:bodyPr>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(multiple response,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answers, N=1500, 1 answer received on average per respondent)</a:t>
            </a:r>
            <a:endPar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graphicFrame>
        <p:nvGraphicFramePr>
          <p:cNvPr id="7" name="Chart 6">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2F00-000002000000}"/>
              </a:ext>
            </a:extLst>
          </p:cNvPr>
          <p:cNvGraphicFramePr>
            <a:graphicFrameLocks/>
          </p:cNvGraphicFramePr>
          <p:nvPr>
            <p:extLst>
              <p:ext uri="{D42A27DB-BD31-4B8C-83A1-F6EECF244321}">
                <p14:modId xmlns:p14="http://schemas.microsoft.com/office/powerpoint/2010/main" val="1695849585"/>
              </p:ext>
            </p:extLst>
          </p:nvPr>
        </p:nvGraphicFramePr>
        <p:xfrm>
          <a:off x="167641" y="1937487"/>
          <a:ext cx="12024359" cy="48499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87924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04564" y="910117"/>
            <a:ext cx="6096000" cy="261610"/>
          </a:xfrm>
          <a:prstGeom prst="rect">
            <a:avLst/>
          </a:prstGeom>
        </p:spPr>
        <p:txBody>
          <a:bodyPr>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(multiple response,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answers,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N=1500)</a:t>
            </a:r>
          </a:p>
        </p:txBody>
      </p:sp>
      <p:sp>
        <p:nvSpPr>
          <p:cNvPr id="3" name="Rectangle 2"/>
          <p:cNvSpPr/>
          <p:nvPr/>
        </p:nvSpPr>
        <p:spPr>
          <a:xfrm>
            <a:off x="2026024" y="344706"/>
            <a:ext cx="8130987" cy="338554"/>
          </a:xfrm>
          <a:prstGeom prst="rect">
            <a:avLst/>
          </a:prstGeom>
        </p:spPr>
        <p:txBody>
          <a:bodyPr wrap="square">
            <a:spAutoFit/>
          </a:bodyPr>
          <a:lstStyle/>
          <a:p>
            <a:pPr algn="ctr"/>
            <a:r>
              <a:rPr lang="en-US" sz="1600" b="1" dirty="0"/>
              <a:t>What are you basing your</a:t>
            </a:r>
            <a:r>
              <a:rPr lang="it-IT" sz="1600" b="1" dirty="0"/>
              <a:t> assess</a:t>
            </a:r>
            <a:r>
              <a:rPr lang="en-US" sz="1600" b="1" dirty="0" err="1"/>
              <a:t>ment</a:t>
            </a:r>
            <a:r>
              <a:rPr lang="en-US" sz="1600" b="1" dirty="0"/>
              <a:t> on regarding the level of corruption? </a:t>
            </a:r>
            <a:endParaRPr lang="en-US" sz="1600" b="1" dirty="0">
              <a:solidFill>
                <a:sysClr val="windowText" lastClr="000000"/>
              </a:solidFill>
              <a:latin typeface="WeblySleek UI Light" panose="020B0502040204020203"/>
              <a:cs typeface="Calibri Light" panose="020F0302020204030204" pitchFamily="34" charset="0"/>
            </a:endParaRPr>
          </a:p>
        </p:txBody>
      </p:sp>
      <p:graphicFrame>
        <p:nvGraphicFramePr>
          <p:cNvPr id="6" name="Chart 5">
            <a:extLst>
              <a:ext uri="{FF2B5EF4-FFF2-40B4-BE49-F238E27FC236}">
                <a16:creationId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xmlns:lc="http://schemas.openxmlformats.org/drawingml/2006/lockedCanvas" id="{00000000-0008-0000-1300-000002000000}"/>
              </a:ext>
            </a:extLst>
          </p:cNvPr>
          <p:cNvGraphicFramePr>
            <a:graphicFrameLocks/>
          </p:cNvGraphicFramePr>
          <p:nvPr>
            <p:extLst>
              <p:ext uri="{D42A27DB-BD31-4B8C-83A1-F6EECF244321}">
                <p14:modId xmlns:p14="http://schemas.microsoft.com/office/powerpoint/2010/main" val="3490997533"/>
              </p:ext>
            </p:extLst>
          </p:nvPr>
        </p:nvGraphicFramePr>
        <p:xfrm>
          <a:off x="1060756" y="1317811"/>
          <a:ext cx="10787665" cy="51726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77058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A8EF23A2-A3BC-401F-973B-832C39A6E3EC}"/>
              </a:ext>
            </a:extLst>
          </p:cNvPr>
          <p:cNvSpPr/>
          <p:nvPr/>
        </p:nvSpPr>
        <p:spPr>
          <a:xfrm>
            <a:off x="3147519" y="5700"/>
            <a:ext cx="6217707" cy="698846"/>
          </a:xfrm>
          <a:prstGeom prst="rect">
            <a:avLst/>
          </a:prstGeom>
        </p:spPr>
        <p:txBody>
          <a:bodyPr wrap="square">
            <a:spAutoFit/>
          </a:bodyPr>
          <a:lstStyle/>
          <a:p>
            <a:pPr algn="ctr">
              <a:lnSpc>
                <a:spcPct val="150000"/>
              </a:lnSpc>
            </a:pPr>
            <a:r>
              <a:rPr lang="en-US" sz="3000" dirty="0" smtClean="0">
                <a:solidFill>
                  <a:srgbClr val="10455B"/>
                </a:solidFill>
                <a:latin typeface="WeblySleek UI Semibold" panose="020B0702040204020203" pitchFamily="34" charset="0"/>
                <a:cs typeface="WeblySleek UI Semibold" panose="020B0702040204020203" pitchFamily="34" charset="0"/>
              </a:rPr>
              <a:t>DEMOGRAPHICS</a:t>
            </a:r>
            <a:endParaRPr lang="en-US" sz="3000" dirty="0">
              <a:solidFill>
                <a:srgbClr val="10455B"/>
              </a:solidFill>
              <a:latin typeface="WeblySleek UI Semibold" panose="020B0702040204020203" pitchFamily="34" charset="0"/>
              <a:cs typeface="WeblySleek UI Semibold" panose="020B0702040204020203" pitchFamily="34" charset="0"/>
            </a:endParaRPr>
          </a:p>
        </p:txBody>
      </p:sp>
      <p:sp>
        <p:nvSpPr>
          <p:cNvPr id="11" name="Rectangle 10"/>
          <p:cNvSpPr/>
          <p:nvPr/>
        </p:nvSpPr>
        <p:spPr>
          <a:xfrm>
            <a:off x="4974014" y="790530"/>
            <a:ext cx="3174267" cy="261610"/>
          </a:xfrm>
          <a:prstGeom prst="rect">
            <a:avLst/>
          </a:prstGeom>
        </p:spPr>
        <p:txBody>
          <a:bodyPr wrap="none">
            <a:spAutoFit/>
          </a:bodyPr>
          <a:lstStyle/>
          <a:p>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closed-ended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question, %</a:t>
            </a:r>
            <a:r>
              <a:rPr lang="hy-AM" sz="1100" b="1" dirty="0">
                <a:solidFill>
                  <a:schemeClr val="tx1">
                    <a:lumMod val="75000"/>
                    <a:lumOff val="25000"/>
                  </a:schemeClr>
                </a:solidFill>
                <a:latin typeface="WeblySleek UI Light" panose="020B0502040204020203" pitchFamily="34" charset="0"/>
                <a:cs typeface="WeblySleek UI Light" panose="020B0502040204020203" pitchFamily="34" charset="0"/>
              </a:rPr>
              <a:t>  </a:t>
            </a:r>
            <a:r>
              <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rPr>
              <a:t>of total, </a:t>
            </a:r>
            <a:r>
              <a:rPr lang="en-US" sz="1100" b="1" dirty="0" smtClean="0">
                <a:solidFill>
                  <a:schemeClr val="tx1">
                    <a:lumMod val="75000"/>
                    <a:lumOff val="25000"/>
                  </a:schemeClr>
                </a:solidFill>
                <a:latin typeface="WeblySleek UI Light" panose="020B0502040204020203" pitchFamily="34" charset="0"/>
                <a:cs typeface="WeblySleek UI Light" panose="020B0502040204020203" pitchFamily="34" charset="0"/>
              </a:rPr>
              <a:t>N=1500)</a:t>
            </a:r>
            <a:endParaRPr lang="en-US" sz="1100" b="1" dirty="0">
              <a:solidFill>
                <a:schemeClr val="tx1">
                  <a:lumMod val="75000"/>
                  <a:lumOff val="25000"/>
                </a:schemeClr>
              </a:solidFill>
              <a:latin typeface="WeblySleek UI Light" panose="020B0502040204020203" pitchFamily="34" charset="0"/>
              <a:cs typeface="WeblySleek UI Light" panose="020B0502040204020203" pitchFamily="34" charset="0"/>
            </a:endParaRPr>
          </a:p>
        </p:txBody>
      </p:sp>
      <p:graphicFrame>
        <p:nvGraphicFramePr>
          <p:cNvPr id="9" name="Chart 8">
            <a:extLst>
              <a:ext uri="{FF2B5EF4-FFF2-40B4-BE49-F238E27FC236}">
                <a16:creationId xmlns:lc="http://schemas.openxmlformats.org/drawingml/2006/lockedCanvas" xmlns:a16="http://schemas.microsoft.com/office/drawing/2014/main" xmlns="" id="{B5FB6523-1583-4375-9CE2-F737AF7683A6}"/>
              </a:ext>
            </a:extLst>
          </p:cNvPr>
          <p:cNvGraphicFramePr>
            <a:graphicFrameLocks/>
          </p:cNvGraphicFramePr>
          <p:nvPr>
            <p:extLst>
              <p:ext uri="{D42A27DB-BD31-4B8C-83A1-F6EECF244321}">
                <p14:modId xmlns:p14="http://schemas.microsoft.com/office/powerpoint/2010/main" val="3061053990"/>
              </p:ext>
            </p:extLst>
          </p:nvPr>
        </p:nvGraphicFramePr>
        <p:xfrm>
          <a:off x="5623708" y="1052140"/>
          <a:ext cx="6018607" cy="2447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lc="http://schemas.openxmlformats.org/drawingml/2006/lockedCanvas" xmlns:a16="http://schemas.microsoft.com/office/drawing/2014/main" xmlns="" id="{F7E75226-E625-457D-918D-13EC3793BC4B}"/>
              </a:ext>
            </a:extLst>
          </p:cNvPr>
          <p:cNvGraphicFramePr>
            <a:graphicFrameLocks/>
          </p:cNvGraphicFramePr>
          <p:nvPr>
            <p:extLst>
              <p:ext uri="{D42A27DB-BD31-4B8C-83A1-F6EECF244321}">
                <p14:modId xmlns:p14="http://schemas.microsoft.com/office/powerpoint/2010/main" val="2873631567"/>
              </p:ext>
            </p:extLst>
          </p:nvPr>
        </p:nvGraphicFramePr>
        <p:xfrm>
          <a:off x="617006" y="3475752"/>
          <a:ext cx="11262787" cy="31158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lc="http://schemas.openxmlformats.org/drawingml/2006/lockedCanvas" xmlns="" xmlns:a16="http://schemas.microsoft.com/office/drawing/2014/main" xmlns:xdr="http://schemas.openxmlformats.org/drawingml/2006/spreadsheetDrawing" id="{A3FAD842-65EE-4383-9F1C-C75284CC71B7}"/>
              </a:ext>
            </a:extLst>
          </p:cNvPr>
          <p:cNvGraphicFramePr>
            <a:graphicFrameLocks/>
          </p:cNvGraphicFramePr>
          <p:nvPr>
            <p:extLst>
              <p:ext uri="{D42A27DB-BD31-4B8C-83A1-F6EECF244321}">
                <p14:modId xmlns:p14="http://schemas.microsoft.com/office/powerpoint/2010/main" val="3629685777"/>
              </p:ext>
            </p:extLst>
          </p:nvPr>
        </p:nvGraphicFramePr>
        <p:xfrm>
          <a:off x="875821" y="790530"/>
          <a:ext cx="3896124" cy="27782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6449423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D315B64-A1F1-4F16-9791-AD54FA8CA687}"/>
              </a:ext>
            </a:extLst>
          </p:cNvPr>
          <p:cNvSpPr/>
          <p:nvPr/>
        </p:nvSpPr>
        <p:spPr>
          <a:xfrm>
            <a:off x="1593408" y="375794"/>
            <a:ext cx="9649838" cy="553998"/>
          </a:xfrm>
          <a:prstGeom prst="rect">
            <a:avLst/>
          </a:prstGeom>
        </p:spPr>
        <p:txBody>
          <a:bodyPr wrap="square">
            <a:spAutoFit/>
          </a:bodyPr>
          <a:lstStyle/>
          <a:p>
            <a:pPr algn="ctr"/>
            <a:r>
              <a:rPr lang="en-US" sz="3000" dirty="0">
                <a:solidFill>
                  <a:srgbClr val="10455B"/>
                </a:solidFill>
                <a:latin typeface="WeblySleek UI Semibold" panose="020B0702040204020203" pitchFamily="34" charset="0"/>
                <a:cs typeface="WeblySleek UI Semibold" panose="020B0702040204020203" pitchFamily="34" charset="0"/>
              </a:rPr>
              <a:t>C</a:t>
            </a:r>
            <a:r>
              <a:rPr lang="en-US" sz="3000" dirty="0" smtClean="0">
                <a:solidFill>
                  <a:srgbClr val="10455B"/>
                </a:solidFill>
                <a:latin typeface="WeblySleek UI Semibold" panose="020B0702040204020203" pitchFamily="34" charset="0"/>
                <a:cs typeface="WeblySleek UI Semibold" panose="020B0702040204020203" pitchFamily="34" charset="0"/>
              </a:rPr>
              <a:t>urrent </a:t>
            </a:r>
            <a:r>
              <a:rPr lang="en-US" sz="3000" dirty="0">
                <a:solidFill>
                  <a:srgbClr val="10455B"/>
                </a:solidFill>
                <a:latin typeface="WeblySleek UI Semibold" panose="020B0702040204020203" pitchFamily="34" charset="0"/>
                <a:cs typeface="WeblySleek UI Semibold" panose="020B0702040204020203" pitchFamily="34" charset="0"/>
              </a:rPr>
              <a:t>financial </a:t>
            </a:r>
            <a:r>
              <a:rPr lang="en-US" sz="3000" dirty="0" smtClean="0">
                <a:solidFill>
                  <a:srgbClr val="10455B"/>
                </a:solidFill>
                <a:latin typeface="WeblySleek UI Semibold" panose="020B0702040204020203" pitchFamily="34" charset="0"/>
                <a:cs typeface="WeblySleek UI Semibold" panose="020B0702040204020203" pitchFamily="34" charset="0"/>
              </a:rPr>
              <a:t>situation of family/household  </a:t>
            </a:r>
            <a:endParaRPr lang="en-US" sz="3000" dirty="0">
              <a:solidFill>
                <a:srgbClr val="10455B"/>
              </a:solidFill>
              <a:latin typeface="WeblySleek UI Semibold" panose="020B0702040204020203" pitchFamily="34" charset="0"/>
              <a:cs typeface="WeblySleek UI Semibold" panose="020B0702040204020203" pitchFamily="34" charset="0"/>
            </a:endParaRPr>
          </a:p>
        </p:txBody>
      </p:sp>
      <p:sp>
        <p:nvSpPr>
          <p:cNvPr id="6" name="Rectangle 5">
            <a:extLst>
              <a:ext uri="{FF2B5EF4-FFF2-40B4-BE49-F238E27FC236}">
                <a16:creationId xmlns="" xmlns:a16="http://schemas.microsoft.com/office/drawing/2014/main" id="{B0F836FD-4D18-4219-86AA-EBD541E09D19}"/>
              </a:ext>
            </a:extLst>
          </p:cNvPr>
          <p:cNvSpPr/>
          <p:nvPr/>
        </p:nvSpPr>
        <p:spPr>
          <a:xfrm>
            <a:off x="2018107" y="1089602"/>
            <a:ext cx="8800439" cy="692497"/>
          </a:xfrm>
          <a:prstGeom prst="rect">
            <a:avLst/>
          </a:prstGeom>
        </p:spPr>
        <p:txBody>
          <a:bodyPr wrap="square">
            <a:spAutoFit/>
          </a:bodyPr>
          <a:lstStyle/>
          <a:p>
            <a:pPr algn="ctr"/>
            <a:r>
              <a:rPr lang="en-US" sz="1300" b="1" dirty="0">
                <a:latin typeface="WeblySleek UI Light" panose="020B0502040204020203"/>
              </a:rPr>
              <a:t>W</a:t>
            </a:r>
            <a:r>
              <a:rPr lang="en-US" sz="1300" b="1" dirty="0" smtClean="0">
                <a:latin typeface="WeblySleek UI Light" panose="020B0502040204020203"/>
              </a:rPr>
              <a:t>hich </a:t>
            </a:r>
            <a:r>
              <a:rPr lang="en-US" sz="1300" b="1" dirty="0">
                <a:latin typeface="WeblySleek UI Light" panose="020B0502040204020203"/>
              </a:rPr>
              <a:t>best reflects the current financial situation of your </a:t>
            </a:r>
            <a:r>
              <a:rPr lang="en-US" sz="1300" b="1" dirty="0" smtClean="0">
                <a:latin typeface="WeblySleek UI Light" panose="020B0502040204020203"/>
              </a:rPr>
              <a:t>family/household?</a:t>
            </a:r>
          </a:p>
          <a:p>
            <a:pPr algn="ctr"/>
            <a:endParaRPr lang="en-US" sz="1300" b="1" dirty="0">
              <a:solidFill>
                <a:schemeClr val="tx1">
                  <a:lumMod val="65000"/>
                  <a:lumOff val="35000"/>
                </a:schemeClr>
              </a:solidFill>
              <a:latin typeface="WeblySleek UI Light" panose="020B0502040204020203"/>
              <a:cs typeface="WeblySleek UI Light" panose="020B0502040204020203" pitchFamily="34" charset="0"/>
            </a:endParaRPr>
          </a:p>
          <a:p>
            <a:pPr algn="ctr"/>
            <a:r>
              <a:rPr lang="en-US" sz="1300" b="1" dirty="0" smtClean="0">
                <a:solidFill>
                  <a:schemeClr val="tx1">
                    <a:lumMod val="65000"/>
                    <a:lumOff val="35000"/>
                  </a:schemeClr>
                </a:solidFill>
                <a:latin typeface="WeblySleek UI Light" panose="020B0502040204020203"/>
                <a:cs typeface="WeblySleek UI Light" panose="020B0502040204020203" pitchFamily="34" charset="0"/>
              </a:rPr>
              <a:t>(closed-ended question, %</a:t>
            </a:r>
            <a:r>
              <a:rPr lang="hy-AM" sz="13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300" b="1" dirty="0" smtClean="0">
                <a:solidFill>
                  <a:schemeClr val="tx1">
                    <a:lumMod val="65000"/>
                    <a:lumOff val="35000"/>
                  </a:schemeClr>
                </a:solidFill>
                <a:latin typeface="WeblySleek UI Light" panose="020B0502040204020203"/>
                <a:cs typeface="WeblySleek UI Light" panose="020B0502040204020203" pitchFamily="34" charset="0"/>
              </a:rPr>
              <a:t> of total, N=1500)</a:t>
            </a:r>
            <a:endParaRPr lang="en-US" sz="1300" dirty="0">
              <a:solidFill>
                <a:schemeClr val="tx1">
                  <a:lumMod val="65000"/>
                  <a:lumOff val="35000"/>
                </a:schemeClr>
              </a:solidFill>
              <a:latin typeface="WeblySleek UI Light" panose="020B0502040204020203"/>
              <a:cs typeface="WeblySleek UI Light" panose="020B0502040204020203" pitchFamily="34" charset="0"/>
            </a:endParaRPr>
          </a:p>
        </p:txBody>
      </p:sp>
      <p:graphicFrame>
        <p:nvGraphicFramePr>
          <p:cNvPr id="7" name="Chart 6">
            <a:extLst>
              <a:ext uri="{FF2B5EF4-FFF2-40B4-BE49-F238E27FC236}">
                <a16:creationId xmlns:lc="http://schemas.openxmlformats.org/drawingml/2006/lockedCanvas" xmlns:xdr="http://schemas.openxmlformats.org/drawingml/2006/spreadsheetDrawing" xmlns="" xmlns:a16="http://schemas.microsoft.com/office/drawing/2014/main" id="{00000000-0008-0000-3100-00000C000000}"/>
              </a:ext>
            </a:extLst>
          </p:cNvPr>
          <p:cNvGraphicFramePr>
            <a:graphicFrameLocks/>
          </p:cNvGraphicFramePr>
          <p:nvPr>
            <p:extLst>
              <p:ext uri="{D42A27DB-BD31-4B8C-83A1-F6EECF244321}">
                <p14:modId xmlns:p14="http://schemas.microsoft.com/office/powerpoint/2010/main" val="1762586651"/>
              </p:ext>
            </p:extLst>
          </p:nvPr>
        </p:nvGraphicFramePr>
        <p:xfrm>
          <a:off x="1593408" y="2060762"/>
          <a:ext cx="10228728" cy="4314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3194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C0318B3-4746-48B8-86C4-581988E459A9}"/>
              </a:ext>
            </a:extLst>
          </p:cNvPr>
          <p:cNvSpPr/>
          <p:nvPr/>
        </p:nvSpPr>
        <p:spPr>
          <a:xfrm>
            <a:off x="1028691" y="1"/>
            <a:ext cx="10564118" cy="559016"/>
          </a:xfrm>
          <a:prstGeom prst="rect">
            <a:avLst/>
          </a:prstGeom>
          <a:solidFill>
            <a:srgbClr val="E2F0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6D315B64-A1F1-4F16-9791-AD54FA8CA687}"/>
              </a:ext>
            </a:extLst>
          </p:cNvPr>
          <p:cNvSpPr/>
          <p:nvPr/>
        </p:nvSpPr>
        <p:spPr>
          <a:xfrm>
            <a:off x="1707664" y="87148"/>
            <a:ext cx="9206165" cy="384721"/>
          </a:xfrm>
          <a:prstGeom prst="rect">
            <a:avLst/>
          </a:prstGeom>
        </p:spPr>
        <p:txBody>
          <a:bodyPr wrap="square">
            <a:spAutoFit/>
          </a:bodyPr>
          <a:lstStyle/>
          <a:p>
            <a:pPr algn="ctr"/>
            <a:r>
              <a:rPr lang="en-US" sz="1900" b="1" dirty="0" smtClean="0">
                <a:solidFill>
                  <a:srgbClr val="10455B"/>
                </a:solidFill>
                <a:latin typeface="WeblySleek UI Semibold" panose="020B0702040204020203" pitchFamily="34" charset="0"/>
                <a:cs typeface="WeblySleek UI Semibold" panose="020B0702040204020203" pitchFamily="34" charset="0"/>
              </a:rPr>
              <a:t>Self-estimation of public activities </a:t>
            </a:r>
            <a:r>
              <a:rPr lang="hy-AM" sz="1900" b="1" dirty="0">
                <a:solidFill>
                  <a:srgbClr val="10455B"/>
                </a:solidFill>
                <a:latin typeface="WeblySleek UI Semibold" panose="020B0702040204020203" pitchFamily="34" charset="0"/>
                <a:cs typeface="WeblySleek UI Semibold" panose="020B0702040204020203" pitchFamily="34" charset="0"/>
              </a:rPr>
              <a:t>within </a:t>
            </a:r>
            <a:r>
              <a:rPr lang="en-US" sz="1900" b="1" dirty="0" smtClean="0">
                <a:solidFill>
                  <a:srgbClr val="10455B"/>
                </a:solidFill>
                <a:latin typeface="WeblySleek UI Semibold" panose="020B0702040204020203" pitchFamily="34" charset="0"/>
                <a:cs typeface="WeblySleek UI Semibold" panose="020B0702040204020203" pitchFamily="34" charset="0"/>
              </a:rPr>
              <a:t>the past year and a half</a:t>
            </a:r>
            <a:endParaRPr lang="en-US" sz="1900" b="1" dirty="0">
              <a:solidFill>
                <a:srgbClr val="10455B"/>
              </a:solidFill>
              <a:latin typeface="WeblySleek UI Semibold" panose="020B0702040204020203" pitchFamily="34" charset="0"/>
              <a:cs typeface="WeblySleek UI Semibold" panose="020B0702040204020203" pitchFamily="34" charset="0"/>
            </a:endParaRPr>
          </a:p>
        </p:txBody>
      </p:sp>
      <p:sp>
        <p:nvSpPr>
          <p:cNvPr id="7" name="Rectangle 6">
            <a:extLst>
              <a:ext uri="{FF2B5EF4-FFF2-40B4-BE49-F238E27FC236}">
                <a16:creationId xmlns:a16="http://schemas.microsoft.com/office/drawing/2014/main" xmlns="" id="{B0F836FD-4D18-4219-86AA-EBD541E09D19}"/>
              </a:ext>
            </a:extLst>
          </p:cNvPr>
          <p:cNvSpPr/>
          <p:nvPr/>
        </p:nvSpPr>
        <p:spPr>
          <a:xfrm>
            <a:off x="4258237" y="902421"/>
            <a:ext cx="4105017" cy="261610"/>
          </a:xfrm>
          <a:prstGeom prst="rect">
            <a:avLst/>
          </a:prstGeom>
        </p:spPr>
        <p:txBody>
          <a:bodyPr wrap="square">
            <a:spAutoFit/>
          </a:bodyPr>
          <a:lstStyle/>
          <a:p>
            <a:pPr algn="ct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(closed</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ended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question,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N=1500)</a:t>
            </a:r>
            <a:endParaRPr lang="en-US" sz="1100"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sp>
        <p:nvSpPr>
          <p:cNvPr id="2" name="Rectangle 1"/>
          <p:cNvSpPr/>
          <p:nvPr/>
        </p:nvSpPr>
        <p:spPr>
          <a:xfrm>
            <a:off x="1578078" y="559017"/>
            <a:ext cx="9792928" cy="338554"/>
          </a:xfrm>
          <a:prstGeom prst="rect">
            <a:avLst/>
          </a:prstGeom>
        </p:spPr>
        <p:txBody>
          <a:bodyPr wrap="square">
            <a:spAutoFit/>
          </a:bodyPr>
          <a:lstStyle/>
          <a:p>
            <a:pPr algn="ctr"/>
            <a:r>
              <a:rPr lang="hy-AM" sz="1600" b="1" dirty="0"/>
              <a:t>How would you rate your </a:t>
            </a:r>
            <a:r>
              <a:rPr lang="en-US" sz="1600" b="1" dirty="0" smtClean="0">
                <a:latin typeface="Arial (body)"/>
              </a:rPr>
              <a:t>engagement in the following activities within the past year and a half?</a:t>
            </a:r>
            <a:endParaRPr lang="en-US" sz="1600" b="1" dirty="0">
              <a:latin typeface="Arial (body)"/>
            </a:endParaRPr>
          </a:p>
        </p:txBody>
      </p:sp>
      <p:graphicFrame>
        <p:nvGraphicFramePr>
          <p:cNvPr id="8" name="Chart 7">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400-000002000000}"/>
              </a:ext>
            </a:extLst>
          </p:cNvPr>
          <p:cNvGraphicFramePr>
            <a:graphicFrameLocks/>
          </p:cNvGraphicFramePr>
          <p:nvPr>
            <p:extLst>
              <p:ext uri="{D42A27DB-BD31-4B8C-83A1-F6EECF244321}">
                <p14:modId xmlns:p14="http://schemas.microsoft.com/office/powerpoint/2010/main" val="1082332198"/>
              </p:ext>
            </p:extLst>
          </p:nvPr>
        </p:nvGraphicFramePr>
        <p:xfrm>
          <a:off x="268941" y="1113448"/>
          <a:ext cx="11492753" cy="56573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28759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51388" y="4657199"/>
            <a:ext cx="363073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rgbClr val="990033"/>
                </a:solidFill>
                <a:effectLst>
                  <a:reflection blurRad="12700" stA="28000" endPos="45000" dist="1000" dir="5400000" sy="-100000" algn="bl" rotWithShape="0"/>
                </a:effectLst>
              </a:rPr>
              <a:t>THANK YOU</a:t>
            </a:r>
            <a:endParaRPr lang="en-US" sz="5400" b="1" cap="all" spc="0" dirty="0">
              <a:ln w="9000" cmpd="sng">
                <a:solidFill>
                  <a:schemeClr val="accent4">
                    <a:shade val="50000"/>
                    <a:satMod val="120000"/>
                  </a:schemeClr>
                </a:solidFill>
                <a:prstDash val="solid"/>
              </a:ln>
              <a:solidFill>
                <a:srgbClr val="990033"/>
              </a:solidFill>
              <a:effectLst>
                <a:reflection blurRad="12700" stA="28000" endPos="45000" dist="1000" dir="5400000" sy="-100000" algn="bl" rotWithShape="0"/>
              </a:effectLst>
            </a:endParaRPr>
          </a:p>
        </p:txBody>
      </p:sp>
      <p:sp>
        <p:nvSpPr>
          <p:cNvPr id="2" name="Rectangle 1"/>
          <p:cNvSpPr/>
          <p:nvPr/>
        </p:nvSpPr>
        <p:spPr>
          <a:xfrm>
            <a:off x="1559859" y="2327927"/>
            <a:ext cx="9224681" cy="1477328"/>
          </a:xfrm>
          <a:prstGeom prst="rect">
            <a:avLst/>
          </a:prstGeom>
        </p:spPr>
        <p:txBody>
          <a:bodyPr wrap="square">
            <a:spAutoFit/>
          </a:bodyPr>
          <a:lstStyle/>
          <a:p>
            <a:r>
              <a:rPr lang="en-US" i="1" dirty="0"/>
              <a:t>This study is made possible by the support of the American People through the United States Agency for International Development (USAID). The contents of this case study are the sole responsibility of “Transparency International Anticorruption Center” and “Caucasus Research Resource Center Armenia” Non-Governmental Organizations and do not necessarily reflect the views of USAID or the United States Government.</a:t>
            </a: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517904" y="240805"/>
            <a:ext cx="8540496" cy="1112507"/>
          </a:xfrm>
          <a:prstGeom prst="rect">
            <a:avLst/>
          </a:prstGeom>
        </p:spPr>
      </p:pic>
    </p:spTree>
    <p:extLst>
      <p:ext uri="{BB962C8B-B14F-4D97-AF65-F5344CB8AC3E}">
        <p14:creationId xmlns:p14="http://schemas.microsoft.com/office/powerpoint/2010/main" val="784233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C0318B3-4746-48B8-86C4-581988E459A9}"/>
              </a:ext>
            </a:extLst>
          </p:cNvPr>
          <p:cNvSpPr/>
          <p:nvPr/>
        </p:nvSpPr>
        <p:spPr>
          <a:xfrm>
            <a:off x="858764" y="-15213"/>
            <a:ext cx="10564118" cy="874183"/>
          </a:xfrm>
          <a:prstGeom prst="rect">
            <a:avLst/>
          </a:prstGeom>
          <a:solidFill>
            <a:srgbClr val="E2F0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89529" y="240085"/>
            <a:ext cx="10143710" cy="400110"/>
          </a:xfrm>
          <a:prstGeom prst="rect">
            <a:avLst/>
          </a:prstGeom>
        </p:spPr>
        <p:txBody>
          <a:bodyPr wrap="square">
            <a:spAutoFit/>
          </a:bodyPr>
          <a:lstStyle/>
          <a:p>
            <a:pPr algn="ctr"/>
            <a:r>
              <a:rPr lang="en-US" sz="2000" b="1" dirty="0" smtClean="0">
                <a:solidFill>
                  <a:srgbClr val="10455B"/>
                </a:solidFill>
                <a:latin typeface="WeblySleek UI Semibold" panose="020B0702040204020203" pitchFamily="34" charset="0"/>
                <a:cs typeface="WeblySleek UI Semibold" panose="020B0702040204020203" pitchFamily="34" charset="0"/>
              </a:rPr>
              <a:t>Economic issues are the most frequently mentioned problems facing Armenia, 2019</a:t>
            </a:r>
            <a:endParaRPr lang="en-US" sz="2000" b="1" dirty="0">
              <a:solidFill>
                <a:srgbClr val="10455B"/>
              </a:solidFill>
              <a:latin typeface="WeblySleek UI Semibold" panose="020B0702040204020203" pitchFamily="34" charset="0"/>
              <a:cs typeface="WeblySleek UI Semibold" panose="020B0702040204020203" pitchFamily="34" charset="0"/>
            </a:endParaRPr>
          </a:p>
        </p:txBody>
      </p:sp>
      <p:sp>
        <p:nvSpPr>
          <p:cNvPr id="8" name="Rectangle 7">
            <a:extLst>
              <a:ext uri="{FF2B5EF4-FFF2-40B4-BE49-F238E27FC236}">
                <a16:creationId xmlns:a16="http://schemas.microsoft.com/office/drawing/2014/main" xmlns="" id="{B0F836FD-4D18-4219-86AA-EBD541E09D19}"/>
              </a:ext>
            </a:extLst>
          </p:cNvPr>
          <p:cNvSpPr/>
          <p:nvPr/>
        </p:nvSpPr>
        <p:spPr>
          <a:xfrm>
            <a:off x="1983459" y="1317637"/>
            <a:ext cx="8776268"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(up to 3 answers,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responses, </a:t>
            </a:r>
            <a:r>
              <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rPr>
              <a:t>N=1500</a:t>
            </a:r>
            <a:r>
              <a:rPr lang="hy-AM" sz="1100" b="1" dirty="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3 answers received on average per respondent)</a:t>
            </a:r>
            <a:endPar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sp>
        <p:nvSpPr>
          <p:cNvPr id="2" name="Rectangle 1"/>
          <p:cNvSpPr/>
          <p:nvPr/>
        </p:nvSpPr>
        <p:spPr>
          <a:xfrm>
            <a:off x="1389529" y="951321"/>
            <a:ext cx="9502589" cy="338554"/>
          </a:xfrm>
          <a:prstGeom prst="rect">
            <a:avLst/>
          </a:prstGeom>
        </p:spPr>
        <p:txBody>
          <a:bodyPr wrap="square">
            <a:spAutoFit/>
          </a:bodyPr>
          <a:lstStyle/>
          <a:p>
            <a:pPr algn="ctr"/>
            <a:r>
              <a:rPr lang="en-US" sz="1600" b="1" dirty="0"/>
              <a:t>W</a:t>
            </a:r>
            <a:r>
              <a:rPr lang="en-US" sz="1600" b="1" dirty="0" smtClean="0"/>
              <a:t>hat </a:t>
            </a:r>
            <a:r>
              <a:rPr lang="en-US" sz="1600" b="1" dirty="0"/>
              <a:t>are the most serious problems facing Armenia today</a:t>
            </a:r>
            <a:r>
              <a:rPr lang="en-US" sz="1600" b="1" dirty="0" smtClean="0"/>
              <a:t>? 2019</a:t>
            </a:r>
            <a:r>
              <a:rPr lang="en-US" sz="1600" dirty="0" smtClean="0"/>
              <a:t> </a:t>
            </a:r>
            <a:endParaRPr lang="en-US" sz="1500" b="1" dirty="0">
              <a:solidFill>
                <a:sysClr val="windowText" lastClr="000000"/>
              </a:solidFill>
              <a:latin typeface="WeblySleek UI Light" panose="020B0502040204020203"/>
              <a:cs typeface="Calibri Light" panose="020F0302020204030204" pitchFamily="34" charset="0"/>
            </a:endParaRPr>
          </a:p>
        </p:txBody>
      </p:sp>
      <p:graphicFrame>
        <p:nvGraphicFramePr>
          <p:cNvPr id="10" name="Chart 9">
            <a:extLst>
              <a:ext uri="{FF2B5EF4-FFF2-40B4-BE49-F238E27FC236}">
                <a16:creationId xmlns:lc="http://schemas.openxmlformats.org/drawingml/2006/lockedCanvas"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xdr="http://schemas.openxmlformats.org/drawingml/2006/spreadsheetDrawing" id="{00000000-0008-0000-0100-000002000000}"/>
              </a:ext>
            </a:extLst>
          </p:cNvPr>
          <p:cNvGraphicFramePr>
            <a:graphicFrameLocks/>
          </p:cNvGraphicFramePr>
          <p:nvPr>
            <p:extLst>
              <p:ext uri="{D42A27DB-BD31-4B8C-83A1-F6EECF244321}">
                <p14:modId xmlns:p14="http://schemas.microsoft.com/office/powerpoint/2010/main" val="1507277829"/>
              </p:ext>
            </p:extLst>
          </p:nvPr>
        </p:nvGraphicFramePr>
        <p:xfrm>
          <a:off x="283060" y="1579247"/>
          <a:ext cx="11410726" cy="50601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3108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C0318B3-4746-48B8-86C4-581988E459A9}"/>
              </a:ext>
            </a:extLst>
          </p:cNvPr>
          <p:cNvSpPr/>
          <p:nvPr/>
        </p:nvSpPr>
        <p:spPr>
          <a:xfrm>
            <a:off x="858763" y="-15213"/>
            <a:ext cx="11057619" cy="874183"/>
          </a:xfrm>
          <a:prstGeom prst="rect">
            <a:avLst/>
          </a:prstGeom>
          <a:solidFill>
            <a:srgbClr val="E2F0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89528" y="240085"/>
            <a:ext cx="10205841" cy="400110"/>
          </a:xfrm>
          <a:prstGeom prst="rect">
            <a:avLst/>
          </a:prstGeom>
        </p:spPr>
        <p:txBody>
          <a:bodyPr wrap="square">
            <a:spAutoFit/>
          </a:bodyPr>
          <a:lstStyle/>
          <a:p>
            <a:pPr lvl="0" algn="ctr"/>
            <a:r>
              <a:rPr lang="en-US" sz="2000" b="1" dirty="0">
                <a:solidFill>
                  <a:srgbClr val="10455B"/>
                </a:solidFill>
                <a:latin typeface="WeblySleek UI Semibold" panose="020B0702040204020203" pitchFamily="34" charset="0"/>
                <a:cs typeface="WeblySleek UI Semibold" panose="020B0702040204020203" pitchFamily="34" charset="0"/>
              </a:rPr>
              <a:t>Economic issues </a:t>
            </a:r>
            <a:r>
              <a:rPr lang="en-US" sz="2000" b="1" dirty="0" smtClean="0">
                <a:solidFill>
                  <a:srgbClr val="10455B"/>
                </a:solidFill>
                <a:latin typeface="WeblySleek UI Semibold" panose="020B0702040204020203" pitchFamily="34" charset="0"/>
                <a:cs typeface="WeblySleek UI Semibold" panose="020B0702040204020203" pitchFamily="34" charset="0"/>
              </a:rPr>
              <a:t>were </a:t>
            </a:r>
            <a:r>
              <a:rPr lang="en-US" sz="2000" b="1" dirty="0">
                <a:solidFill>
                  <a:srgbClr val="10455B"/>
                </a:solidFill>
                <a:latin typeface="WeblySleek UI Semibold" panose="020B0702040204020203" pitchFamily="34" charset="0"/>
                <a:cs typeface="WeblySleek UI Semibold" panose="020B0702040204020203" pitchFamily="34" charset="0"/>
              </a:rPr>
              <a:t>the most frequently mentioned problems facing </a:t>
            </a:r>
            <a:r>
              <a:rPr lang="en-US" sz="2000" b="1" dirty="0" smtClean="0">
                <a:solidFill>
                  <a:srgbClr val="10455B"/>
                </a:solidFill>
                <a:latin typeface="WeblySleek UI Semibold" panose="020B0702040204020203" pitchFamily="34" charset="0"/>
                <a:cs typeface="WeblySleek UI Semibold" panose="020B0702040204020203" pitchFamily="34" charset="0"/>
              </a:rPr>
              <a:t>Armenia, 2010</a:t>
            </a:r>
            <a:endParaRPr lang="en-US" sz="2000" b="1" dirty="0">
              <a:solidFill>
                <a:srgbClr val="10455B"/>
              </a:solidFill>
              <a:latin typeface="WeblySleek UI Semibold" panose="020B0702040204020203" pitchFamily="34" charset="0"/>
              <a:cs typeface="WeblySleek UI Semibold" panose="020B0702040204020203" pitchFamily="34" charset="0"/>
            </a:endParaRPr>
          </a:p>
        </p:txBody>
      </p:sp>
      <p:sp>
        <p:nvSpPr>
          <p:cNvPr id="2" name="Rectangle 1"/>
          <p:cNvSpPr/>
          <p:nvPr/>
        </p:nvSpPr>
        <p:spPr>
          <a:xfrm>
            <a:off x="1620298" y="914213"/>
            <a:ext cx="9502589" cy="338554"/>
          </a:xfrm>
          <a:prstGeom prst="rect">
            <a:avLst/>
          </a:prstGeom>
        </p:spPr>
        <p:txBody>
          <a:bodyPr wrap="square">
            <a:spAutoFit/>
          </a:bodyPr>
          <a:lstStyle/>
          <a:p>
            <a:pPr algn="ctr"/>
            <a:r>
              <a:rPr lang="en-US" sz="1600" b="1" dirty="0"/>
              <a:t>W</a:t>
            </a:r>
            <a:r>
              <a:rPr lang="en-US" sz="1600" b="1" dirty="0" smtClean="0"/>
              <a:t>hat </a:t>
            </a:r>
            <a:r>
              <a:rPr lang="en-US" sz="1600" b="1" dirty="0"/>
              <a:t>are the most serious problems facing Armenia today</a:t>
            </a:r>
            <a:r>
              <a:rPr lang="en-US" sz="1600" b="1" dirty="0" smtClean="0"/>
              <a:t>? 2010</a:t>
            </a:r>
            <a:r>
              <a:rPr lang="en-US" sz="1600" dirty="0" smtClean="0"/>
              <a:t> </a:t>
            </a:r>
            <a:endParaRPr lang="en-US" sz="1500" b="1" dirty="0">
              <a:solidFill>
                <a:sysClr val="windowText" lastClr="000000"/>
              </a:solidFill>
              <a:latin typeface="WeblySleek UI Light" panose="020B0502040204020203"/>
              <a:cs typeface="Calibri Light" panose="020F0302020204030204" pitchFamily="34" charset="0"/>
            </a:endParaRPr>
          </a:p>
        </p:txBody>
      </p:sp>
      <p:sp>
        <p:nvSpPr>
          <p:cNvPr id="9" name="Rectangle 8">
            <a:extLst>
              <a:ext uri="{FF2B5EF4-FFF2-40B4-BE49-F238E27FC236}">
                <a16:creationId xmlns:a16="http://schemas.microsoft.com/office/drawing/2014/main" xmlns="" id="{B0F836FD-4D18-4219-86AA-EBD541E09D19}"/>
              </a:ext>
            </a:extLst>
          </p:cNvPr>
          <p:cNvSpPr/>
          <p:nvPr/>
        </p:nvSpPr>
        <p:spPr>
          <a:xfrm>
            <a:off x="2104314" y="1308010"/>
            <a:ext cx="8776268" cy="261610"/>
          </a:xfrm>
          <a:prstGeom prst="rect">
            <a:avLst/>
          </a:prstGeom>
        </p:spPr>
        <p:txBody>
          <a:bodyPr wrap="square">
            <a:spAutoFit/>
          </a:bodyPr>
          <a:lstStyle/>
          <a:p>
            <a:pPr algn="ct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(up to 3 answers, %</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of total responses, N=1528 for 2010</a:t>
            </a:r>
            <a:r>
              <a:rPr lang="hy-AM"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dirty="0" smtClean="0">
                <a:solidFill>
                  <a:schemeClr val="tx1">
                    <a:lumMod val="65000"/>
                    <a:lumOff val="35000"/>
                  </a:schemeClr>
                </a:solidFill>
                <a:latin typeface="WeblySleek UI Light" panose="020B0502040204020203" pitchFamily="34" charset="0"/>
                <a:cs typeface="WeblySleek UI Light" panose="020B0502040204020203" pitchFamily="34" charset="0"/>
              </a:rPr>
              <a:t>2.5 answers received on average per respondent)</a:t>
            </a:r>
            <a:endParaRPr lang="en-US" sz="1100" b="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graphicFrame>
        <p:nvGraphicFramePr>
          <p:cNvPr id="10" name="Chart 9">
            <a:extLst>
              <a:ext uri="{FF2B5EF4-FFF2-40B4-BE49-F238E27FC236}">
                <a16:creationId xmlns:lc="http://schemas.openxmlformats.org/drawingml/2006/lockedCanvas" xmlns:xdr="http://schemas.openxmlformats.org/drawingml/2006/spreadsheetDrawing" xmln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aink="http://schemas.microsoft.com/office/drawing/2016/ink" xmlns:am3d="http://schemas.microsoft.com/office/drawing/2017/model3d" xmlns:o="urn:schemas-microsoft-com:office:office" xmlns:v="urn:schemas-microsoft-com:vml" xmlns:w10="urn:schemas-microsoft-com:office:word" xmlns:w="http://schemas.openxmlformats.org/wordprocessingml/2006/main" xmlns:w16cid="http://schemas.microsoft.com/office/word/2016/wordml/cid" xmlns:w16se="http://schemas.microsoft.com/office/word/2015/wordml/symex"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00000000-0008-0000-0100-000002000000}"/>
              </a:ext>
            </a:extLst>
          </p:cNvPr>
          <p:cNvGraphicFramePr>
            <a:graphicFrameLocks/>
          </p:cNvGraphicFramePr>
          <p:nvPr>
            <p:extLst>
              <p:ext uri="{D42A27DB-BD31-4B8C-83A1-F6EECF244321}">
                <p14:modId xmlns:p14="http://schemas.microsoft.com/office/powerpoint/2010/main" val="3060546596"/>
              </p:ext>
            </p:extLst>
          </p:nvPr>
        </p:nvGraphicFramePr>
        <p:xfrm>
          <a:off x="1119658" y="1634045"/>
          <a:ext cx="9863036" cy="50601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929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6C0318B3-4746-48B8-86C4-581988E459A9}"/>
              </a:ext>
            </a:extLst>
          </p:cNvPr>
          <p:cNvSpPr/>
          <p:nvPr/>
        </p:nvSpPr>
        <p:spPr>
          <a:xfrm>
            <a:off x="849399" y="2"/>
            <a:ext cx="10564118" cy="1030939"/>
          </a:xfrm>
          <a:prstGeom prst="rect">
            <a:avLst/>
          </a:prstGeom>
          <a:solidFill>
            <a:srgbClr val="E2F0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 xmlns:a16="http://schemas.microsoft.com/office/drawing/2014/main" id="{6D315B64-A1F1-4F16-9791-AD54FA8CA687}"/>
              </a:ext>
            </a:extLst>
          </p:cNvPr>
          <p:cNvSpPr/>
          <p:nvPr/>
        </p:nvSpPr>
        <p:spPr>
          <a:xfrm>
            <a:off x="1441983" y="161528"/>
            <a:ext cx="9817688" cy="707886"/>
          </a:xfrm>
          <a:prstGeom prst="rect">
            <a:avLst/>
          </a:prstGeom>
        </p:spPr>
        <p:txBody>
          <a:bodyPr wrap="square">
            <a:spAutoFit/>
          </a:bodyPr>
          <a:lstStyle/>
          <a:p>
            <a:pPr algn="ctr"/>
            <a:r>
              <a:rPr lang="en-US" sz="2000" b="1" dirty="0" smtClean="0">
                <a:solidFill>
                  <a:srgbClr val="10455B"/>
                </a:solidFill>
                <a:latin typeface="WeblySleek UI Semibold" panose="020B0702040204020203" pitchFamily="34" charset="0"/>
                <a:cs typeface="WeblySleek UI Semibold" panose="020B0702040204020203" pitchFamily="34" charset="0"/>
              </a:rPr>
              <a:t>Lack of staff appointments is the most frequently mentioned public administration issue</a:t>
            </a:r>
            <a:endParaRPr lang="en-US" sz="2000" b="1" dirty="0">
              <a:solidFill>
                <a:srgbClr val="10455B"/>
              </a:solidFill>
              <a:latin typeface="WeblySleek UI Semibold" panose="020B0702040204020203" pitchFamily="34" charset="0"/>
              <a:cs typeface="WeblySleek UI Semibold" panose="020B0702040204020203" pitchFamily="34" charset="0"/>
            </a:endParaRPr>
          </a:p>
        </p:txBody>
      </p:sp>
      <p:sp>
        <p:nvSpPr>
          <p:cNvPr id="6" name="Rectangle 5">
            <a:extLst>
              <a:ext uri="{FF2B5EF4-FFF2-40B4-BE49-F238E27FC236}">
                <a16:creationId xmlns="" xmlns:a16="http://schemas.microsoft.com/office/drawing/2014/main" id="{B0F836FD-4D18-4219-86AA-EBD541E09D19}"/>
              </a:ext>
            </a:extLst>
          </p:cNvPr>
          <p:cNvSpPr/>
          <p:nvPr/>
        </p:nvSpPr>
        <p:spPr>
          <a:xfrm>
            <a:off x="1731238" y="1515632"/>
            <a:ext cx="8800439" cy="276999"/>
          </a:xfrm>
          <a:prstGeom prst="rect">
            <a:avLst/>
          </a:prstGeom>
        </p:spPr>
        <p:txBody>
          <a:bodyPr wrap="square">
            <a:spAutoFit/>
          </a:bodyPr>
          <a:lstStyle/>
          <a:p>
            <a:pPr algn="ctr"/>
            <a:r>
              <a:rPr lang="en-US" sz="12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a:t>
            </a:r>
            <a:r>
              <a:rPr lang="en-US" sz="11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up to 3 answers, %</a:t>
            </a:r>
            <a:r>
              <a:rPr lang="hy-AM" sz="11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 of total answers, N=1500</a:t>
            </a:r>
            <a:r>
              <a:rPr lang="hy-AM" sz="11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 </a:t>
            </a:r>
            <a:r>
              <a:rPr lang="en-US" sz="1100" b="1" i="1" dirty="0" smtClean="0">
                <a:solidFill>
                  <a:schemeClr val="tx1">
                    <a:lumMod val="65000"/>
                    <a:lumOff val="35000"/>
                  </a:schemeClr>
                </a:solidFill>
                <a:latin typeface="WeblySleek UI Light" panose="020B0502040204020203" pitchFamily="34" charset="0"/>
                <a:cs typeface="WeblySleek UI Light" panose="020B0502040204020203" pitchFamily="34" charset="0"/>
              </a:rPr>
              <a:t> 2.4 answers received on average per respondent)</a:t>
            </a:r>
            <a:endParaRPr lang="en-US" sz="1100" b="1" i="1" dirty="0">
              <a:solidFill>
                <a:schemeClr val="tx1">
                  <a:lumMod val="65000"/>
                  <a:lumOff val="35000"/>
                </a:schemeClr>
              </a:solidFill>
              <a:latin typeface="WeblySleek UI Light" panose="020B0502040204020203" pitchFamily="34" charset="0"/>
              <a:cs typeface="WeblySleek UI Light" panose="020B0502040204020203" pitchFamily="34" charset="0"/>
            </a:endParaRPr>
          </a:p>
        </p:txBody>
      </p:sp>
      <p:sp>
        <p:nvSpPr>
          <p:cNvPr id="4" name="Rectangle 3"/>
          <p:cNvSpPr/>
          <p:nvPr/>
        </p:nvSpPr>
        <p:spPr>
          <a:xfrm>
            <a:off x="1731238" y="1111704"/>
            <a:ext cx="8919882" cy="338554"/>
          </a:xfrm>
          <a:prstGeom prst="rect">
            <a:avLst/>
          </a:prstGeom>
        </p:spPr>
        <p:txBody>
          <a:bodyPr wrap="square">
            <a:spAutoFit/>
          </a:bodyPr>
          <a:lstStyle/>
          <a:p>
            <a:pPr algn="ctr"/>
            <a:r>
              <a:rPr lang="en-US" sz="1600" b="1" dirty="0"/>
              <a:t>What are </a:t>
            </a:r>
            <a:r>
              <a:rPr lang="en-US" sz="1600" b="1" dirty="0" smtClean="0"/>
              <a:t>the issues facing current </a:t>
            </a:r>
            <a:r>
              <a:rPr lang="en-US" sz="1600" b="1" dirty="0"/>
              <a:t>public administration </a:t>
            </a:r>
            <a:r>
              <a:rPr lang="en-US" sz="1600" b="1" dirty="0" smtClean="0"/>
              <a:t>in </a:t>
            </a:r>
            <a:r>
              <a:rPr lang="en-US" sz="1600" b="1" dirty="0"/>
              <a:t>Armenia?</a:t>
            </a:r>
            <a:endParaRPr lang="en-US" sz="1500" b="1" dirty="0">
              <a:solidFill>
                <a:sysClr val="windowText" lastClr="000000"/>
              </a:solidFill>
              <a:latin typeface="WeblySleek UI Light" panose="020B0502040204020203"/>
              <a:cs typeface="Calibri Light" panose="020F0302020204030204" pitchFamily="34" charset="0"/>
            </a:endParaRPr>
          </a:p>
        </p:txBody>
      </p:sp>
      <p:graphicFrame>
        <p:nvGraphicFramePr>
          <p:cNvPr id="8" name="Chart 7">
            <a:extLst>
              <a:ext uri="{FF2B5EF4-FFF2-40B4-BE49-F238E27FC236}">
                <a16:creationId xmlns:xdr="http://schemas.openxmlformats.org/drawingml/2006/spreadsheetDrawin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200-000002000000}"/>
              </a:ext>
            </a:extLst>
          </p:cNvPr>
          <p:cNvGraphicFramePr>
            <a:graphicFrameLocks/>
          </p:cNvGraphicFramePr>
          <p:nvPr>
            <p:extLst>
              <p:ext uri="{D42A27DB-BD31-4B8C-83A1-F6EECF244321}">
                <p14:modId xmlns:p14="http://schemas.microsoft.com/office/powerpoint/2010/main" val="3426869530"/>
              </p:ext>
            </p:extLst>
          </p:nvPr>
        </p:nvGraphicFramePr>
        <p:xfrm>
          <a:off x="1960282" y="1860062"/>
          <a:ext cx="8504517" cy="46080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0326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Ion Boardroom</Template>
  <TotalTime>5141</TotalTime>
  <Words>3030</Words>
  <Application>Microsoft Office PowerPoint</Application>
  <PresentationFormat>Widescreen</PresentationFormat>
  <Paragraphs>422</Paragraphs>
  <Slides>60</Slides>
  <Notes>45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60</vt:i4>
      </vt:variant>
    </vt:vector>
  </HeadingPairs>
  <TitlesOfParts>
    <vt:vector size="72" baseType="lpstr">
      <vt:lpstr>Arial</vt:lpstr>
      <vt:lpstr>Arial (body)</vt:lpstr>
      <vt:lpstr>Calibri</vt:lpstr>
      <vt:lpstr>Calibri Light</vt:lpstr>
      <vt:lpstr>GHEA Grapalat</vt:lpstr>
      <vt:lpstr>新細明體</vt:lpstr>
      <vt:lpstr>Times New Roman</vt:lpstr>
      <vt:lpstr>WeblySleek UI Light</vt:lpstr>
      <vt:lpstr>WeblySleek UI Semibold</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Sonya Msryan;HM</dc:creator>
  <cp:lastModifiedBy>Diana Ter-Stepanyan</cp:lastModifiedBy>
  <cp:revision>433</cp:revision>
  <dcterms:created xsi:type="dcterms:W3CDTF">2020-01-14T07:02:48Z</dcterms:created>
  <dcterms:modified xsi:type="dcterms:W3CDTF">2020-03-03T12:16:42Z</dcterms:modified>
</cp:coreProperties>
</file>